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handoutMasterIdLst>
    <p:handoutMasterId r:id="rId27"/>
  </p:handoutMasterIdLst>
  <p:sldIdLst>
    <p:sldId id="366" r:id="rId6"/>
    <p:sldId id="382" r:id="rId7"/>
    <p:sldId id="386" r:id="rId8"/>
    <p:sldId id="349" r:id="rId9"/>
    <p:sldId id="372" r:id="rId10"/>
    <p:sldId id="391" r:id="rId11"/>
    <p:sldId id="371" r:id="rId12"/>
    <p:sldId id="390" r:id="rId13"/>
    <p:sldId id="336" r:id="rId14"/>
    <p:sldId id="353" r:id="rId15"/>
    <p:sldId id="346" r:id="rId16"/>
    <p:sldId id="314" r:id="rId17"/>
    <p:sldId id="388" r:id="rId18"/>
    <p:sldId id="456" r:id="rId19"/>
    <p:sldId id="362" r:id="rId20"/>
    <p:sldId id="357" r:id="rId21"/>
    <p:sldId id="356" r:id="rId22"/>
    <p:sldId id="387" r:id="rId23"/>
    <p:sldId id="321" r:id="rId24"/>
    <p:sldId id="34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8D3F"/>
    <a:srgbClr val="000099"/>
    <a:srgbClr val="339933"/>
    <a:srgbClr val="43B74A"/>
    <a:srgbClr val="002060"/>
    <a:srgbClr val="00C85A"/>
    <a:srgbClr val="177CC2"/>
    <a:srgbClr val="DEDEDE"/>
    <a:srgbClr val="FF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B9BDD-8C6D-4A43-9381-BE4E2DD1E691}" v="2" dt="2024-04-29T21:42:36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7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yan Antonio Arruda Mendonca" userId="3aad539f-dbfd-43d8-885a-30f586f60798" providerId="ADAL" clId="{B57B9BDD-8C6D-4A43-9381-BE4E2DD1E691}"/>
    <pc:docChg chg="addSld delSld modSld">
      <pc:chgData name="Christyan Antonio Arruda Mendonca" userId="3aad539f-dbfd-43d8-885a-30f586f60798" providerId="ADAL" clId="{B57B9BDD-8C6D-4A43-9381-BE4E2DD1E691}" dt="2024-04-29T21:51:36.940" v="4" actId="47"/>
      <pc:docMkLst>
        <pc:docMk/>
      </pc:docMkLst>
      <pc:sldChg chg="del">
        <pc:chgData name="Christyan Antonio Arruda Mendonca" userId="3aad539f-dbfd-43d8-885a-30f586f60798" providerId="ADAL" clId="{B57B9BDD-8C6D-4A43-9381-BE4E2DD1E691}" dt="2024-04-29T21:34:41.987" v="1" actId="47"/>
        <pc:sldMkLst>
          <pc:docMk/>
          <pc:sldMk cId="0" sldId="269"/>
        </pc:sldMkLst>
      </pc:sldChg>
      <pc:sldChg chg="del">
        <pc:chgData name="Christyan Antonio Arruda Mendonca" userId="3aad539f-dbfd-43d8-885a-30f586f60798" providerId="ADAL" clId="{B57B9BDD-8C6D-4A43-9381-BE4E2DD1E691}" dt="2024-04-29T21:51:36.940" v="4" actId="47"/>
        <pc:sldMkLst>
          <pc:docMk/>
          <pc:sldMk cId="531583989" sldId="374"/>
        </pc:sldMkLst>
      </pc:sldChg>
      <pc:sldChg chg="modSp">
        <pc:chgData name="Christyan Antonio Arruda Mendonca" userId="3aad539f-dbfd-43d8-885a-30f586f60798" providerId="ADAL" clId="{B57B9BDD-8C6D-4A43-9381-BE4E2DD1E691}" dt="2024-04-29T21:42:36.315" v="3" actId="1076"/>
        <pc:sldMkLst>
          <pc:docMk/>
          <pc:sldMk cId="1696600604" sldId="388"/>
        </pc:sldMkLst>
        <pc:picChg chg="mod">
          <ac:chgData name="Christyan Antonio Arruda Mendonca" userId="3aad539f-dbfd-43d8-885a-30f586f60798" providerId="ADAL" clId="{B57B9BDD-8C6D-4A43-9381-BE4E2DD1E691}" dt="2024-04-29T21:42:36.315" v="3" actId="1076"/>
          <ac:picMkLst>
            <pc:docMk/>
            <pc:sldMk cId="1696600604" sldId="388"/>
            <ac:picMk id="359" creationId="{65725D34-B3CA-710C-4AED-A2BCC397A5F0}"/>
          </ac:picMkLst>
        </pc:picChg>
      </pc:sldChg>
      <pc:sldChg chg="del">
        <pc:chgData name="Christyan Antonio Arruda Mendonca" userId="3aad539f-dbfd-43d8-885a-30f586f60798" providerId="ADAL" clId="{B57B9BDD-8C6D-4A43-9381-BE4E2DD1E691}" dt="2024-04-29T21:34:40.837" v="0" actId="47"/>
        <pc:sldMkLst>
          <pc:docMk/>
          <pc:sldMk cId="1050020857" sldId="389"/>
        </pc:sldMkLst>
      </pc:sldChg>
      <pc:sldChg chg="add">
        <pc:chgData name="Christyan Antonio Arruda Mendonca" userId="3aad539f-dbfd-43d8-885a-30f586f60798" providerId="ADAL" clId="{B57B9BDD-8C6D-4A43-9381-BE4E2DD1E691}" dt="2024-04-29T21:35:17.533" v="2"/>
        <pc:sldMkLst>
          <pc:docMk/>
          <pc:sldMk cId="711845200" sldId="45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HC%202021\PIZZAS%20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HC%202021\PIZZAS%2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29811558573228697"/>
          <c:w val="0.93537746268718902"/>
          <c:h val="0.41403787661866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Consumo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6FB7-4D9E-9D5E-9B3DC5BBDB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6FB7-4D9E-9D5E-9B3DC5BBDB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6FB7-4D9E-9D5E-9B3DC5BBDBD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_-* #,##0_-;\-* #,##0_-;_-* "-"??_-;_-@_-</c:formatCode>
                <c:ptCount val="12"/>
                <c:pt idx="0">
                  <c:v>8555.5770192307682</c:v>
                </c:pt>
                <c:pt idx="1">
                  <c:v>8629.6226153846146</c:v>
                </c:pt>
                <c:pt idx="2">
                  <c:v>9458.1997884615375</c:v>
                </c:pt>
                <c:pt idx="3">
                  <c:v>7915.2688461538428</c:v>
                </c:pt>
                <c:pt idx="4">
                  <c:v>8234.3870961538469</c:v>
                </c:pt>
                <c:pt idx="5">
                  <c:v>8671.6880384615361</c:v>
                </c:pt>
                <c:pt idx="6">
                  <c:v>7402.9758653846147</c:v>
                </c:pt>
                <c:pt idx="7">
                  <c:v>8370.9538653846193</c:v>
                </c:pt>
                <c:pt idx="8">
                  <c:v>7127.1785192307698</c:v>
                </c:pt>
                <c:pt idx="9">
                  <c:v>9344.7712115384602</c:v>
                </c:pt>
                <c:pt idx="10">
                  <c:v>9081.730442307693</c:v>
                </c:pt>
                <c:pt idx="11">
                  <c:v>8898.0117884615411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94104555059578E-2"/>
                  <c:y val="-2.0131086958720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B7-4D9E-9D5E-9B3DC5BBDB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0%</c:formatCode>
                <c:ptCount val="12"/>
                <c:pt idx="0">
                  <c:v>8.4133605097601899E-2</c:v>
                </c:pt>
                <c:pt idx="1">
                  <c:v>8.4861752706117524E-2</c:v>
                </c:pt>
                <c:pt idx="2">
                  <c:v>9.3009792810934327E-2</c:v>
                </c:pt>
                <c:pt idx="3">
                  <c:v>7.7836959663479616E-2</c:v>
                </c:pt>
                <c:pt idx="4">
                  <c:v>8.0975096198816668E-2</c:v>
                </c:pt>
                <c:pt idx="5">
                  <c:v>8.5275414541603589E-2</c:v>
                </c:pt>
                <c:pt idx="6">
                  <c:v>7.279918661305515E-2</c:v>
                </c:pt>
                <c:pt idx="7">
                  <c:v>8.2318062851573212E-2</c:v>
                </c:pt>
                <c:pt idx="8">
                  <c:v>7.0087058026506541E-2</c:v>
                </c:pt>
                <c:pt idx="9">
                  <c:v>9.1894361896551993E-2</c:v>
                </c:pt>
                <c:pt idx="10">
                  <c:v>8.9307678595906451E-2</c:v>
                </c:pt>
                <c:pt idx="11">
                  <c:v>8.7501030997852947E-2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1AF3-495A-9DE2-905B86A725F9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F3-495A-9DE2-905B86A725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F3-495A-9DE2-905B86A725F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F3-495A-9DE2-905B86A725F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F3-495A-9DE2-905B86A725F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F3-495A-9DE2-905B86A725F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F3-495A-9DE2-905B86A72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A-4D83-9ADB-BF13D0C05EBE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A-4D83-9ADB-BF13D0C05EBE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A-4D83-9ADB-BF13D0C05EBE}"/>
              </c:ext>
            </c:extLst>
          </c:dPt>
          <c:dLbls>
            <c:dLbl>
              <c:idx val="0"/>
              <c:layout>
                <c:manualLayout>
                  <c:x val="-5.1184648717494518E-3"/>
                  <c:y val="-0.345013774061631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4D83-9ADB-BF13D0C05E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4D83-9ADB-BF13D0C05EBE}"/>
                </c:ext>
              </c:extLst>
            </c:dLbl>
            <c:dLbl>
              <c:idx val="2"/>
              <c:layout>
                <c:manualLayout>
                  <c:x val="-7.677543186180422E-3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(2)'!$AE$29:$AG$29</c:f>
              <c:numCache>
                <c:formatCode>General</c:formatCode>
                <c:ptCount val="3"/>
                <c:pt idx="0">
                  <c:v>270</c:v>
                </c:pt>
                <c:pt idx="1">
                  <c:v>54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5A-4D83-9ADB-BF13D0C05EBE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F5A-4D83-9ADB-BF13D0C05EBE}"/>
              </c:ext>
            </c:extLst>
          </c:dPt>
          <c:dLbls>
            <c:dLbl>
              <c:idx val="1"/>
              <c:layout>
                <c:manualLayout>
                  <c:x val="0"/>
                  <c:y val="-0.28517171767686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(2)'!$AE$30:$AG$30</c:f>
              <c:numCache>
                <c:formatCode>General</c:formatCode>
                <c:ptCount val="3"/>
                <c:pt idx="1">
                  <c:v>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5A-4D83-9ADB-BF13D0C0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00"/>
        <c:axId val="386035880"/>
        <c:axId val="386036864"/>
      </c:barChart>
      <c:catAx>
        <c:axId val="38603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6036864"/>
        <c:crosses val="autoZero"/>
        <c:auto val="1"/>
        <c:lblAlgn val="ctr"/>
        <c:lblOffset val="100"/>
        <c:noMultiLvlLbl val="0"/>
      </c:catAx>
      <c:valAx>
        <c:axId val="38603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603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696-4F01-8028-1985E32E0183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96-4F01-8028-1985E32E01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4F01-8028-1985E32E018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4F01-8028-1985E32E018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96-4F01-8028-1985E32E01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96-4F01-8028-1985E32E018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4F01-8028-1985E32E0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339933"/>
    </a:solidFill>
    <a:ln>
      <a:noFill/>
    </a:ln>
    <a:effectLst>
      <a:outerShdw blurRad="50800" dist="38100" dir="13500000" algn="b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3322626223426971"/>
          <c:w val="0.93537746268718902"/>
          <c:h val="0.5324773620357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Toneladas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07E-4E57-809C-67DC08E8146B}"/>
              </c:ext>
            </c:extLst>
          </c:dPt>
          <c:dPt>
            <c:idx val="1"/>
            <c:invertIfNegative val="0"/>
            <c:bubble3D val="0"/>
            <c:spPr>
              <a:solidFill>
                <a:srgbClr val="CC99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707E-4E57-809C-67DC08E8146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707E-4E57-809C-67DC08E8146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07E-4E57-809C-67DC08E8146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707E-4E57-809C-67DC08E814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Planilha1!$B$2:$B$4</c:f>
              <c:numCache>
                <c:formatCode>_(* #,##0.00_);_(* \(#,##0.00\);_(* "-"??_);_(@_)</c:formatCode>
                <c:ptCount val="3"/>
                <c:pt idx="0">
                  <c:v>7868.0980000000009</c:v>
                </c:pt>
                <c:pt idx="1">
                  <c:v>1962.0610000000001</c:v>
                </c:pt>
                <c:pt idx="2">
                  <c:v>1800.36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0.67650446209666137</c:v>
                </c:pt>
                <c:pt idx="1">
                  <c:v>0.84520381248678578</c:v>
                </c:pt>
                <c:pt idx="2">
                  <c:v>0.99999999999999989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77E9-427B-AD57-5BF616C5E491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3-77E9-427B-AD57-5BF616C5E49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5-77E9-427B-AD57-5BF616C5E491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7-77E9-427B-AD57-5BF616C5E491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9-77E9-427B-AD57-5BF616C5E491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B-77E9-427B-AD57-5BF616C5E491}"/>
              </c:ext>
            </c:extLst>
          </c:dPt>
          <c:dLbls>
            <c:dLbl>
              <c:idx val="0"/>
              <c:layout>
                <c:manualLayout>
                  <c:x val="-2.4449205379340806E-4"/>
                  <c:y val="-3.99381111203398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942069849383"/>
                      <c:h val="0.32854739353405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7E9-427B-AD57-5BF616C5E491}"/>
                </c:ext>
              </c:extLst>
            </c:dLbl>
            <c:dLbl>
              <c:idx val="1"/>
              <c:layout>
                <c:manualLayout>
                  <c:x val="-1.4552075375167112E-2"/>
                  <c:y val="2.12030350092887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7E9-427B-AD57-5BF616C5E491}"/>
                </c:ext>
              </c:extLst>
            </c:dLbl>
            <c:dLbl>
              <c:idx val="2"/>
              <c:layout>
                <c:manualLayout>
                  <c:x val="-0.13460669722029578"/>
                  <c:y val="-6.360847896016000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2140564454378"/>
                      <c:h val="0.170788766008029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7E9-427B-AD57-5BF616C5E491}"/>
                </c:ext>
              </c:extLst>
            </c:dLbl>
            <c:dLbl>
              <c:idx val="3"/>
              <c:layout>
                <c:manualLayout>
                  <c:x val="-0.14204673221402667"/>
                  <c:y val="-0.114362118396081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7E9-427B-AD57-5BF616C5E491}"/>
                </c:ext>
              </c:extLst>
            </c:dLbl>
            <c:dLbl>
              <c:idx val="4"/>
              <c:layout>
                <c:manualLayout>
                  <c:x val="7.6128552117198059E-2"/>
                  <c:y val="-0.141143416668510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7E9-427B-AD57-5BF616C5E4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7E9-427B-AD57-5BF616C5E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23516477272936895"/>
          <c:w val="0.90379130868774726"/>
          <c:h val="0.635740166634015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5B-48B6-8272-1C67F885A9D4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5B-48B6-8272-1C67F885A9D4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5B-48B6-8272-1C67F885A9D4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5B-48B6-8272-1C67F885A9D4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5B-48B6-8272-1C67F885A9D4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5B-48B6-8272-1C67F885A9D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11206.727999999999</c:v>
                </c:pt>
                <c:pt idx="4">
                  <c:v>11525.529600000002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FBF-44AD-A67C-D17EC83E014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0.94740197624386058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4360"/>
        <c:crosses val="autoZero"/>
        <c:auto val="1"/>
        <c:lblAlgn val="ctr"/>
        <c:lblOffset val="100"/>
        <c:noMultiLvlLbl val="0"/>
      </c:catAx>
      <c:valAx>
        <c:axId val="45985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18830979331788961"/>
          <c:w val="0.90379130868774726"/>
          <c:h val="0.68259514604549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5B-48B6-8272-1C67F885A9D4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5B-48B6-8272-1C67F885A9D4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5B-48B6-8272-1C67F885A9D4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5B-48B6-8272-1C67F885A9D4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5B-48B6-8272-1C67F885A9D4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5B-48B6-8272-1C67F885A9D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11525.5296</c:v>
                </c:pt>
                <c:pt idx="4">
                  <c:v>11206.727999999999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FBF-44AD-A67C-D17EC83E014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0.94829266149619429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4360"/>
        <c:crosses val="autoZero"/>
        <c:auto val="1"/>
        <c:lblAlgn val="ctr"/>
        <c:lblOffset val="100"/>
        <c:tickLblSkip val="1"/>
        <c:noMultiLvlLbl val="0"/>
      </c:catAx>
      <c:valAx>
        <c:axId val="459854360"/>
        <c:scaling>
          <c:orientation val="minMax"/>
          <c:max val="4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29996624263251614"/>
          <c:w val="0.8798243561011182"/>
          <c:h val="0.51086026256825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85A-4ED6-AAB7-40563327354A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5A-4ED6-AAB7-4056332735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5A-4ED6-AAB7-40563327354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85A-4ED6-AAB7-40563327354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5A-4ED6-AAB7-4056332735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5A-4ED6-AAB7-40563327354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5A-4ED6-AAB7-4056332735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A-4D83-9ADB-BF13D0C05EBE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A-4D83-9ADB-BF13D0C05EBE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A-4D83-9ADB-BF13D0C05EBE}"/>
              </c:ext>
            </c:extLst>
          </c:dPt>
          <c:dLbls>
            <c:dLbl>
              <c:idx val="0"/>
              <c:layout>
                <c:manualLayout>
                  <c:x val="-5.1184648717494518E-3"/>
                  <c:y val="-0.345013774061631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4D83-9ADB-BF13D0C05E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4D83-9ADB-BF13D0C05EBE}"/>
                </c:ext>
              </c:extLst>
            </c:dLbl>
            <c:dLbl>
              <c:idx val="2"/>
              <c:layout>
                <c:manualLayout>
                  <c:x val="-7.677543186180422E-3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(2)'!$AE$29:$AG$29</c:f>
              <c:numCache>
                <c:formatCode>General</c:formatCode>
                <c:ptCount val="3"/>
                <c:pt idx="0">
                  <c:v>270</c:v>
                </c:pt>
                <c:pt idx="1">
                  <c:v>54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5A-4D83-9ADB-BF13D0C05EBE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F5A-4D83-9ADB-BF13D0C05EBE}"/>
              </c:ext>
            </c:extLst>
          </c:dPt>
          <c:dLbls>
            <c:dLbl>
              <c:idx val="1"/>
              <c:layout>
                <c:manualLayout>
                  <c:x val="0"/>
                  <c:y val="-0.28517171767686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(2)'!$AE$30:$AG$30</c:f>
              <c:numCache>
                <c:formatCode>General</c:formatCode>
                <c:ptCount val="3"/>
                <c:pt idx="1">
                  <c:v>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5A-4D83-9ADB-BF13D0C0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00"/>
        <c:axId val="386035880"/>
        <c:axId val="386036864"/>
      </c:barChart>
      <c:catAx>
        <c:axId val="38603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6036864"/>
        <c:crosses val="autoZero"/>
        <c:auto val="1"/>
        <c:lblAlgn val="ctr"/>
        <c:lblOffset val="100"/>
        <c:noMultiLvlLbl val="0"/>
      </c:catAx>
      <c:valAx>
        <c:axId val="38603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603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696-4F01-8028-1985E32E0183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96-4F01-8028-1985E32E01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4F01-8028-1985E32E018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4F01-8028-1985E32E018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96-4F01-8028-1985E32E01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96-4F01-8028-1985E32E018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4F01-8028-1985E32E0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3683-4D24-A5B3-1050B8DE8D3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3-3683-4D24-A5B3-1050B8DE8D3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5-3683-4D24-A5B3-1050B8DE8D32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7-3683-4D24-A5B3-1050B8DE8D32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9-3683-4D24-A5B3-1050B8DE8D32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B-3683-4D24-A5B3-1050B8DE8D32}"/>
              </c:ext>
            </c:extLst>
          </c:dPt>
          <c:dLbls>
            <c:dLbl>
              <c:idx val="0"/>
              <c:layout>
                <c:manualLayout>
                  <c:x val="-2.4449205379340806E-4"/>
                  <c:y val="-3.99381111203398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942069849383"/>
                      <c:h val="0.32854739353405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683-4D24-A5B3-1050B8DE8D32}"/>
                </c:ext>
              </c:extLst>
            </c:dLbl>
            <c:dLbl>
              <c:idx val="1"/>
              <c:layout>
                <c:manualLayout>
                  <c:x val="-1.0914056531375334E-2"/>
                  <c:y val="-5.30049789077789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683-4D24-A5B3-1050B8DE8D32}"/>
                </c:ext>
              </c:extLst>
            </c:dLbl>
            <c:dLbl>
              <c:idx val="2"/>
              <c:layout>
                <c:manualLayout>
                  <c:x val="-5.0932263813084896E-2"/>
                  <c:y val="-6.360847896016001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2140564454378"/>
                      <c:h val="0.170788766008029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683-4D24-A5B3-1050B8DE8D32}"/>
                </c:ext>
              </c:extLst>
            </c:dLbl>
            <c:dLbl>
              <c:idx val="3"/>
              <c:layout>
                <c:manualLayout>
                  <c:x val="-0.13840871337023489"/>
                  <c:y val="-6.66557591759613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683-4D24-A5B3-1050B8DE8D32}"/>
                </c:ext>
              </c:extLst>
            </c:dLbl>
            <c:dLbl>
              <c:idx val="4"/>
              <c:layout>
                <c:manualLayout>
                  <c:x val="7.6128552117198059E-2"/>
                  <c:y val="-0.141143416668510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683-4D24-A5B3-1050B8DE8D32}"/>
                </c:ext>
              </c:extLst>
            </c:dLbl>
            <c:dLbl>
              <c:idx val="5"/>
              <c:layout>
                <c:manualLayout>
                  <c:x val="-0.15643481028304645"/>
                  <c:y val="-9.011201186022663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683-4D24-A5B3-1050B8DE8D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83-4D24-A5B3-1050B8DE8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0.64753</cdr:x>
      <cdr:y>0.24766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81137" y="-774343"/>
          <a:ext cx="3107242" cy="7101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Consumo Energia Elétrica </a:t>
          </a:r>
        </a:p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HDA/HCA - 2023</a:t>
          </a:r>
          <a:endParaRPr lang="pt-BR" sz="2000" b="1" dirty="0">
            <a:solidFill>
              <a:schemeClr val="bg1"/>
            </a:solidFill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0.33925</cdr:x>
      <cdr:y>0.12577</cdr:y>
    </cdr:from>
    <cdr:to>
      <cdr:x>0.52981</cdr:x>
      <cdr:y>0.24619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708698" y="367455"/>
          <a:ext cx="959728" cy="3518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400" i="1" dirty="0">
              <a:solidFill>
                <a:schemeClr val="bg1"/>
              </a:solidFill>
            </a:rPr>
            <a:t>(MWh)</a:t>
          </a:r>
        </a:p>
      </cdr:txBody>
    </cdr:sp>
  </cdr:relSizeAnchor>
  <cdr:relSizeAnchor xmlns:cdr="http://schemas.openxmlformats.org/drawingml/2006/chartDrawing">
    <cdr:from>
      <cdr:x>0.65393</cdr:x>
      <cdr:y>0.00473</cdr:y>
    </cdr:from>
    <cdr:to>
      <cdr:x>0.98109</cdr:x>
      <cdr:y>0.24088</cdr:y>
    </cdr:to>
    <cdr:sp macro="" textlink="">
      <cdr:nvSpPr>
        <cdr:cNvPr id="4" name="CaixaDeTexto 38"/>
        <cdr:cNvSpPr txBox="1"/>
      </cdr:nvSpPr>
      <cdr:spPr>
        <a:xfrm xmlns:a="http://schemas.openxmlformats.org/drawingml/2006/main">
          <a:off x="3293615" y="13814"/>
          <a:ext cx="1647781" cy="689956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B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~78 mil </a:t>
          </a:r>
          <a:r>
            <a:rPr lang="pt-BR" sz="1400" b="1" dirty="0" err="1">
              <a:solidFill>
                <a:schemeClr val="tx1"/>
              </a:solidFill>
            </a:rPr>
            <a:t>ton</a:t>
          </a:r>
          <a:r>
            <a:rPr lang="pt-BR" sz="1400" b="1" dirty="0">
              <a:solidFill>
                <a:schemeClr val="tx1"/>
              </a:solidFill>
            </a:rPr>
            <a:t> </a:t>
          </a:r>
          <a:r>
            <a:rPr lang="pt-BR" dirty="0"/>
            <a:t>CO</a:t>
          </a:r>
          <a:r>
            <a:rPr lang="pt-BR" baseline="-25000" dirty="0"/>
            <a:t>2 </a:t>
          </a:r>
          <a:r>
            <a:rPr lang="pt-BR" sz="1400" b="1" dirty="0"/>
            <a:t>por ano</a:t>
          </a:r>
        </a:p>
        <a:p xmlns:a="http://schemas.openxmlformats.org/drawingml/2006/main">
          <a:pPr algn="ctr"/>
          <a:r>
            <a:rPr lang="pt-BR" sz="600" dirty="0"/>
            <a:t>Fonte: https://idesam.org/calculadora/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0.57117</cdr:x>
      <cdr:y>0.12557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0" y="-777504"/>
          <a:ext cx="2740847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indent="0" algn="l"/>
          <a:r>
            <a:rPr lang="pt-BR" sz="1600" b="1" dirty="0">
              <a:solidFill>
                <a:schemeClr val="bg1"/>
              </a:solidFill>
              <a:latin typeface="+mn-lt"/>
              <a:ea typeface="+mn-ea"/>
              <a:cs typeface="+mn-cs"/>
            </a:rPr>
            <a:t>Maiores Descartes 2017</a:t>
          </a:r>
        </a:p>
      </cdr:txBody>
    </cdr:sp>
  </cdr:relSizeAnchor>
  <cdr:relSizeAnchor xmlns:cdr="http://schemas.openxmlformats.org/drawingml/2006/chartDrawing">
    <cdr:from>
      <cdr:x>0</cdr:x>
      <cdr:y>0.09413</cdr:y>
    </cdr:from>
    <cdr:to>
      <cdr:x>0.19055</cdr:x>
      <cdr:y>0.21455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-78751" y="210047"/>
          <a:ext cx="829578" cy="2687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r"/>
          <a:r>
            <a:rPr lang="pt-BR" sz="1400" i="1" dirty="0">
              <a:solidFill>
                <a:schemeClr val="bg1"/>
              </a:solidFill>
            </a:rPr>
            <a:t>Tonelada</a:t>
          </a:r>
        </a:p>
      </cdr:txBody>
    </cdr:sp>
  </cdr:relSizeAnchor>
  <cdr:relSizeAnchor xmlns:cdr="http://schemas.openxmlformats.org/drawingml/2006/chartDrawing">
    <cdr:from>
      <cdr:x>0.69257</cdr:x>
      <cdr:y>0.03439</cdr:y>
    </cdr:from>
    <cdr:to>
      <cdr:x>0.98946</cdr:x>
      <cdr:y>0.26885</cdr:y>
    </cdr:to>
    <cdr:sp macro="" textlink="">
      <cdr:nvSpPr>
        <cdr:cNvPr id="5" name="CaixaDeTexto 38"/>
        <cdr:cNvSpPr txBox="1"/>
      </cdr:nvSpPr>
      <cdr:spPr>
        <a:xfrm xmlns:a="http://schemas.openxmlformats.org/drawingml/2006/main">
          <a:off x="2433708" y="76734"/>
          <a:ext cx="1043285" cy="523220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11.630 toneladas 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0.20654</cdr:x>
      <cdr:y>0.00495</cdr:y>
    </cdr:from>
    <cdr:to>
      <cdr:x>0.63972</cdr:x>
      <cdr:y>0.13162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867472" y="13413"/>
          <a:ext cx="3916638" cy="343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2000" b="1" dirty="0">
              <a:solidFill>
                <a:schemeClr val="bg1"/>
              </a:solidFill>
            </a:rPr>
            <a:t>Levantamento de Consumo de Energia por Equipamento de TI - 2023</a:t>
          </a:r>
          <a:endParaRPr lang="pt-BR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chemeClr val="bg1"/>
              </a:solidFill>
            </a:rPr>
            <a:t>GASTO (R$)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0.20654</cdr:x>
      <cdr:y>0.00495</cdr:y>
    </cdr:from>
    <cdr:to>
      <cdr:x>0.63972</cdr:x>
      <cdr:y>0.13162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867472" y="13413"/>
          <a:ext cx="3916638" cy="343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2000" b="1" dirty="0">
              <a:solidFill>
                <a:schemeClr val="bg1"/>
              </a:solidFill>
            </a:rPr>
            <a:t>Levantamento de Consumo de Energia por Equipamento de TI - 2023</a:t>
          </a:r>
          <a:endParaRPr lang="pt-BR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chemeClr val="bg1"/>
              </a:solidFill>
            </a:rPr>
            <a:t>GASTO (R$)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0.00435</cdr:y>
    </cdr:from>
    <cdr:to>
      <cdr:x>0.69813</cdr:x>
      <cdr:y>0.27882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214299" y="11768"/>
          <a:ext cx="3595454" cy="7417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Redução Anual do Consumo de </a:t>
          </a:r>
        </a:p>
        <a:p xmlns:a="http://schemas.openxmlformats.org/drawingml/2006/main">
          <a:pPr algn="ctr"/>
          <a:r>
            <a: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Energia nos Equipamento de TI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3FAEA-7414-4677-B3D6-5C79AF21A3AD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36AB8-9DE5-49B3-B483-1FFE060ED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8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26DDA-9E2B-4DC1-AFBF-58EA53644011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BCFAE-5F2D-48FA-A707-B7070622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87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45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3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8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85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429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02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87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94225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77038" y="0"/>
            <a:ext cx="2259012" cy="65976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624638" cy="65976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" name="Imagem 4" descr="foto titulo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97" t="36953" r="4828"/>
          <a:stretch/>
        </p:blipFill>
        <p:spPr>
          <a:xfrm>
            <a:off x="0" y="-27383"/>
            <a:ext cx="9144000" cy="84491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15694" y="74185"/>
            <a:ext cx="3076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sz="2800" b="1" cap="none" spc="150">
                <a:ln w="11430"/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Boa tentativa</a:t>
            </a:r>
          </a:p>
        </p:txBody>
      </p:sp>
      <p:grpSp>
        <p:nvGrpSpPr>
          <p:cNvPr id="25" name="Grupo 15"/>
          <p:cNvGrpSpPr/>
          <p:nvPr userDrawn="1"/>
        </p:nvGrpSpPr>
        <p:grpSpPr>
          <a:xfrm>
            <a:off x="8544051" y="-14684"/>
            <a:ext cx="448408" cy="445477"/>
            <a:chOff x="6397176" y="-13063"/>
            <a:chExt cx="934780" cy="928670"/>
          </a:xfrm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</p:grpSpPr>
        <p:sp>
          <p:nvSpPr>
            <p:cNvPr id="26" name="Elipse 25"/>
            <p:cNvSpPr/>
            <p:nvPr/>
          </p:nvSpPr>
          <p:spPr>
            <a:xfrm>
              <a:off x="6435511" y="3224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logo ambiente honda.bmp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7176" y="-13063"/>
              <a:ext cx="934780" cy="928670"/>
            </a:xfrm>
            <a:prstGeom prst="rect">
              <a:avLst/>
            </a:prstGeom>
          </p:spPr>
        </p:pic>
      </p:grpSp>
      <p:sp>
        <p:nvSpPr>
          <p:cNvPr id="28" name="CaixaDeTexto 27"/>
          <p:cNvSpPr txBox="1"/>
          <p:nvPr userDrawn="1"/>
        </p:nvSpPr>
        <p:spPr>
          <a:xfrm>
            <a:off x="8363924" y="404664"/>
            <a:ext cx="80866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SKIES FOR</a:t>
            </a:r>
          </a:p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CHILDREN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0" descr="2786505"/>
          <p:cNvPicPr>
            <a:picLocks noChangeAspect="1" noChangeArrowheads="1"/>
          </p:cNvPicPr>
          <p:nvPr/>
        </p:nvPicPr>
        <p:blipFill>
          <a:blip r:embed="rId13"/>
          <a:srcRect l="34155" b="62813"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4597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08050"/>
            <a:ext cx="903605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jpe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hyperlink" Target="http://www.kace.com/br/solutions/power-calculation-assumptions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4.png"/><Relationship Id="rId7" Type="http://schemas.openxmlformats.org/officeDocument/2006/relationships/image" Target="../media/image47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18.png"/><Relationship Id="rId5" Type="http://schemas.openxmlformats.org/officeDocument/2006/relationships/image" Target="../media/image60.png"/><Relationship Id="rId10" Type="http://schemas.openxmlformats.org/officeDocument/2006/relationships/image" Target="../media/image117.png"/><Relationship Id="rId4" Type="http://schemas.openxmlformats.org/officeDocument/2006/relationships/chart" Target="../charts/chart6.xml"/><Relationship Id="rId9" Type="http://schemas.openxmlformats.org/officeDocument/2006/relationships/image" Target="../media/image116.gi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jpeg"/><Relationship Id="rId18" Type="http://schemas.openxmlformats.org/officeDocument/2006/relationships/image" Target="../media/image131.png"/><Relationship Id="rId26" Type="http://schemas.openxmlformats.org/officeDocument/2006/relationships/image" Target="../media/image65.png"/><Relationship Id="rId3" Type="http://schemas.openxmlformats.org/officeDocument/2006/relationships/image" Target="../media/image115.jpeg"/><Relationship Id="rId21" Type="http://schemas.openxmlformats.org/officeDocument/2006/relationships/chart" Target="../charts/chart8.xml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60.png"/><Relationship Id="rId3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24" Type="http://schemas.openxmlformats.org/officeDocument/2006/relationships/image" Target="../media/image136.png"/><Relationship Id="rId32" Type="http://schemas.openxmlformats.org/officeDocument/2006/relationships/image" Target="../media/image139.gif"/><Relationship Id="rId5" Type="http://schemas.openxmlformats.org/officeDocument/2006/relationships/chart" Target="../charts/chart7.xml"/><Relationship Id="rId15" Type="http://schemas.openxmlformats.org/officeDocument/2006/relationships/image" Target="../media/image128.png"/><Relationship Id="rId23" Type="http://schemas.openxmlformats.org/officeDocument/2006/relationships/image" Target="../media/image135.png"/><Relationship Id="rId28" Type="http://schemas.openxmlformats.org/officeDocument/2006/relationships/chart" Target="../charts/chart9.xml"/><Relationship Id="rId10" Type="http://schemas.openxmlformats.org/officeDocument/2006/relationships/image" Target="../media/image123.jpeg"/><Relationship Id="rId19" Type="http://schemas.openxmlformats.org/officeDocument/2006/relationships/image" Target="../media/image132.png"/><Relationship Id="rId31" Type="http://schemas.openxmlformats.org/officeDocument/2006/relationships/image" Target="../media/image138.png"/><Relationship Id="rId4" Type="http://schemas.openxmlformats.org/officeDocument/2006/relationships/image" Target="../media/image116.gif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Relationship Id="rId22" Type="http://schemas.openxmlformats.org/officeDocument/2006/relationships/image" Target="../media/image134.jpeg"/><Relationship Id="rId27" Type="http://schemas.openxmlformats.org/officeDocument/2006/relationships/image" Target="../media/image118.png"/><Relationship Id="rId30" Type="http://schemas.openxmlformats.org/officeDocument/2006/relationships/image" Target="../media/image137.png"/><Relationship Id="rId8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171.png"/><Relationship Id="rId21" Type="http://schemas.openxmlformats.org/officeDocument/2006/relationships/chart" Target="../charts/chart12.xml"/><Relationship Id="rId34" Type="http://schemas.openxmlformats.org/officeDocument/2006/relationships/image" Target="../media/image167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3.png"/><Relationship Id="rId20" Type="http://schemas.openxmlformats.org/officeDocument/2006/relationships/image" Target="../media/image125.png"/><Relationship Id="rId29" Type="http://schemas.openxmlformats.org/officeDocument/2006/relationships/image" Target="../media/image162.png"/><Relationship Id="rId41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microsoft.com/office/2007/relationships/hdphoto" Target="../media/hdphoto7.wdp"/><Relationship Id="rId32" Type="http://schemas.openxmlformats.org/officeDocument/2006/relationships/image" Target="../media/image165.png"/><Relationship Id="rId37" Type="http://schemas.openxmlformats.org/officeDocument/2006/relationships/image" Target="../media/image170.png"/><Relationship Id="rId40" Type="http://schemas.openxmlformats.org/officeDocument/2006/relationships/image" Target="../media/image172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57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10" Type="http://schemas.openxmlformats.org/officeDocument/2006/relationships/image" Target="../media/image147.png"/><Relationship Id="rId19" Type="http://schemas.openxmlformats.org/officeDocument/2006/relationships/chart" Target="../charts/chart11.xml"/><Relationship Id="rId31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6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91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80.png"/><Relationship Id="rId5" Type="http://schemas.openxmlformats.org/officeDocument/2006/relationships/image" Target="../media/image136.png"/><Relationship Id="rId10" Type="http://schemas.openxmlformats.org/officeDocument/2006/relationships/image" Target="../media/image179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29.png"/><Relationship Id="rId18" Type="http://schemas.openxmlformats.org/officeDocument/2006/relationships/image" Target="../media/image198.png"/><Relationship Id="rId26" Type="http://schemas.openxmlformats.org/officeDocument/2006/relationships/image" Target="../media/image112.png"/><Relationship Id="rId3" Type="http://schemas.openxmlformats.org/officeDocument/2006/relationships/image" Target="../media/image185.jpeg"/><Relationship Id="rId21" Type="http://schemas.openxmlformats.org/officeDocument/2006/relationships/image" Target="../media/image20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7.png"/><Relationship Id="rId25" Type="http://schemas.openxmlformats.org/officeDocument/2006/relationships/image" Target="../media/image204.jpeg"/><Relationship Id="rId2" Type="http://schemas.openxmlformats.org/officeDocument/2006/relationships/image" Target="../media/image184.jpeg"/><Relationship Id="rId16" Type="http://schemas.openxmlformats.org/officeDocument/2006/relationships/image" Target="../media/image196.jpe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eg"/><Relationship Id="rId11" Type="http://schemas.openxmlformats.org/officeDocument/2006/relationships/image" Target="../media/image193.png"/><Relationship Id="rId24" Type="http://schemas.openxmlformats.org/officeDocument/2006/relationships/image" Target="../media/image175.png"/><Relationship Id="rId5" Type="http://schemas.openxmlformats.org/officeDocument/2006/relationships/image" Target="../media/image187.png"/><Relationship Id="rId15" Type="http://schemas.openxmlformats.org/officeDocument/2006/relationships/image" Target="../media/image130.png"/><Relationship Id="rId23" Type="http://schemas.openxmlformats.org/officeDocument/2006/relationships/image" Target="../media/image203.jpeg"/><Relationship Id="rId10" Type="http://schemas.openxmlformats.org/officeDocument/2006/relationships/image" Target="../media/image192.png"/><Relationship Id="rId19" Type="http://schemas.openxmlformats.org/officeDocument/2006/relationships/image" Target="../media/image199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5.png"/><Relationship Id="rId22" Type="http://schemas.openxmlformats.org/officeDocument/2006/relationships/image" Target="../media/image20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189.png"/><Relationship Id="rId3" Type="http://schemas.openxmlformats.org/officeDocument/2006/relationships/image" Target="../media/image206.png"/><Relationship Id="rId21" Type="http://schemas.openxmlformats.org/officeDocument/2006/relationships/image" Target="../media/image199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188.jpeg"/><Relationship Id="rId2" Type="http://schemas.openxmlformats.org/officeDocument/2006/relationships/image" Target="../media/image205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24" Type="http://schemas.openxmlformats.org/officeDocument/2006/relationships/image" Target="../media/image112.png"/><Relationship Id="rId5" Type="http://schemas.openxmlformats.org/officeDocument/2006/relationships/image" Target="../media/image207.wmf"/><Relationship Id="rId15" Type="http://schemas.openxmlformats.org/officeDocument/2006/relationships/image" Target="../media/image215.png"/><Relationship Id="rId23" Type="http://schemas.openxmlformats.org/officeDocument/2006/relationships/image" Target="../media/image203.jpeg"/><Relationship Id="rId10" Type="http://schemas.openxmlformats.org/officeDocument/2006/relationships/image" Target="../media/image211.png"/><Relationship Id="rId19" Type="http://schemas.openxmlformats.org/officeDocument/2006/relationships/image" Target="../media/image190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9.jpeg"/><Relationship Id="rId22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21.png"/><Relationship Id="rId18" Type="http://schemas.openxmlformats.org/officeDocument/2006/relationships/image" Target="../media/image225.png"/><Relationship Id="rId26" Type="http://schemas.openxmlformats.org/officeDocument/2006/relationships/image" Target="../media/image232.png"/><Relationship Id="rId3" Type="http://schemas.openxmlformats.org/officeDocument/2006/relationships/image" Target="../media/image187.png"/><Relationship Id="rId21" Type="http://schemas.openxmlformats.org/officeDocument/2006/relationships/image" Target="../media/image227.png"/><Relationship Id="rId7" Type="http://schemas.openxmlformats.org/officeDocument/2006/relationships/image" Target="../media/image191.png"/><Relationship Id="rId12" Type="http://schemas.openxmlformats.org/officeDocument/2006/relationships/image" Target="../media/image220.png"/><Relationship Id="rId17" Type="http://schemas.openxmlformats.org/officeDocument/2006/relationships/image" Target="../media/image224.jpeg"/><Relationship Id="rId25" Type="http://schemas.openxmlformats.org/officeDocument/2006/relationships/image" Target="../media/image231.png"/><Relationship Id="rId2" Type="http://schemas.openxmlformats.org/officeDocument/2006/relationships/image" Target="../media/image216.png"/><Relationship Id="rId16" Type="http://schemas.openxmlformats.org/officeDocument/2006/relationships/image" Target="../media/image223.png"/><Relationship Id="rId20" Type="http://schemas.openxmlformats.org/officeDocument/2006/relationships/image" Target="../media/image226.png"/><Relationship Id="rId29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19.jpeg"/><Relationship Id="rId24" Type="http://schemas.openxmlformats.org/officeDocument/2006/relationships/image" Target="../media/image230.png"/><Relationship Id="rId5" Type="http://schemas.openxmlformats.org/officeDocument/2006/relationships/image" Target="../media/image189.png"/><Relationship Id="rId15" Type="http://schemas.openxmlformats.org/officeDocument/2006/relationships/image" Target="../media/image112.png"/><Relationship Id="rId23" Type="http://schemas.openxmlformats.org/officeDocument/2006/relationships/image" Target="../media/image229.png"/><Relationship Id="rId28" Type="http://schemas.openxmlformats.org/officeDocument/2006/relationships/image" Target="../media/image233.jpeg"/><Relationship Id="rId10" Type="http://schemas.openxmlformats.org/officeDocument/2006/relationships/image" Target="../media/image218.png"/><Relationship Id="rId19" Type="http://schemas.openxmlformats.org/officeDocument/2006/relationships/image" Target="../media/image131.png"/><Relationship Id="rId4" Type="http://schemas.openxmlformats.org/officeDocument/2006/relationships/image" Target="../media/image188.jpe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28.png"/><Relationship Id="rId27" Type="http://schemas.openxmlformats.org/officeDocument/2006/relationships/image" Target="../media/image116.gif"/><Relationship Id="rId30" Type="http://schemas.openxmlformats.org/officeDocument/2006/relationships/image" Target="../media/image2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eg"/><Relationship Id="rId3" Type="http://schemas.openxmlformats.org/officeDocument/2006/relationships/image" Target="../media/image132.png"/><Relationship Id="rId7" Type="http://schemas.openxmlformats.org/officeDocument/2006/relationships/image" Target="../media/image13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136.png"/><Relationship Id="rId9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jpeg"/><Relationship Id="rId11" Type="http://schemas.openxmlformats.org/officeDocument/2006/relationships/image" Target="../media/image248.png"/><Relationship Id="rId5" Type="http://schemas.openxmlformats.org/officeDocument/2006/relationships/image" Target="../media/image243.jpeg"/><Relationship Id="rId10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2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jpe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0.png"/><Relationship Id="rId3" Type="http://schemas.openxmlformats.org/officeDocument/2006/relationships/image" Target="../media/image47.png"/><Relationship Id="rId21" Type="http://schemas.openxmlformats.org/officeDocument/2006/relationships/image" Target="../media/image6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jpeg"/><Relationship Id="rId15" Type="http://schemas.microsoft.com/office/2007/relationships/hdphoto" Target="../media/hdphoto4.wdp"/><Relationship Id="rId23" Type="http://schemas.openxmlformats.org/officeDocument/2006/relationships/image" Target="../media/image65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11" Type="http://schemas.openxmlformats.org/officeDocument/2006/relationships/image" Target="../media/image71.png"/><Relationship Id="rId5" Type="http://schemas.openxmlformats.org/officeDocument/2006/relationships/chart" Target="../charts/chart1.xml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chart" Target="../charts/chart4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hyperlink" Target="https://usuariosdoexcel.wordpress.com/2011/07/17/0125-grafico-de-pareto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chart" Target="../charts/chart5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hyperlink" Target="https://usuariosdoexcel.wordpress.com/2011/07/17/0125-grafico-de-pareto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microsoft.com/office/2007/relationships/hdphoto" Target="../media/hdphoto6.wdp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wmf"/><Relationship Id="rId11" Type="http://schemas.openxmlformats.org/officeDocument/2006/relationships/image" Target="../media/image87.png"/><Relationship Id="rId5" Type="http://schemas.openxmlformats.org/officeDocument/2006/relationships/image" Target="../media/image81.wmf"/><Relationship Id="rId15" Type="http://schemas.openxmlformats.org/officeDocument/2006/relationships/image" Target="../media/image91.pn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 com confiança baixa">
            <a:extLst>
              <a:ext uri="{FF2B5EF4-FFF2-40B4-BE49-F238E27FC236}">
                <a16:creationId xmlns:a16="http://schemas.microsoft.com/office/drawing/2014/main" id="{FF919010-48FE-B889-A63D-4005F7DC0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59" y="7147126"/>
            <a:ext cx="961882" cy="876053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316F725-1389-D097-3205-C9D8209A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4"/>
          <a:stretch/>
        </p:blipFill>
        <p:spPr>
          <a:xfrm>
            <a:off x="739279" y="1130299"/>
            <a:ext cx="7836807" cy="3798013"/>
          </a:xfrm>
          <a:prstGeom prst="rect">
            <a:avLst/>
          </a:prstGeom>
        </p:spPr>
      </p:pic>
      <p:pic>
        <p:nvPicPr>
          <p:cNvPr id="6" name="Picture 47" descr="BLUE SKIES">
            <a:extLst>
              <a:ext uri="{FF2B5EF4-FFF2-40B4-BE49-F238E27FC236}">
                <a16:creationId xmlns:a16="http://schemas.microsoft.com/office/drawing/2014/main" id="{C919BBBE-5F30-E01C-3CF1-06D224395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</a:blip>
          <a:srcRect t="74833"/>
          <a:stretch/>
        </p:blipFill>
        <p:spPr bwMode="auto">
          <a:xfrm>
            <a:off x="8663059" y="8133939"/>
            <a:ext cx="961882" cy="24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8743D90-1003-7BC6-EED5-0845D21F69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84" b="38604"/>
          <a:stretch/>
        </p:blipFill>
        <p:spPr>
          <a:xfrm>
            <a:off x="2984037" y="4314075"/>
            <a:ext cx="3318027" cy="74898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0ADC3B3C-1AE9-BF27-23BB-61F3D4B6C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27" y="7573803"/>
            <a:ext cx="1177910" cy="1615073"/>
          </a:xfrm>
          <a:prstGeom prst="rect">
            <a:avLst/>
          </a:prstGeom>
        </p:spPr>
      </p:pic>
      <p:pic>
        <p:nvPicPr>
          <p:cNvPr id="7170" name="Picture 2" descr="conjunto de ícones de eco ou ecologia. suporte e solução de ...">
            <a:extLst>
              <a:ext uri="{FF2B5EF4-FFF2-40B4-BE49-F238E27FC236}">
                <a16:creationId xmlns:a16="http://schemas.microsoft.com/office/drawing/2014/main" id="{B50086AC-6CC6-312A-AF38-718AC7C4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134" y="7305139"/>
            <a:ext cx="2667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ecnologia Ambiental fundo png &amp; imagem png - Ambiental tecnologia ...">
            <a:extLst>
              <a:ext uri="{FF2B5EF4-FFF2-40B4-BE49-F238E27FC236}">
                <a16:creationId xmlns:a16="http://schemas.microsoft.com/office/drawing/2014/main" id="{D401D288-A8E0-D8AF-3361-5229973E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11" y="8381339"/>
            <a:ext cx="2476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ecnologia Ambiental fundo png &amp; imagem png - Ambiental tecnologia ...">
            <a:extLst>
              <a:ext uri="{FF2B5EF4-FFF2-40B4-BE49-F238E27FC236}">
                <a16:creationId xmlns:a16="http://schemas.microsoft.com/office/drawing/2014/main" id="{5832BD3B-314F-178D-7A8F-C01DA9DB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523" y="8257639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036B517-13C6-C20C-2634-7FE2A6514A33}"/>
              </a:ext>
            </a:extLst>
          </p:cNvPr>
          <p:cNvGrpSpPr/>
          <p:nvPr/>
        </p:nvGrpSpPr>
        <p:grpSpPr>
          <a:xfrm>
            <a:off x="3942686" y="7293288"/>
            <a:ext cx="3281026" cy="1681302"/>
            <a:chOff x="0" y="4362899"/>
            <a:chExt cx="3281026" cy="16813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92257AE4-FFF4-98C8-BBC2-B1BBAB34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078" y="4362899"/>
              <a:ext cx="597571" cy="81935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48E9D6D-4D49-03E5-1C52-97B193EFD9C2}"/>
                </a:ext>
              </a:extLst>
            </p:cNvPr>
            <p:cNvSpPr txBox="1"/>
            <p:nvPr/>
          </p:nvSpPr>
          <p:spPr>
            <a:xfrm>
              <a:off x="61013" y="4549064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OFFICE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C833141-2AEE-6E08-A7F0-5E27118B3C6B}"/>
                </a:ext>
              </a:extLst>
            </p:cNvPr>
            <p:cNvSpPr txBox="1"/>
            <p:nvPr/>
          </p:nvSpPr>
          <p:spPr>
            <a:xfrm>
              <a:off x="0" y="5413311"/>
              <a:ext cx="3281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FACTORY</a:t>
              </a:r>
            </a:p>
          </p:txBody>
        </p:sp>
        <p:pic>
          <p:nvPicPr>
            <p:cNvPr id="23" name="Imagem 22" descr="Logotipo&#10;&#10;Descrição gerada automaticamente">
              <a:extLst>
                <a:ext uri="{FF2B5EF4-FFF2-40B4-BE49-F238E27FC236}">
                  <a16:creationId xmlns:a16="http://schemas.microsoft.com/office/drawing/2014/main" id="{3D6E0E43-BC98-859F-6491-8F8E6469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05" y="5153371"/>
              <a:ext cx="941915" cy="89083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9DF9DB9-ACD5-5D41-8EC8-F60E87589C68}"/>
              </a:ext>
            </a:extLst>
          </p:cNvPr>
          <p:cNvGrpSpPr/>
          <p:nvPr/>
        </p:nvGrpSpPr>
        <p:grpSpPr>
          <a:xfrm>
            <a:off x="2707297" y="5242715"/>
            <a:ext cx="2241494" cy="954107"/>
            <a:chOff x="1863290" y="5054144"/>
            <a:chExt cx="2241494" cy="954107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5122E71-2875-2F5E-BA46-6A3AFB707FE5}"/>
                </a:ext>
              </a:extLst>
            </p:cNvPr>
            <p:cNvSpPr txBox="1"/>
            <p:nvPr/>
          </p:nvSpPr>
          <p:spPr>
            <a:xfrm>
              <a:off x="2577443" y="5054144"/>
              <a:ext cx="15273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     </a:t>
              </a:r>
            </a:p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FACTORY</a:t>
              </a: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EE3DD381-27A0-B2BA-FC3D-D09BCDC0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290" y="5079505"/>
              <a:ext cx="941915" cy="89083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11F543A-72BB-4508-681F-A060E8B7B3B2}"/>
                </a:ext>
              </a:extLst>
            </p:cNvPr>
            <p:cNvSpPr txBox="1"/>
            <p:nvPr/>
          </p:nvSpPr>
          <p:spPr>
            <a:xfrm>
              <a:off x="2248186" y="5134415"/>
              <a:ext cx="1856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AA37839-3C4E-C3BA-7F4E-1FC734CB09B4}"/>
              </a:ext>
            </a:extLst>
          </p:cNvPr>
          <p:cNvGrpSpPr/>
          <p:nvPr/>
        </p:nvGrpSpPr>
        <p:grpSpPr>
          <a:xfrm>
            <a:off x="4995290" y="5303817"/>
            <a:ext cx="2457968" cy="863678"/>
            <a:chOff x="2290214" y="4186996"/>
            <a:chExt cx="2134079" cy="867148"/>
          </a:xfrm>
        </p:grpSpPr>
        <p:pic>
          <p:nvPicPr>
            <p:cNvPr id="24" name="Imagem 23" descr="Ícone&#10;&#10;Descrição gerada automaticamente">
              <a:extLst>
                <a:ext uri="{FF2B5EF4-FFF2-40B4-BE49-F238E27FC236}">
                  <a16:creationId xmlns:a16="http://schemas.microsoft.com/office/drawing/2014/main" id="{3E450B90-114A-EA02-276E-38D966A9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14" y="4212359"/>
              <a:ext cx="597571" cy="819350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9D3291-C37F-2F74-C7A8-124E70E03557}"/>
                </a:ext>
              </a:extLst>
            </p:cNvPr>
            <p:cNvSpPr txBox="1"/>
            <p:nvPr/>
          </p:nvSpPr>
          <p:spPr>
            <a:xfrm>
              <a:off x="2713094" y="45309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OFFICE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15822F5-5E10-4E94-4A62-EA25169894AB}"/>
                </a:ext>
              </a:extLst>
            </p:cNvPr>
            <p:cNvSpPr txBox="1"/>
            <p:nvPr/>
          </p:nvSpPr>
          <p:spPr>
            <a:xfrm>
              <a:off x="2731201" y="4186996"/>
              <a:ext cx="1693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8322BE-F513-25E8-91C3-FC4F42645219}"/>
              </a:ext>
            </a:extLst>
          </p:cNvPr>
          <p:cNvSpPr txBox="1"/>
          <p:nvPr/>
        </p:nvSpPr>
        <p:spPr>
          <a:xfrm>
            <a:off x="2499511" y="460513"/>
            <a:ext cx="431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339933"/>
                </a:solidFill>
                <a:latin typeface="Albertus MT"/>
              </a:rPr>
              <a:t>SUSTENTABILIDADE      </a:t>
            </a:r>
          </a:p>
        </p:txBody>
      </p:sp>
    </p:spTree>
    <p:extLst>
      <p:ext uri="{BB962C8B-B14F-4D97-AF65-F5344CB8AC3E}">
        <p14:creationId xmlns:p14="http://schemas.microsoft.com/office/powerpoint/2010/main" val="208875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E654B957-6579-441E-BE12-D505CDD1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28" y="1711436"/>
            <a:ext cx="3028227" cy="2494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CaixaDeTexto 19">
            <a:extLst>
              <a:ext uri="{FF2B5EF4-FFF2-40B4-BE49-F238E27FC236}">
                <a16:creationId xmlns:a16="http://schemas.microsoft.com/office/drawing/2014/main" id="{E8DBD5D5-DF16-4A77-9BA4-6A96B5228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936" y="4820064"/>
            <a:ext cx="243786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669900"/>
                </a:solidFill>
              </a:rPr>
              <a:t>0% de energia)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Comprovação no GENBA - Nível de Consumo dos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-14036" y="6245658"/>
            <a:ext cx="915803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Vamos analisar melhor a causa raiz desse DESPERDÍCIO DE ENERGIA COM EQUIPAMENTOS DE TI OCIOSOS NA FABRICA?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7" name="CaixaDeTexto 5">
            <a:extLst>
              <a:ext uri="{FF2B5EF4-FFF2-40B4-BE49-F238E27FC236}">
                <a16:creationId xmlns:a16="http://schemas.microsoft.com/office/drawing/2014/main" id="{4FCE75F5-A19A-4A7E-B39B-1A6AD25DE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185" y="3064190"/>
            <a:ext cx="1720723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SUSPENSO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5FABD212-0637-4E9A-93E8-98322B17A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512" y="2338735"/>
            <a:ext cx="1712395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LIGADO</a:t>
            </a:r>
          </a:p>
        </p:txBody>
      </p:sp>
      <p:sp>
        <p:nvSpPr>
          <p:cNvPr id="49" name="CaixaDeTexto 13">
            <a:extLst>
              <a:ext uri="{FF2B5EF4-FFF2-40B4-BE49-F238E27FC236}">
                <a16:creationId xmlns:a16="http://schemas.microsoft.com/office/drawing/2014/main" id="{AF5E6F2C-CDA6-4352-8746-ADB5199F6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716" y="3815871"/>
            <a:ext cx="1715191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HIBERNADO</a:t>
            </a:r>
          </a:p>
        </p:txBody>
      </p:sp>
      <p:sp>
        <p:nvSpPr>
          <p:cNvPr id="50" name="CaixaDeTexto 14">
            <a:extLst>
              <a:ext uri="{FF2B5EF4-FFF2-40B4-BE49-F238E27FC236}">
                <a16:creationId xmlns:a16="http://schemas.microsoft.com/office/drawing/2014/main" id="{141ED448-93E5-493C-835E-7AC350E02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716" y="4523659"/>
            <a:ext cx="1744259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 DESLIGADO</a:t>
            </a:r>
          </a:p>
        </p:txBody>
      </p:sp>
      <p:sp>
        <p:nvSpPr>
          <p:cNvPr id="51" name="CaixaDeTexto 17">
            <a:extLst>
              <a:ext uri="{FF2B5EF4-FFF2-40B4-BE49-F238E27FC236}">
                <a16:creationId xmlns:a16="http://schemas.microsoft.com/office/drawing/2014/main" id="{7291D4EA-32B8-4D28-ADDC-1D1C353EF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399" y="2637025"/>
            <a:ext cx="247240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FF0000"/>
                </a:solidFill>
              </a:rPr>
              <a:t>100% de energia</a:t>
            </a:r>
            <a:r>
              <a:rPr lang="pt-BR" altLang="pt-BR" sz="1200"/>
              <a:t>)</a:t>
            </a:r>
          </a:p>
        </p:txBody>
      </p:sp>
      <p:sp>
        <p:nvSpPr>
          <p:cNvPr id="52" name="CaixaDeTexto 18">
            <a:extLst>
              <a:ext uri="{FF2B5EF4-FFF2-40B4-BE49-F238E27FC236}">
                <a16:creationId xmlns:a16="http://schemas.microsoft.com/office/drawing/2014/main" id="{A76E96F5-2D52-471A-BA7B-5FF5F1197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7" y="4113739"/>
            <a:ext cx="24724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FFFF93"/>
                </a:solidFill>
              </a:rPr>
              <a:t>10% de energia</a:t>
            </a:r>
            <a:r>
              <a:rPr lang="pt-BR" altLang="pt-BR" sz="1200"/>
              <a:t>)</a:t>
            </a:r>
          </a:p>
        </p:txBody>
      </p:sp>
      <p:sp>
        <p:nvSpPr>
          <p:cNvPr id="54" name="CaixaDeTexto 20">
            <a:extLst>
              <a:ext uri="{FF2B5EF4-FFF2-40B4-BE49-F238E27FC236}">
                <a16:creationId xmlns:a16="http://schemas.microsoft.com/office/drawing/2014/main" id="{D3982EF1-3BF9-401F-863C-A4BB11587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7" y="3367511"/>
            <a:ext cx="24724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chemeClr val="accent6">
                    <a:lumMod val="75000"/>
                  </a:schemeClr>
                </a:solidFill>
              </a:rPr>
              <a:t>50% de energia</a:t>
            </a:r>
            <a:r>
              <a:rPr lang="pt-BR" altLang="pt-BR" sz="1200"/>
              <a:t>)</a:t>
            </a:r>
          </a:p>
        </p:txBody>
      </p:sp>
      <p:grpSp>
        <p:nvGrpSpPr>
          <p:cNvPr id="55" name="Grupo 2">
            <a:extLst>
              <a:ext uri="{FF2B5EF4-FFF2-40B4-BE49-F238E27FC236}">
                <a16:creationId xmlns:a16="http://schemas.microsoft.com/office/drawing/2014/main" id="{B67E4B54-6423-4806-AC6C-264E4EBEEDD6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2324534"/>
            <a:ext cx="730250" cy="2934741"/>
            <a:chOff x="348928" y="2541299"/>
            <a:chExt cx="730684" cy="2934757"/>
          </a:xfrm>
        </p:grpSpPr>
        <p:sp>
          <p:nvSpPr>
            <p:cNvPr id="57" name="Retângulo 13">
              <a:extLst>
                <a:ext uri="{FF2B5EF4-FFF2-40B4-BE49-F238E27FC236}">
                  <a16:creationId xmlns:a16="http://schemas.microsoft.com/office/drawing/2014/main" id="{16176857-BF3D-46B2-8867-0799AD83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15" y="4725144"/>
              <a:ext cx="714697" cy="750912"/>
            </a:xfrm>
            <a:prstGeom prst="rect">
              <a:avLst/>
            </a:prstGeom>
            <a:gradFill rotWithShape="1">
              <a:gsLst>
                <a:gs pos="0">
                  <a:srgbClr val="559C31"/>
                </a:gs>
                <a:gs pos="50000">
                  <a:srgbClr val="7DE04B"/>
                </a:gs>
                <a:gs pos="100000">
                  <a:srgbClr val="95FF5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58" name="Retângulo 14">
              <a:extLst>
                <a:ext uri="{FF2B5EF4-FFF2-40B4-BE49-F238E27FC236}">
                  <a16:creationId xmlns:a16="http://schemas.microsoft.com/office/drawing/2014/main" id="{0B652900-11C7-4B41-8C5C-E6646CE40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27" y="3993805"/>
              <a:ext cx="714697" cy="731338"/>
            </a:xfrm>
            <a:prstGeom prst="rect">
              <a:avLst/>
            </a:prstGeom>
            <a:gradFill rotWithShape="1">
              <a:gsLst>
                <a:gs pos="0">
                  <a:srgbClr val="A0A000"/>
                </a:gs>
                <a:gs pos="50000">
                  <a:srgbClr val="E6E600"/>
                </a:gs>
                <a:gs pos="100000">
                  <a:srgbClr val="FFFF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59" name="Retângulo 15">
              <a:extLst>
                <a:ext uri="{FF2B5EF4-FFF2-40B4-BE49-F238E27FC236}">
                  <a16:creationId xmlns:a16="http://schemas.microsoft.com/office/drawing/2014/main" id="{749A44AF-48CE-4B2C-BE10-3F9F5E673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32" y="3301711"/>
              <a:ext cx="714697" cy="704292"/>
            </a:xfrm>
            <a:prstGeom prst="rect">
              <a:avLst/>
            </a:prstGeom>
            <a:gradFill rotWithShape="1">
              <a:gsLst>
                <a:gs pos="0">
                  <a:srgbClr val="A07D00"/>
                </a:gs>
                <a:gs pos="50000">
                  <a:srgbClr val="E6B500"/>
                </a:gs>
                <a:gs pos="100000">
                  <a:srgbClr val="FFD7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60" name="Retângulo 16">
              <a:extLst>
                <a:ext uri="{FF2B5EF4-FFF2-40B4-BE49-F238E27FC236}">
                  <a16:creationId xmlns:a16="http://schemas.microsoft.com/office/drawing/2014/main" id="{B2FA56C3-209A-47A2-81E3-5D015AA5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28" y="2541299"/>
              <a:ext cx="725301" cy="760412"/>
            </a:xfrm>
            <a:prstGeom prst="rect">
              <a:avLst/>
            </a:prstGeom>
            <a:gradFill rotWithShape="1">
              <a:gsLst>
                <a:gs pos="0">
                  <a:srgbClr val="A00000"/>
                </a:gs>
                <a:gs pos="50000">
                  <a:srgbClr val="E60000"/>
                </a:gs>
                <a:gs pos="100000">
                  <a:srgbClr val="FF00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17F05EB-F4A1-45AD-8CA0-72ADF7C9732F}"/>
              </a:ext>
            </a:extLst>
          </p:cNvPr>
          <p:cNvCxnSpPr/>
          <p:nvPr/>
        </p:nvCxnSpPr>
        <p:spPr bwMode="auto">
          <a:xfrm>
            <a:off x="431912" y="1876431"/>
            <a:ext cx="0" cy="345593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aixaDeTexto 19">
            <a:extLst>
              <a:ext uri="{FF2B5EF4-FFF2-40B4-BE49-F238E27FC236}">
                <a16:creationId xmlns:a16="http://schemas.microsoft.com/office/drawing/2014/main" id="{A017D7E4-BB5C-498E-B257-8CDCF95E5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2" y="5309597"/>
            <a:ext cx="10524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800"/>
              <a:t>Menor Consumo</a:t>
            </a:r>
            <a:endParaRPr lang="pt-BR" altLang="pt-BR" sz="800">
              <a:solidFill>
                <a:srgbClr val="669900"/>
              </a:solidFill>
            </a:endParaRPr>
          </a:p>
        </p:txBody>
      </p:sp>
      <p:sp>
        <p:nvSpPr>
          <p:cNvPr id="64" name="Seta para cima 38">
            <a:extLst>
              <a:ext uri="{FF2B5EF4-FFF2-40B4-BE49-F238E27FC236}">
                <a16:creationId xmlns:a16="http://schemas.microsoft.com/office/drawing/2014/main" id="{CD8FB642-3A2D-438B-B7FF-4BD6B4E7790C}"/>
              </a:ext>
            </a:extLst>
          </p:cNvPr>
          <p:cNvSpPr/>
          <p:nvPr/>
        </p:nvSpPr>
        <p:spPr bwMode="auto">
          <a:xfrm>
            <a:off x="34196" y="1672337"/>
            <a:ext cx="379283" cy="3752273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pPr marL="457200" indent="-457200">
              <a:defRPr/>
            </a:pPr>
            <a:endParaRPr lang="pt-BR">
              <a:latin typeface="Arial" charset="0"/>
            </a:endParaRPr>
          </a:p>
        </p:txBody>
      </p:sp>
      <p:sp>
        <p:nvSpPr>
          <p:cNvPr id="65" name="CaixaDeTexto 24">
            <a:extLst>
              <a:ext uri="{FF2B5EF4-FFF2-40B4-BE49-F238E27FC236}">
                <a16:creationId xmlns:a16="http://schemas.microsoft.com/office/drawing/2014/main" id="{879396B4-20C5-4EAC-9AF7-934A8E71873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22985" y="3356971"/>
            <a:ext cx="22349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Consumo de Energia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3B73559A-1E75-42ED-B995-42C02134609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1912" y="5325472"/>
            <a:ext cx="1037233" cy="87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4D4601D1-ACEB-4BED-96F8-7377A1EF9227}"/>
              </a:ext>
            </a:extLst>
          </p:cNvPr>
          <p:cNvSpPr/>
          <p:nvPr/>
        </p:nvSpPr>
        <p:spPr bwMode="auto">
          <a:xfrm>
            <a:off x="1346994" y="4531984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3A5E00"/>
              </a:gs>
              <a:gs pos="50000">
                <a:srgbClr val="588900"/>
              </a:gs>
              <a:gs pos="100000">
                <a:srgbClr val="6AA4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AD68F95E-6137-4391-92AB-CDE066475B58}"/>
              </a:ext>
            </a:extLst>
          </p:cNvPr>
          <p:cNvSpPr/>
          <p:nvPr/>
        </p:nvSpPr>
        <p:spPr bwMode="auto">
          <a:xfrm>
            <a:off x="1322388" y="3771896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A000"/>
              </a:gs>
              <a:gs pos="50000">
                <a:srgbClr val="E6E6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CCB563D9-F7E6-49F4-A0E4-52DFEC786A8E}"/>
              </a:ext>
            </a:extLst>
          </p:cNvPr>
          <p:cNvSpPr/>
          <p:nvPr/>
        </p:nvSpPr>
        <p:spPr bwMode="auto">
          <a:xfrm>
            <a:off x="1300906" y="3045881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7D00"/>
              </a:gs>
              <a:gs pos="50000">
                <a:srgbClr val="E6B500"/>
              </a:gs>
              <a:gs pos="100000">
                <a:srgbClr val="FFD7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0" name="Seta: para a Direita 69">
            <a:extLst>
              <a:ext uri="{FF2B5EF4-FFF2-40B4-BE49-F238E27FC236}">
                <a16:creationId xmlns:a16="http://schemas.microsoft.com/office/drawing/2014/main" id="{D3736AD6-0B47-4010-AA27-F954CF929247}"/>
              </a:ext>
            </a:extLst>
          </p:cNvPr>
          <p:cNvSpPr/>
          <p:nvPr/>
        </p:nvSpPr>
        <p:spPr bwMode="auto">
          <a:xfrm>
            <a:off x="1309583" y="2351079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0000"/>
              </a:gs>
              <a:gs pos="50000">
                <a:srgbClr val="E60000"/>
              </a:gs>
              <a:gs pos="100000">
                <a:srgbClr val="FF00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1" name="Oval 31">
            <a:extLst>
              <a:ext uri="{FF2B5EF4-FFF2-40B4-BE49-F238E27FC236}">
                <a16:creationId xmlns:a16="http://schemas.microsoft.com/office/drawing/2014/main" id="{A1FAD022-7614-485B-8A7F-39646CDAF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134" y="2285217"/>
            <a:ext cx="446281" cy="405710"/>
          </a:xfrm>
          <a:prstGeom prst="ellipse">
            <a:avLst/>
          </a:prstGeom>
          <a:solidFill>
            <a:srgbClr val="F700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Oval 31">
            <a:extLst>
              <a:ext uri="{FF2B5EF4-FFF2-40B4-BE49-F238E27FC236}">
                <a16:creationId xmlns:a16="http://schemas.microsoft.com/office/drawing/2014/main" id="{B6520701-465F-4E86-AF90-6157B060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386" y="3002810"/>
            <a:ext cx="446281" cy="405710"/>
          </a:xfrm>
          <a:prstGeom prst="ellipse">
            <a:avLst/>
          </a:prstGeom>
          <a:solidFill>
            <a:srgbClr val="D7A9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Oval 31">
            <a:extLst>
              <a:ext uri="{FF2B5EF4-FFF2-40B4-BE49-F238E27FC236}">
                <a16:creationId xmlns:a16="http://schemas.microsoft.com/office/drawing/2014/main" id="{647FE656-D287-478A-A845-B46A07B69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135" y="3745168"/>
            <a:ext cx="446281" cy="405710"/>
          </a:xfrm>
          <a:prstGeom prst="ellipse">
            <a:avLst/>
          </a:prstGeom>
          <a:solidFill>
            <a:srgbClr val="F7F7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C9ECE75F-6312-41C8-804F-EA59D75CE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851" y="4498200"/>
            <a:ext cx="446281" cy="405710"/>
          </a:xfrm>
          <a:prstGeom prst="ellipse">
            <a:avLst/>
          </a:prstGeom>
          <a:solidFill>
            <a:srgbClr val="5AA43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6" name="Conector reto 7">
            <a:extLst>
              <a:ext uri="{FF2B5EF4-FFF2-40B4-BE49-F238E27FC236}">
                <a16:creationId xmlns:a16="http://schemas.microsoft.com/office/drawing/2014/main" id="{97FD15CD-A766-48E1-BEB8-1EC760684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62407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CaixaDeTexto 19">
            <a:extLst>
              <a:ext uri="{FF2B5EF4-FFF2-40B4-BE49-F238E27FC236}">
                <a16:creationId xmlns:a16="http://schemas.microsoft.com/office/drawing/2014/main" id="{04108D77-FA80-4C03-9A81-829199DA8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18" y="2106888"/>
            <a:ext cx="10524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800"/>
              <a:t>Maior Consumo</a:t>
            </a:r>
            <a:endParaRPr lang="pt-BR" altLang="pt-BR" sz="800">
              <a:solidFill>
                <a:srgbClr val="669900"/>
              </a:solidFill>
            </a:endParaRPr>
          </a:p>
        </p:txBody>
      </p:sp>
      <p:sp>
        <p:nvSpPr>
          <p:cNvPr id="36" name="Retângulo Arredondado 39">
            <a:extLst>
              <a:ext uri="{FF2B5EF4-FFF2-40B4-BE49-F238E27FC236}">
                <a16:creationId xmlns:a16="http://schemas.microsoft.com/office/drawing/2014/main" id="{E2ABF749-9224-48A2-942E-F4E599F1E497}"/>
              </a:ext>
            </a:extLst>
          </p:cNvPr>
          <p:cNvSpPr/>
          <p:nvPr/>
        </p:nvSpPr>
        <p:spPr>
          <a:xfrm>
            <a:off x="1819239" y="2174135"/>
            <a:ext cx="3225625" cy="77678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91434AC-D07E-448D-8E02-0FB08CC9F8A8}"/>
              </a:ext>
            </a:extLst>
          </p:cNvPr>
          <p:cNvGrpSpPr/>
          <p:nvPr/>
        </p:nvGrpSpPr>
        <p:grpSpPr>
          <a:xfrm>
            <a:off x="3997574" y="7640471"/>
            <a:ext cx="1310460" cy="2205263"/>
            <a:chOff x="5294523" y="3482038"/>
            <a:chExt cx="1310460" cy="22052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6C3E9DD-A60E-4A68-BE9C-88FE85712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10905"/>
            <a:stretch/>
          </p:blipFill>
          <p:spPr>
            <a:xfrm>
              <a:off x="5357233" y="3714809"/>
              <a:ext cx="1247750" cy="1972492"/>
            </a:xfrm>
            <a:prstGeom prst="rect">
              <a:avLst/>
            </a:prstGeom>
          </p:spPr>
        </p:pic>
        <p:sp>
          <p:nvSpPr>
            <p:cNvPr id="4" name="Triângulo isósceles 3">
              <a:extLst>
                <a:ext uri="{FF2B5EF4-FFF2-40B4-BE49-F238E27FC236}">
                  <a16:creationId xmlns:a16="http://schemas.microsoft.com/office/drawing/2014/main" id="{360ED091-80A4-4BF8-B02E-046CCA6D0F77}"/>
                </a:ext>
              </a:extLst>
            </p:cNvPr>
            <p:cNvSpPr/>
            <p:nvPr/>
          </p:nvSpPr>
          <p:spPr>
            <a:xfrm rot="4644160">
              <a:off x="5367167" y="3409394"/>
              <a:ext cx="496604" cy="6418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15295D1-9908-4447-B7D7-803E439373A5}"/>
              </a:ext>
            </a:extLst>
          </p:cNvPr>
          <p:cNvSpPr txBox="1"/>
          <p:nvPr/>
        </p:nvSpPr>
        <p:spPr>
          <a:xfrm>
            <a:off x="2260093" y="2603936"/>
            <a:ext cx="1993105" cy="1428214"/>
          </a:xfrm>
          <a:prstGeom prst="wedgeEllipseCallout">
            <a:avLst>
              <a:gd name="adj1" fmla="val 54264"/>
              <a:gd name="adj2" fmla="val 47837"/>
            </a:avLst>
          </a:prstGeom>
          <a:solidFill>
            <a:srgbClr val="FFFF93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100" b="1" u="sng">
                <a:latin typeface="Arial" charset="0"/>
              </a:rPr>
              <a:t>Conclusão</a:t>
            </a:r>
            <a:endParaRPr lang="pt-BR" sz="1100" b="1">
              <a:latin typeface="Arial" charset="0"/>
            </a:endParaRPr>
          </a:p>
          <a:p>
            <a:pPr algn="ctr">
              <a:defRPr/>
            </a:pPr>
            <a:r>
              <a:rPr lang="pt-BR" sz="1100" b="1">
                <a:latin typeface="Arial" charset="0"/>
              </a:rPr>
              <a:t> Nos períodos de ociosidade esses equipamentos continuam no estado LIGADO</a:t>
            </a:r>
            <a:endParaRPr lang="pt-BR" sz="1100" b="0">
              <a:latin typeface="Arial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D49A3A-5FA5-4691-AEDB-359859B22A04}"/>
              </a:ext>
            </a:extLst>
          </p:cNvPr>
          <p:cNvSpPr/>
          <p:nvPr/>
        </p:nvSpPr>
        <p:spPr>
          <a:xfrm>
            <a:off x="5931713" y="1580454"/>
            <a:ext cx="3142871" cy="39448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0093FD-3D9E-4A0C-9072-63D4BEEF37D0}"/>
              </a:ext>
            </a:extLst>
          </p:cNvPr>
          <p:cNvSpPr txBox="1"/>
          <p:nvPr/>
        </p:nvSpPr>
        <p:spPr>
          <a:xfrm>
            <a:off x="391775" y="1442443"/>
            <a:ext cx="32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Estados de Consumo de Energia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D5E910F-2F9F-49E6-8138-3C6D1841AD5D}"/>
              </a:ext>
            </a:extLst>
          </p:cNvPr>
          <p:cNvCxnSpPr>
            <a:cxnSpLocks/>
          </p:cNvCxnSpPr>
          <p:nvPr/>
        </p:nvCxnSpPr>
        <p:spPr>
          <a:xfrm flipH="1">
            <a:off x="5198963" y="2560278"/>
            <a:ext cx="70436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">
            <a:extLst>
              <a:ext uri="{FF2B5EF4-FFF2-40B4-BE49-F238E27FC236}">
                <a16:creationId xmlns:a16="http://schemas.microsoft.com/office/drawing/2014/main" id="{0B4FF919-F60D-4A2F-8F92-B844DCBCC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4" y="5588572"/>
            <a:ext cx="44171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/>
              <a:t>Fonte de pesquisa DELL </a:t>
            </a:r>
            <a:r>
              <a:rPr lang="pt-BR" altLang="pt-BR" sz="800">
                <a:sym typeface="Wingdings" panose="05000000000000000000" pitchFamily="2" charset="2"/>
              </a:rPr>
              <a:t></a:t>
            </a:r>
            <a:r>
              <a:rPr lang="pt-BR" altLang="pt-BR" sz="800">
                <a:hlinkClick r:id="rId5"/>
              </a:rPr>
              <a:t>http://www.kace.com/br/solutions/power-calculation-assumptions</a:t>
            </a:r>
            <a:r>
              <a:rPr lang="pt-BR" altLang="pt-BR" sz="800">
                <a:sym typeface="Wingdings" panose="05000000000000000000" pitchFamily="2" charset="2"/>
                <a:hlinkClick r:id="rId5"/>
              </a:rPr>
              <a:t> </a:t>
            </a:r>
            <a:endParaRPr lang="pt-BR" altLang="pt-BR" sz="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9C4AB52-EE58-4FFC-84FE-819EC15D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33" y="4384171"/>
            <a:ext cx="1243460" cy="90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83284-A61A-42D0-8421-B7E400B39810}"/>
              </a:ext>
            </a:extLst>
          </p:cNvPr>
          <p:cNvSpPr txBox="1"/>
          <p:nvPr/>
        </p:nvSpPr>
        <p:spPr>
          <a:xfrm>
            <a:off x="6376087" y="5221881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Reuniões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DE7AF20-5C85-4632-9BCB-D9CDA0DFA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872" y="4409413"/>
            <a:ext cx="1366231" cy="90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73C5BBEA-67ED-49F5-AB3D-B1CC4BB1CFC8}"/>
              </a:ext>
            </a:extLst>
          </p:cNvPr>
          <p:cNvSpPr txBox="1"/>
          <p:nvPr/>
        </p:nvSpPr>
        <p:spPr>
          <a:xfrm>
            <a:off x="7408475" y="5244308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Outras Necessidades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A9BCD25-8691-4AA8-94B7-F5B567DBD1EE}"/>
              </a:ext>
            </a:extLst>
          </p:cNvPr>
          <p:cNvSpPr txBox="1"/>
          <p:nvPr/>
        </p:nvSpPr>
        <p:spPr>
          <a:xfrm>
            <a:off x="6824051" y="4161659"/>
            <a:ext cx="1394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Horários de Intervalo</a:t>
            </a:r>
          </a:p>
        </p:txBody>
      </p:sp>
      <p:sp>
        <p:nvSpPr>
          <p:cNvPr id="79" name="Forma livre 63">
            <a:extLst>
              <a:ext uri="{FF2B5EF4-FFF2-40B4-BE49-F238E27FC236}">
                <a16:creationId xmlns:a16="http://schemas.microsoft.com/office/drawing/2014/main" id="{935EA484-E086-47C0-BB53-50F564DC5A96}"/>
              </a:ext>
            </a:extLst>
          </p:cNvPr>
          <p:cNvSpPr/>
          <p:nvPr/>
        </p:nvSpPr>
        <p:spPr>
          <a:xfrm rot="16200000" flipH="1">
            <a:off x="7643515" y="1767114"/>
            <a:ext cx="672565" cy="105495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Forma livre 63">
            <a:extLst>
              <a:ext uri="{FF2B5EF4-FFF2-40B4-BE49-F238E27FC236}">
                <a16:creationId xmlns:a16="http://schemas.microsoft.com/office/drawing/2014/main" id="{593AD648-9E1B-4044-90B1-44F56DA527E2}"/>
              </a:ext>
            </a:extLst>
          </p:cNvPr>
          <p:cNvSpPr/>
          <p:nvPr/>
        </p:nvSpPr>
        <p:spPr>
          <a:xfrm rot="16200000" flipH="1">
            <a:off x="8434759" y="2189098"/>
            <a:ext cx="658197" cy="513166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Forma livre 63">
            <a:extLst>
              <a:ext uri="{FF2B5EF4-FFF2-40B4-BE49-F238E27FC236}">
                <a16:creationId xmlns:a16="http://schemas.microsoft.com/office/drawing/2014/main" id="{E66172FA-1F0C-4817-8ADB-91D765390F6F}"/>
              </a:ext>
            </a:extLst>
          </p:cNvPr>
          <p:cNvSpPr/>
          <p:nvPr/>
        </p:nvSpPr>
        <p:spPr>
          <a:xfrm rot="16200000" flipH="1">
            <a:off x="5954954" y="1891541"/>
            <a:ext cx="533230" cy="513166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Forma livre 63">
            <a:extLst>
              <a:ext uri="{FF2B5EF4-FFF2-40B4-BE49-F238E27FC236}">
                <a16:creationId xmlns:a16="http://schemas.microsoft.com/office/drawing/2014/main" id="{56CAF6CE-F806-486C-A211-EE88BF2C6880}"/>
              </a:ext>
            </a:extLst>
          </p:cNvPr>
          <p:cNvSpPr/>
          <p:nvPr/>
        </p:nvSpPr>
        <p:spPr>
          <a:xfrm rot="16200000" flipH="1">
            <a:off x="7092440" y="1675972"/>
            <a:ext cx="271253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Forma livre 63">
            <a:extLst>
              <a:ext uri="{FF2B5EF4-FFF2-40B4-BE49-F238E27FC236}">
                <a16:creationId xmlns:a16="http://schemas.microsoft.com/office/drawing/2014/main" id="{4C21EA54-7B93-4291-BB55-999EA31DBF7C}"/>
              </a:ext>
            </a:extLst>
          </p:cNvPr>
          <p:cNvSpPr/>
          <p:nvPr/>
        </p:nvSpPr>
        <p:spPr>
          <a:xfrm rot="16200000" flipH="1">
            <a:off x="7910964" y="1711760"/>
            <a:ext cx="20773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Forma livre 63">
            <a:extLst>
              <a:ext uri="{FF2B5EF4-FFF2-40B4-BE49-F238E27FC236}">
                <a16:creationId xmlns:a16="http://schemas.microsoft.com/office/drawing/2014/main" id="{3176F2B2-2353-4204-A40C-9DFEEE731B63}"/>
              </a:ext>
            </a:extLst>
          </p:cNvPr>
          <p:cNvSpPr/>
          <p:nvPr/>
        </p:nvSpPr>
        <p:spPr>
          <a:xfrm rot="16200000" flipH="1">
            <a:off x="8502011" y="1592628"/>
            <a:ext cx="15824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Forma livre 63">
            <a:extLst>
              <a:ext uri="{FF2B5EF4-FFF2-40B4-BE49-F238E27FC236}">
                <a16:creationId xmlns:a16="http://schemas.microsoft.com/office/drawing/2014/main" id="{2984E26E-C81F-469E-B5E9-80BBD787221B}"/>
              </a:ext>
            </a:extLst>
          </p:cNvPr>
          <p:cNvSpPr/>
          <p:nvPr/>
        </p:nvSpPr>
        <p:spPr>
          <a:xfrm rot="16200000" flipH="1">
            <a:off x="8341869" y="4341582"/>
            <a:ext cx="356566" cy="708419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Forma livre 63">
            <a:extLst>
              <a:ext uri="{FF2B5EF4-FFF2-40B4-BE49-F238E27FC236}">
                <a16:creationId xmlns:a16="http://schemas.microsoft.com/office/drawing/2014/main" id="{F480A77F-FA8D-48F4-A51D-B6066443D9E8}"/>
              </a:ext>
            </a:extLst>
          </p:cNvPr>
          <p:cNvSpPr/>
          <p:nvPr/>
        </p:nvSpPr>
        <p:spPr>
          <a:xfrm rot="16200000" flipH="1">
            <a:off x="7798513" y="4538233"/>
            <a:ext cx="224882" cy="256357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Forma livre 63">
            <a:extLst>
              <a:ext uri="{FF2B5EF4-FFF2-40B4-BE49-F238E27FC236}">
                <a16:creationId xmlns:a16="http://schemas.microsoft.com/office/drawing/2014/main" id="{5C39791B-4705-4CD3-8DB7-FB1CBFAAD870}"/>
              </a:ext>
            </a:extLst>
          </p:cNvPr>
          <p:cNvSpPr/>
          <p:nvPr/>
        </p:nvSpPr>
        <p:spPr>
          <a:xfrm rot="16200000" flipH="1">
            <a:off x="7218139" y="4548107"/>
            <a:ext cx="72008" cy="152190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32699-BC47-429E-BA0A-5FC587FE299F}"/>
              </a:ext>
            </a:extLst>
          </p:cNvPr>
          <p:cNvSpPr txBox="1"/>
          <p:nvPr/>
        </p:nvSpPr>
        <p:spPr>
          <a:xfrm>
            <a:off x="5988245" y="1099162"/>
            <a:ext cx="315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/>
              <a:t>Evidência de Desperdício de Energia com Equipamentos Ociosos </a:t>
            </a:r>
          </a:p>
        </p:txBody>
      </p:sp>
      <p:sp>
        <p:nvSpPr>
          <p:cNvPr id="91" name="CaixaDeTexto 1">
            <a:extLst>
              <a:ext uri="{FF2B5EF4-FFF2-40B4-BE49-F238E27FC236}">
                <a16:creationId xmlns:a16="http://schemas.microsoft.com/office/drawing/2014/main" id="{689D66E8-0F4F-4442-BB97-361021735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453" y="5591344"/>
            <a:ext cx="18733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/>
              <a:t>Fonte: Diversos setores da Fabrica</a:t>
            </a:r>
          </a:p>
        </p:txBody>
      </p:sp>
      <p:pic>
        <p:nvPicPr>
          <p:cNvPr id="61" name="Picture 6" descr="Vernee X1 vs M6">
            <a:extLst>
              <a:ext uri="{FF2B5EF4-FFF2-40B4-BE49-F238E27FC236}">
                <a16:creationId xmlns:a16="http://schemas.microsoft.com/office/drawing/2014/main" id="{20BA9298-12D0-4C5F-BCD2-C36549DD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4" y="2987658"/>
            <a:ext cx="886645" cy="8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8929F51-3999-4E18-BBDD-199FC4B8D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7056" y="1825429"/>
            <a:ext cx="3002142" cy="279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Forma livre 63">
            <a:extLst>
              <a:ext uri="{FF2B5EF4-FFF2-40B4-BE49-F238E27FC236}">
                <a16:creationId xmlns:a16="http://schemas.microsoft.com/office/drawing/2014/main" id="{AF5B2544-141A-4EBD-A604-3BB911873097}"/>
              </a:ext>
            </a:extLst>
          </p:cNvPr>
          <p:cNvSpPr/>
          <p:nvPr/>
        </p:nvSpPr>
        <p:spPr>
          <a:xfrm rot="16200000" flipH="1">
            <a:off x="6742009" y="1878411"/>
            <a:ext cx="533230" cy="2292654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Forma livre 63">
            <a:extLst>
              <a:ext uri="{FF2B5EF4-FFF2-40B4-BE49-F238E27FC236}">
                <a16:creationId xmlns:a16="http://schemas.microsoft.com/office/drawing/2014/main" id="{9E532557-0938-4BE8-A39E-6EC7A4D12501}"/>
              </a:ext>
            </a:extLst>
          </p:cNvPr>
          <p:cNvSpPr/>
          <p:nvPr/>
        </p:nvSpPr>
        <p:spPr>
          <a:xfrm rot="16200000" flipH="1">
            <a:off x="6791845" y="3110994"/>
            <a:ext cx="533230" cy="2292654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FC9FE931-1D12-41FC-922A-09502D522D3A}"/>
              </a:ext>
            </a:extLst>
          </p:cNvPr>
          <p:cNvSpPr txBox="1"/>
          <p:nvPr/>
        </p:nvSpPr>
        <p:spPr>
          <a:xfrm>
            <a:off x="6004374" y="4617790"/>
            <a:ext cx="3027505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</a:rPr>
              <a:t>Políticas de Plano de Energia:</a:t>
            </a:r>
            <a:r>
              <a:rPr lang="pt-BR" sz="1000">
                <a:solidFill>
                  <a:schemeClr val="bg1"/>
                </a:solidFill>
              </a:rPr>
              <a:t> Equipamentos estão configurados para em caso de ociosidade nunca atuar na redução de consumo de energia.</a:t>
            </a:r>
          </a:p>
        </p:txBody>
      </p:sp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4E641DD-A6FC-8BE4-9AA6-6197632FEA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22" y="3678968"/>
            <a:ext cx="1579022" cy="20358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BDDBC8-1DB4-7BE4-01CD-6C6884CEF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1820" y="1782077"/>
            <a:ext cx="1218604" cy="2531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1D270AB-5027-2148-C83F-CB016A501EC5}"/>
              </a:ext>
            </a:extLst>
          </p:cNvPr>
          <p:cNvSpPr txBox="1"/>
          <p:nvPr/>
        </p:nvSpPr>
        <p:spPr>
          <a:xfrm>
            <a:off x="498288" y="1804232"/>
            <a:ext cx="15725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Potência do Equipamento em:</a:t>
            </a:r>
          </a:p>
        </p:txBody>
      </p:sp>
    </p:spTree>
    <p:extLst>
      <p:ext uri="{BB962C8B-B14F-4D97-AF65-F5344CB8AC3E}">
        <p14:creationId xmlns:p14="http://schemas.microsoft.com/office/powerpoint/2010/main" val="587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8" grpId="0" animBg="1"/>
      <p:bldP spid="9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63" grpId="0"/>
      <p:bldP spid="64" grpId="0" animBg="1"/>
      <p:bldP spid="65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35" grpId="0"/>
      <p:bldP spid="36" grpId="0" animBg="1"/>
      <p:bldP spid="43" grpId="0" animBg="1"/>
      <p:bldP spid="6" grpId="0" animBg="1"/>
      <p:bldP spid="7" grpId="0"/>
      <p:bldP spid="75" grpId="0"/>
      <p:bldP spid="16" grpId="0"/>
      <p:bldP spid="77" grpId="0"/>
      <p:bldP spid="78" grpId="0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/>
      <p:bldP spid="91" grpId="0"/>
      <p:bldP spid="80" grpId="0" animBg="1"/>
      <p:bldP spid="89" grpId="0" animBg="1"/>
      <p:bldP spid="92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357263F-8B03-8E11-F4D4-39ED90D8C868}"/>
              </a:ext>
            </a:extLst>
          </p:cNvPr>
          <p:cNvSpPr/>
          <p:nvPr/>
        </p:nvSpPr>
        <p:spPr>
          <a:xfrm>
            <a:off x="7614514" y="4660436"/>
            <a:ext cx="1437284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</a:rPr>
              <a:t>Não há um mecanismo automático que direcione a redução do consumo nos momentos de ociosidade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FAFA4C-328A-1E83-092F-26603C84AEAC}"/>
              </a:ext>
            </a:extLst>
          </p:cNvPr>
          <p:cNvSpPr/>
          <p:nvPr/>
        </p:nvSpPr>
        <p:spPr>
          <a:xfrm>
            <a:off x="7725000" y="4289109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grpSp>
        <p:nvGrpSpPr>
          <p:cNvPr id="192" name="Group 28">
            <a:extLst>
              <a:ext uri="{FF2B5EF4-FFF2-40B4-BE49-F238E27FC236}">
                <a16:creationId xmlns:a16="http://schemas.microsoft.com/office/drawing/2014/main" id="{BCBF7C19-361E-4794-A6A0-7A1313FBA905}"/>
              </a:ext>
            </a:extLst>
          </p:cNvPr>
          <p:cNvGrpSpPr>
            <a:grpSpLocks/>
          </p:cNvGrpSpPr>
          <p:nvPr/>
        </p:nvGrpSpPr>
        <p:grpSpPr bwMode="auto">
          <a:xfrm>
            <a:off x="-11490" y="1220355"/>
            <a:ext cx="647700" cy="777875"/>
            <a:chOff x="4014" y="672"/>
            <a:chExt cx="408" cy="490"/>
          </a:xfrm>
        </p:grpSpPr>
        <p:pic>
          <p:nvPicPr>
            <p:cNvPr id="193" name="Picture 41" descr="ok444bcb3a3fcf8389296c49467f27e1_dt">
              <a:extLst>
                <a:ext uri="{FF2B5EF4-FFF2-40B4-BE49-F238E27FC236}">
                  <a16:creationId xmlns:a16="http://schemas.microsoft.com/office/drawing/2014/main" id="{C6A44FD6-0770-4306-B343-080731444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754"/>
              <a:ext cx="4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" name="AutoShape 26">
              <a:extLst>
                <a:ext uri="{FF2B5EF4-FFF2-40B4-BE49-F238E27FC236}">
                  <a16:creationId xmlns:a16="http://schemas.microsoft.com/office/drawing/2014/main" id="{B09C2327-0392-40A0-8DEB-0696E1F0E2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3522">
              <a:off x="4161" y="672"/>
              <a:ext cx="227" cy="136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2000">
                  <a:solidFill>
                    <a:srgbClr val="FF0000"/>
                  </a:solidFill>
                  <a:latin typeface="GungsuhChe" pitchFamily="49" charset="-127"/>
                  <a:ea typeface="GungsuhChe" pitchFamily="49" charset="-127"/>
                </a:rPr>
                <a:t>NG</a:t>
              </a:r>
            </a:p>
          </p:txBody>
        </p:sp>
      </p:grpSp>
      <p:sp>
        <p:nvSpPr>
          <p:cNvPr id="93" name="Forma livre 14">
            <a:extLst>
              <a:ext uri="{FF2B5EF4-FFF2-40B4-BE49-F238E27FC236}">
                <a16:creationId xmlns:a16="http://schemas.microsoft.com/office/drawing/2014/main" id="{F04AAB1F-79EE-4E12-B1F0-6A0EF30D16E6}"/>
              </a:ext>
            </a:extLst>
          </p:cNvPr>
          <p:cNvSpPr/>
          <p:nvPr/>
        </p:nvSpPr>
        <p:spPr>
          <a:xfrm rot="501573">
            <a:off x="429692" y="2093635"/>
            <a:ext cx="5648325" cy="1319346"/>
          </a:xfrm>
          <a:custGeom>
            <a:avLst/>
            <a:gdLst>
              <a:gd name="connsiteX0" fmla="*/ 5648325 w 5648325"/>
              <a:gd name="connsiteY0" fmla="*/ 16938 h 969474"/>
              <a:gd name="connsiteX1" fmla="*/ 4886325 w 5648325"/>
              <a:gd name="connsiteY1" fmla="*/ 16938 h 969474"/>
              <a:gd name="connsiteX2" fmla="*/ 4791075 w 5648325"/>
              <a:gd name="connsiteY2" fmla="*/ 26463 h 969474"/>
              <a:gd name="connsiteX3" fmla="*/ 4695825 w 5648325"/>
              <a:gd name="connsiteY3" fmla="*/ 45513 h 969474"/>
              <a:gd name="connsiteX4" fmla="*/ 4667250 w 5648325"/>
              <a:gd name="connsiteY4" fmla="*/ 64563 h 969474"/>
              <a:gd name="connsiteX5" fmla="*/ 4638675 w 5648325"/>
              <a:gd name="connsiteY5" fmla="*/ 74088 h 969474"/>
              <a:gd name="connsiteX6" fmla="*/ 4600575 w 5648325"/>
              <a:gd name="connsiteY6" fmla="*/ 102663 h 969474"/>
              <a:gd name="connsiteX7" fmla="*/ 4495800 w 5648325"/>
              <a:gd name="connsiteY7" fmla="*/ 159813 h 969474"/>
              <a:gd name="connsiteX8" fmla="*/ 4438650 w 5648325"/>
              <a:gd name="connsiteY8" fmla="*/ 188388 h 969474"/>
              <a:gd name="connsiteX9" fmla="*/ 4362450 w 5648325"/>
              <a:gd name="connsiteY9" fmla="*/ 226488 h 969474"/>
              <a:gd name="connsiteX10" fmla="*/ 4295775 w 5648325"/>
              <a:gd name="connsiteY10" fmla="*/ 274113 h 969474"/>
              <a:gd name="connsiteX11" fmla="*/ 4229100 w 5648325"/>
              <a:gd name="connsiteY11" fmla="*/ 321738 h 969474"/>
              <a:gd name="connsiteX12" fmla="*/ 4191000 w 5648325"/>
              <a:gd name="connsiteY12" fmla="*/ 331263 h 969474"/>
              <a:gd name="connsiteX13" fmla="*/ 4124325 w 5648325"/>
              <a:gd name="connsiteY13" fmla="*/ 369363 h 969474"/>
              <a:gd name="connsiteX14" fmla="*/ 3981450 w 5648325"/>
              <a:gd name="connsiteY14" fmla="*/ 388413 h 969474"/>
              <a:gd name="connsiteX15" fmla="*/ 3943350 w 5648325"/>
              <a:gd name="connsiteY15" fmla="*/ 407463 h 969474"/>
              <a:gd name="connsiteX16" fmla="*/ 3876675 w 5648325"/>
              <a:gd name="connsiteY16" fmla="*/ 416988 h 969474"/>
              <a:gd name="connsiteX17" fmla="*/ 3524250 w 5648325"/>
              <a:gd name="connsiteY17" fmla="*/ 407463 h 969474"/>
              <a:gd name="connsiteX18" fmla="*/ 3457575 w 5648325"/>
              <a:gd name="connsiteY18" fmla="*/ 378888 h 969474"/>
              <a:gd name="connsiteX19" fmla="*/ 3429000 w 5648325"/>
              <a:gd name="connsiteY19" fmla="*/ 369363 h 969474"/>
              <a:gd name="connsiteX20" fmla="*/ 3371850 w 5648325"/>
              <a:gd name="connsiteY20" fmla="*/ 331263 h 969474"/>
              <a:gd name="connsiteX21" fmla="*/ 3333750 w 5648325"/>
              <a:gd name="connsiteY21" fmla="*/ 312213 h 969474"/>
              <a:gd name="connsiteX22" fmla="*/ 3305175 w 5648325"/>
              <a:gd name="connsiteY22" fmla="*/ 293163 h 969474"/>
              <a:gd name="connsiteX23" fmla="*/ 3143250 w 5648325"/>
              <a:gd name="connsiteY23" fmla="*/ 255063 h 969474"/>
              <a:gd name="connsiteX24" fmla="*/ 3067050 w 5648325"/>
              <a:gd name="connsiteY24" fmla="*/ 245538 h 969474"/>
              <a:gd name="connsiteX25" fmla="*/ 2638425 w 5648325"/>
              <a:gd name="connsiteY25" fmla="*/ 255063 h 969474"/>
              <a:gd name="connsiteX26" fmla="*/ 2562225 w 5648325"/>
              <a:gd name="connsiteY26" fmla="*/ 283638 h 969474"/>
              <a:gd name="connsiteX27" fmla="*/ 2514600 w 5648325"/>
              <a:gd name="connsiteY27" fmla="*/ 293163 h 969474"/>
              <a:gd name="connsiteX28" fmla="*/ 2486025 w 5648325"/>
              <a:gd name="connsiteY28" fmla="*/ 312213 h 969474"/>
              <a:gd name="connsiteX29" fmla="*/ 2447925 w 5648325"/>
              <a:gd name="connsiteY29" fmla="*/ 340788 h 969474"/>
              <a:gd name="connsiteX30" fmla="*/ 2419350 w 5648325"/>
              <a:gd name="connsiteY30" fmla="*/ 350313 h 969474"/>
              <a:gd name="connsiteX31" fmla="*/ 2333625 w 5648325"/>
              <a:gd name="connsiteY31" fmla="*/ 426513 h 969474"/>
              <a:gd name="connsiteX32" fmla="*/ 2266950 w 5648325"/>
              <a:gd name="connsiteY32" fmla="*/ 521763 h 969474"/>
              <a:gd name="connsiteX33" fmla="*/ 2190750 w 5648325"/>
              <a:gd name="connsiteY33" fmla="*/ 588438 h 969474"/>
              <a:gd name="connsiteX34" fmla="*/ 2171700 w 5648325"/>
              <a:gd name="connsiteY34" fmla="*/ 617013 h 969474"/>
              <a:gd name="connsiteX35" fmla="*/ 2133600 w 5648325"/>
              <a:gd name="connsiteY35" fmla="*/ 636063 h 969474"/>
              <a:gd name="connsiteX36" fmla="*/ 2105025 w 5648325"/>
              <a:gd name="connsiteY36" fmla="*/ 655113 h 969474"/>
              <a:gd name="connsiteX37" fmla="*/ 2066925 w 5648325"/>
              <a:gd name="connsiteY37" fmla="*/ 674163 h 969474"/>
              <a:gd name="connsiteX38" fmla="*/ 2038350 w 5648325"/>
              <a:gd name="connsiteY38" fmla="*/ 693213 h 969474"/>
              <a:gd name="connsiteX39" fmla="*/ 1981200 w 5648325"/>
              <a:gd name="connsiteY39" fmla="*/ 702738 h 969474"/>
              <a:gd name="connsiteX40" fmla="*/ 1409700 w 5648325"/>
              <a:gd name="connsiteY40" fmla="*/ 693213 h 969474"/>
              <a:gd name="connsiteX41" fmla="*/ 1362075 w 5648325"/>
              <a:gd name="connsiteY41" fmla="*/ 683688 h 969474"/>
              <a:gd name="connsiteX42" fmla="*/ 1304925 w 5648325"/>
              <a:gd name="connsiteY42" fmla="*/ 674163 h 969474"/>
              <a:gd name="connsiteX43" fmla="*/ 1209675 w 5648325"/>
              <a:gd name="connsiteY43" fmla="*/ 655113 h 969474"/>
              <a:gd name="connsiteX44" fmla="*/ 1123950 w 5648325"/>
              <a:gd name="connsiteY44" fmla="*/ 636063 h 969474"/>
              <a:gd name="connsiteX45" fmla="*/ 1000125 w 5648325"/>
              <a:gd name="connsiteY45" fmla="*/ 617013 h 969474"/>
              <a:gd name="connsiteX46" fmla="*/ 466725 w 5648325"/>
              <a:gd name="connsiteY46" fmla="*/ 626538 h 969474"/>
              <a:gd name="connsiteX47" fmla="*/ 409575 w 5648325"/>
              <a:gd name="connsiteY47" fmla="*/ 636063 h 969474"/>
              <a:gd name="connsiteX48" fmla="*/ 342900 w 5648325"/>
              <a:gd name="connsiteY48" fmla="*/ 683688 h 969474"/>
              <a:gd name="connsiteX49" fmla="*/ 314325 w 5648325"/>
              <a:gd name="connsiteY49" fmla="*/ 693213 h 969474"/>
              <a:gd name="connsiteX50" fmla="*/ 285750 w 5648325"/>
              <a:gd name="connsiteY50" fmla="*/ 721788 h 969474"/>
              <a:gd name="connsiteX51" fmla="*/ 266700 w 5648325"/>
              <a:gd name="connsiteY51" fmla="*/ 750363 h 969474"/>
              <a:gd name="connsiteX52" fmla="*/ 209550 w 5648325"/>
              <a:gd name="connsiteY52" fmla="*/ 807513 h 969474"/>
              <a:gd name="connsiteX53" fmla="*/ 171450 w 5648325"/>
              <a:gd name="connsiteY53" fmla="*/ 864663 h 969474"/>
              <a:gd name="connsiteX54" fmla="*/ 95250 w 5648325"/>
              <a:gd name="connsiteY54" fmla="*/ 921813 h 969474"/>
              <a:gd name="connsiteX55" fmla="*/ 38100 w 5648325"/>
              <a:gd name="connsiteY55" fmla="*/ 950388 h 969474"/>
              <a:gd name="connsiteX56" fmla="*/ 0 w 5648325"/>
              <a:gd name="connsiteY56" fmla="*/ 969438 h 9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48325" h="969474">
                <a:moveTo>
                  <a:pt x="5648325" y="16938"/>
                </a:moveTo>
                <a:cubicBezTo>
                  <a:pt x="5335671" y="-11485"/>
                  <a:pt x="5514145" y="1044"/>
                  <a:pt x="4886325" y="16938"/>
                </a:cubicBezTo>
                <a:cubicBezTo>
                  <a:pt x="4854427" y="17746"/>
                  <a:pt x="4822630" y="21730"/>
                  <a:pt x="4791075" y="26463"/>
                </a:cubicBezTo>
                <a:cubicBezTo>
                  <a:pt x="4759054" y="31266"/>
                  <a:pt x="4695825" y="45513"/>
                  <a:pt x="4695825" y="45513"/>
                </a:cubicBezTo>
                <a:cubicBezTo>
                  <a:pt x="4686300" y="51863"/>
                  <a:pt x="4677489" y="59443"/>
                  <a:pt x="4667250" y="64563"/>
                </a:cubicBezTo>
                <a:cubicBezTo>
                  <a:pt x="4658270" y="69053"/>
                  <a:pt x="4647392" y="69107"/>
                  <a:pt x="4638675" y="74088"/>
                </a:cubicBezTo>
                <a:cubicBezTo>
                  <a:pt x="4624892" y="81964"/>
                  <a:pt x="4613493" y="93436"/>
                  <a:pt x="4600575" y="102663"/>
                </a:cubicBezTo>
                <a:cubicBezTo>
                  <a:pt x="4570141" y="124401"/>
                  <a:pt x="4528234" y="149002"/>
                  <a:pt x="4495800" y="159813"/>
                </a:cubicBezTo>
                <a:cubicBezTo>
                  <a:pt x="4437857" y="179127"/>
                  <a:pt x="4496681" y="156735"/>
                  <a:pt x="4438650" y="188388"/>
                </a:cubicBezTo>
                <a:cubicBezTo>
                  <a:pt x="4413719" y="201986"/>
                  <a:pt x="4385168" y="209449"/>
                  <a:pt x="4362450" y="226488"/>
                </a:cubicBezTo>
                <a:cubicBezTo>
                  <a:pt x="4237934" y="319875"/>
                  <a:pt x="4393271" y="204473"/>
                  <a:pt x="4295775" y="274113"/>
                </a:cubicBezTo>
                <a:cubicBezTo>
                  <a:pt x="4290896" y="277598"/>
                  <a:pt x="4240324" y="316928"/>
                  <a:pt x="4229100" y="321738"/>
                </a:cubicBezTo>
                <a:cubicBezTo>
                  <a:pt x="4217068" y="326895"/>
                  <a:pt x="4203700" y="328088"/>
                  <a:pt x="4191000" y="331263"/>
                </a:cubicBezTo>
                <a:cubicBezTo>
                  <a:pt x="4173095" y="343200"/>
                  <a:pt x="4144776" y="363785"/>
                  <a:pt x="4124325" y="369363"/>
                </a:cubicBezTo>
                <a:cubicBezTo>
                  <a:pt x="4113202" y="372396"/>
                  <a:pt x="3987695" y="387632"/>
                  <a:pt x="3981450" y="388413"/>
                </a:cubicBezTo>
                <a:cubicBezTo>
                  <a:pt x="3968750" y="394763"/>
                  <a:pt x="3957049" y="403727"/>
                  <a:pt x="3943350" y="407463"/>
                </a:cubicBezTo>
                <a:cubicBezTo>
                  <a:pt x="3921690" y="413370"/>
                  <a:pt x="3899126" y="416988"/>
                  <a:pt x="3876675" y="416988"/>
                </a:cubicBezTo>
                <a:cubicBezTo>
                  <a:pt x="3759157" y="416988"/>
                  <a:pt x="3641725" y="410638"/>
                  <a:pt x="3524250" y="407463"/>
                </a:cubicBezTo>
                <a:cubicBezTo>
                  <a:pt x="3444956" y="387639"/>
                  <a:pt x="3523354" y="411777"/>
                  <a:pt x="3457575" y="378888"/>
                </a:cubicBezTo>
                <a:cubicBezTo>
                  <a:pt x="3448595" y="374398"/>
                  <a:pt x="3437777" y="374239"/>
                  <a:pt x="3429000" y="369363"/>
                </a:cubicBezTo>
                <a:cubicBezTo>
                  <a:pt x="3408986" y="358244"/>
                  <a:pt x="3392328" y="341502"/>
                  <a:pt x="3371850" y="331263"/>
                </a:cubicBezTo>
                <a:cubicBezTo>
                  <a:pt x="3359150" y="324913"/>
                  <a:pt x="3346078" y="319258"/>
                  <a:pt x="3333750" y="312213"/>
                </a:cubicBezTo>
                <a:cubicBezTo>
                  <a:pt x="3323811" y="306533"/>
                  <a:pt x="3315414" y="298283"/>
                  <a:pt x="3305175" y="293163"/>
                </a:cubicBezTo>
                <a:cubicBezTo>
                  <a:pt x="3250402" y="265776"/>
                  <a:pt x="3209546" y="263350"/>
                  <a:pt x="3143250" y="255063"/>
                </a:cubicBezTo>
                <a:lnTo>
                  <a:pt x="3067050" y="245538"/>
                </a:lnTo>
                <a:lnTo>
                  <a:pt x="2638425" y="255063"/>
                </a:lnTo>
                <a:cubicBezTo>
                  <a:pt x="2597482" y="256734"/>
                  <a:pt x="2600176" y="270988"/>
                  <a:pt x="2562225" y="283638"/>
                </a:cubicBezTo>
                <a:cubicBezTo>
                  <a:pt x="2546866" y="288758"/>
                  <a:pt x="2530475" y="289988"/>
                  <a:pt x="2514600" y="293163"/>
                </a:cubicBezTo>
                <a:cubicBezTo>
                  <a:pt x="2505075" y="299513"/>
                  <a:pt x="2495340" y="305559"/>
                  <a:pt x="2486025" y="312213"/>
                </a:cubicBezTo>
                <a:cubicBezTo>
                  <a:pt x="2473107" y="321440"/>
                  <a:pt x="2461708" y="332912"/>
                  <a:pt x="2447925" y="340788"/>
                </a:cubicBezTo>
                <a:cubicBezTo>
                  <a:pt x="2439208" y="345769"/>
                  <a:pt x="2428875" y="347138"/>
                  <a:pt x="2419350" y="350313"/>
                </a:cubicBezTo>
                <a:cubicBezTo>
                  <a:pt x="2354105" y="415558"/>
                  <a:pt x="2384616" y="392519"/>
                  <a:pt x="2333625" y="426513"/>
                </a:cubicBezTo>
                <a:cubicBezTo>
                  <a:pt x="2319265" y="448053"/>
                  <a:pt x="2286696" y="499197"/>
                  <a:pt x="2266950" y="521763"/>
                </a:cubicBezTo>
                <a:cubicBezTo>
                  <a:pt x="2163068" y="640485"/>
                  <a:pt x="2291440" y="487748"/>
                  <a:pt x="2190750" y="588438"/>
                </a:cubicBezTo>
                <a:cubicBezTo>
                  <a:pt x="2182655" y="596533"/>
                  <a:pt x="2180494" y="609684"/>
                  <a:pt x="2171700" y="617013"/>
                </a:cubicBezTo>
                <a:cubicBezTo>
                  <a:pt x="2160792" y="626103"/>
                  <a:pt x="2145928" y="629018"/>
                  <a:pt x="2133600" y="636063"/>
                </a:cubicBezTo>
                <a:cubicBezTo>
                  <a:pt x="2123661" y="641743"/>
                  <a:pt x="2114964" y="649433"/>
                  <a:pt x="2105025" y="655113"/>
                </a:cubicBezTo>
                <a:cubicBezTo>
                  <a:pt x="2092697" y="662158"/>
                  <a:pt x="2079253" y="667118"/>
                  <a:pt x="2066925" y="674163"/>
                </a:cubicBezTo>
                <a:cubicBezTo>
                  <a:pt x="2056986" y="679843"/>
                  <a:pt x="2049210" y="689593"/>
                  <a:pt x="2038350" y="693213"/>
                </a:cubicBezTo>
                <a:cubicBezTo>
                  <a:pt x="2020028" y="699320"/>
                  <a:pt x="2000250" y="699563"/>
                  <a:pt x="1981200" y="702738"/>
                </a:cubicBezTo>
                <a:lnTo>
                  <a:pt x="1409700" y="693213"/>
                </a:lnTo>
                <a:cubicBezTo>
                  <a:pt x="1393518" y="692715"/>
                  <a:pt x="1378003" y="686584"/>
                  <a:pt x="1362075" y="683688"/>
                </a:cubicBezTo>
                <a:cubicBezTo>
                  <a:pt x="1343074" y="680233"/>
                  <a:pt x="1323907" y="677722"/>
                  <a:pt x="1304925" y="674163"/>
                </a:cubicBezTo>
                <a:cubicBezTo>
                  <a:pt x="1273101" y="668196"/>
                  <a:pt x="1241087" y="662966"/>
                  <a:pt x="1209675" y="655113"/>
                </a:cubicBezTo>
                <a:cubicBezTo>
                  <a:pt x="1168906" y="644921"/>
                  <a:pt x="1168289" y="644125"/>
                  <a:pt x="1123950" y="636063"/>
                </a:cubicBezTo>
                <a:cubicBezTo>
                  <a:pt x="1075492" y="627252"/>
                  <a:pt x="1050071" y="624148"/>
                  <a:pt x="1000125" y="617013"/>
                </a:cubicBezTo>
                <a:lnTo>
                  <a:pt x="466725" y="626538"/>
                </a:lnTo>
                <a:cubicBezTo>
                  <a:pt x="447422" y="627161"/>
                  <a:pt x="427897" y="629956"/>
                  <a:pt x="409575" y="636063"/>
                </a:cubicBezTo>
                <a:cubicBezTo>
                  <a:pt x="400730" y="639011"/>
                  <a:pt x="344480" y="682785"/>
                  <a:pt x="342900" y="683688"/>
                </a:cubicBezTo>
                <a:cubicBezTo>
                  <a:pt x="334183" y="688669"/>
                  <a:pt x="323850" y="690038"/>
                  <a:pt x="314325" y="693213"/>
                </a:cubicBezTo>
                <a:cubicBezTo>
                  <a:pt x="304800" y="702738"/>
                  <a:pt x="294374" y="711440"/>
                  <a:pt x="285750" y="721788"/>
                </a:cubicBezTo>
                <a:cubicBezTo>
                  <a:pt x="278421" y="730582"/>
                  <a:pt x="274305" y="741807"/>
                  <a:pt x="266700" y="750363"/>
                </a:cubicBezTo>
                <a:cubicBezTo>
                  <a:pt x="248802" y="770499"/>
                  <a:pt x="224494" y="785097"/>
                  <a:pt x="209550" y="807513"/>
                </a:cubicBezTo>
                <a:cubicBezTo>
                  <a:pt x="196850" y="826563"/>
                  <a:pt x="189766" y="850926"/>
                  <a:pt x="171450" y="864663"/>
                </a:cubicBezTo>
                <a:cubicBezTo>
                  <a:pt x="146050" y="883713"/>
                  <a:pt x="121668" y="904201"/>
                  <a:pt x="95250" y="921813"/>
                </a:cubicBezTo>
                <a:cubicBezTo>
                  <a:pt x="13358" y="976408"/>
                  <a:pt x="116970" y="910953"/>
                  <a:pt x="38100" y="950388"/>
                </a:cubicBezTo>
                <a:cubicBezTo>
                  <a:pt x="-3522" y="971199"/>
                  <a:pt x="23859" y="969438"/>
                  <a:pt x="0" y="969438"/>
                </a:cubicBezTo>
              </a:path>
            </a:pathLst>
          </a:custGeom>
          <a:ln w="3175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defRPr/>
            </a:pPr>
            <a:endParaRPr lang="pt-BR">
              <a:latin typeface="Arial" charset="0"/>
            </a:endParaRPr>
          </a:p>
        </p:txBody>
      </p:sp>
      <p:grpSp>
        <p:nvGrpSpPr>
          <p:cNvPr id="89" name="Grupo 2">
            <a:extLst>
              <a:ext uri="{FF2B5EF4-FFF2-40B4-BE49-F238E27FC236}">
                <a16:creationId xmlns:a16="http://schemas.microsoft.com/office/drawing/2014/main" id="{2AF6AC27-8E23-4ED0-8D74-C41E11377991}"/>
              </a:ext>
            </a:extLst>
          </p:cNvPr>
          <p:cNvGrpSpPr>
            <a:grpSpLocks/>
          </p:cNvGrpSpPr>
          <p:nvPr/>
        </p:nvGrpSpPr>
        <p:grpSpPr bwMode="auto">
          <a:xfrm>
            <a:off x="6070078" y="878720"/>
            <a:ext cx="2859653" cy="2637027"/>
            <a:chOff x="6750050" y="1755959"/>
            <a:chExt cx="2565021" cy="2637027"/>
          </a:xfrm>
        </p:grpSpPr>
        <p:pic>
          <p:nvPicPr>
            <p:cNvPr id="90" name="Picture 65">
              <a:extLst>
                <a:ext uri="{FF2B5EF4-FFF2-40B4-BE49-F238E27FC236}">
                  <a16:creationId xmlns:a16="http://schemas.microsoft.com/office/drawing/2014/main" id="{26D32AA3-7D1E-4533-A135-FCF455B1C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20" y="1755959"/>
              <a:ext cx="2560251" cy="26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CaixaDeTexto 9">
              <a:extLst>
                <a:ext uri="{FF2B5EF4-FFF2-40B4-BE49-F238E27FC236}">
                  <a16:creationId xmlns:a16="http://schemas.microsoft.com/office/drawing/2014/main" id="{CBCE8F9E-28DD-4EC8-931C-A12B71BE7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363542">
              <a:off x="7270062" y="2930681"/>
              <a:ext cx="1647433" cy="63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None/>
              </a:pPr>
              <a:r>
                <a:rPr lang="pt-BR" altLang="pt-BR" sz="900" b="1"/>
                <a:t>DESPERDÍCIO DE </a:t>
              </a:r>
            </a:p>
            <a:p>
              <a:pPr algn="ctr">
                <a:buNone/>
              </a:pPr>
              <a:r>
                <a:rPr lang="pt-BR" altLang="pt-BR" sz="900" b="1"/>
                <a:t>ENERGIA ELÉTRICA</a:t>
              </a:r>
            </a:p>
            <a:p>
              <a:pPr algn="ctr">
                <a:buNone/>
              </a:pPr>
              <a:r>
                <a:rPr lang="pt-BR" altLang="pt-BR" sz="900" b="1"/>
                <a:t>COM EQUIPAMENTOS </a:t>
              </a:r>
            </a:p>
            <a:p>
              <a:pPr algn="ctr">
                <a:buNone/>
              </a:pPr>
              <a:r>
                <a:rPr lang="pt-BR" altLang="pt-BR" sz="900" b="1"/>
                <a:t>DE TI OCIOSOS.</a:t>
              </a:r>
            </a:p>
          </p:txBody>
        </p:sp>
        <p:sp>
          <p:nvSpPr>
            <p:cNvPr id="91" name="Elipse 8">
              <a:extLst>
                <a:ext uri="{FF2B5EF4-FFF2-40B4-BE49-F238E27FC236}">
                  <a16:creationId xmlns:a16="http://schemas.microsoft.com/office/drawing/2014/main" id="{9E249CDF-CE7D-4E16-8404-1752A45CF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750050" y="3367088"/>
              <a:ext cx="90488" cy="9048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457200" indent="-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1637" y="-27384"/>
            <a:ext cx="336662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das Causas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Diagrama de 4M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80381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</a:rPr>
              <a:t>Nem sempre se reduz o consumo de energia dos computadores e monitores durante os momentos de ociosidade dos mesmos.</a:t>
            </a:r>
          </a:p>
        </p:txBody>
      </p:sp>
      <p:sp>
        <p:nvSpPr>
          <p:cNvPr id="110" name="Retângulo 109"/>
          <p:cNvSpPr/>
          <p:nvPr/>
        </p:nvSpPr>
        <p:spPr>
          <a:xfrm>
            <a:off x="3251246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 eaLnBrk="0" hangingPunct="0"/>
            <a:r>
              <a:rPr lang="pt-BR" sz="1150">
                <a:solidFill>
                  <a:schemeClr val="tx1"/>
                </a:solidFill>
              </a:rPr>
              <a:t>Esse processo exige atuação manual do colaborador o que na maior parte das vezes não é realizado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1" name="Retângulo 110"/>
          <p:cNvSpPr/>
          <p:nvPr/>
        </p:nvSpPr>
        <p:spPr>
          <a:xfrm>
            <a:off x="4698683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 eaLnBrk="0" hangingPunct="0"/>
            <a:r>
              <a:rPr lang="pt-BR" sz="1150">
                <a:solidFill>
                  <a:schemeClr val="tx1"/>
                </a:solidFill>
              </a:rPr>
              <a:t>O colaborador esquece de reduzir o consumo dos equipamentos quando se ausenta dos mesmos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2" name="Retângulo 111"/>
          <p:cNvSpPr/>
          <p:nvPr/>
        </p:nvSpPr>
        <p:spPr>
          <a:xfrm>
            <a:off x="614612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É uma atividade repetitiva na rotina diária dos colaboradores</a:t>
            </a:r>
          </a:p>
        </p:txBody>
      </p:sp>
      <p:sp>
        <p:nvSpPr>
          <p:cNvPr id="96" name="Retângulo 95"/>
          <p:cNvSpPr/>
          <p:nvPr/>
        </p:nvSpPr>
        <p:spPr>
          <a:xfrm>
            <a:off x="111923" y="4305975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7" name="Retângulo 96"/>
          <p:cNvSpPr/>
          <p:nvPr/>
        </p:nvSpPr>
        <p:spPr>
          <a:xfrm>
            <a:off x="1923942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8" name="Retângulo 97"/>
          <p:cNvSpPr/>
          <p:nvPr/>
        </p:nvSpPr>
        <p:spPr>
          <a:xfrm>
            <a:off x="3422178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9" name="Retângulo 98"/>
          <p:cNvSpPr/>
          <p:nvPr/>
        </p:nvSpPr>
        <p:spPr>
          <a:xfrm>
            <a:off x="4844215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100" name="Retângulo 99"/>
          <p:cNvSpPr/>
          <p:nvPr/>
        </p:nvSpPr>
        <p:spPr>
          <a:xfrm>
            <a:off x="6216918" y="4293096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113" name="CaixaDeTexto 112"/>
          <p:cNvSpPr txBox="1"/>
          <p:nvPr/>
        </p:nvSpPr>
        <p:spPr>
          <a:xfrm rot="16200000">
            <a:off x="499893" y="5553561"/>
            <a:ext cx="2132707" cy="38344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0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>
                <a:solidFill>
                  <a:schemeClr val="tx1"/>
                </a:solidFill>
              </a:rPr>
              <a:t>MÉTODO</a:t>
            </a:r>
          </a:p>
        </p:txBody>
      </p:sp>
      <p:sp>
        <p:nvSpPr>
          <p:cNvPr id="124" name="Retângulo 123"/>
          <p:cNvSpPr/>
          <p:nvPr/>
        </p:nvSpPr>
        <p:spPr>
          <a:xfrm>
            <a:off x="42617" y="4660436"/>
            <a:ext cx="1266548" cy="214189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50" b="1">
                <a:solidFill>
                  <a:schemeClr val="tx1"/>
                </a:solidFill>
              </a:rPr>
              <a:t>DESPERDÍCIO DE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ENERGIA ELÉTRICA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COM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EQUIPAMENTOS DE TI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OCIOSOS?</a:t>
            </a:r>
          </a:p>
        </p:txBody>
      </p:sp>
      <p:grpSp>
        <p:nvGrpSpPr>
          <p:cNvPr id="140" name="Grupo 20">
            <a:extLst>
              <a:ext uri="{FF2B5EF4-FFF2-40B4-BE49-F238E27FC236}">
                <a16:creationId xmlns:a16="http://schemas.microsoft.com/office/drawing/2014/main" id="{B6F07A2E-3004-4771-ABD5-9F7A053CD64D}"/>
              </a:ext>
            </a:extLst>
          </p:cNvPr>
          <p:cNvGrpSpPr>
            <a:grpSpLocks/>
          </p:cNvGrpSpPr>
          <p:nvPr/>
        </p:nvGrpSpPr>
        <p:grpSpPr bwMode="auto">
          <a:xfrm>
            <a:off x="1560514" y="1255509"/>
            <a:ext cx="1160463" cy="1418239"/>
            <a:chOff x="782946" y="1773447"/>
            <a:chExt cx="1160762" cy="1630972"/>
          </a:xfrm>
        </p:grpSpPr>
        <p:grpSp>
          <p:nvGrpSpPr>
            <p:cNvPr id="141" name="Grupo 21">
              <a:extLst>
                <a:ext uri="{FF2B5EF4-FFF2-40B4-BE49-F238E27FC236}">
                  <a16:creationId xmlns:a16="http://schemas.microsoft.com/office/drawing/2014/main" id="{7946450D-3CD6-421F-8B5F-8DFFD5839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3" name="Picture 4">
                <a:extLst>
                  <a:ext uri="{FF2B5EF4-FFF2-40B4-BE49-F238E27FC236}">
                    <a16:creationId xmlns:a16="http://schemas.microsoft.com/office/drawing/2014/main" id="{41455DFF-7F05-423B-91EF-DB3EEFCF6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CCD9AE1B-212E-4F73-9953-AD14114EA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Forma livre 22">
              <a:extLst>
                <a:ext uri="{FF2B5EF4-FFF2-40B4-BE49-F238E27FC236}">
                  <a16:creationId xmlns:a16="http://schemas.microsoft.com/office/drawing/2014/main" id="{D5F0BDA3-F77A-4652-BE1A-9FF181589194}"/>
                </a:ext>
              </a:extLst>
            </p:cNvPr>
            <p:cNvSpPr/>
            <p:nvPr/>
          </p:nvSpPr>
          <p:spPr>
            <a:xfrm>
              <a:off x="1229149" y="2191116"/>
              <a:ext cx="714559" cy="121330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45" name="Grupo 25">
            <a:extLst>
              <a:ext uri="{FF2B5EF4-FFF2-40B4-BE49-F238E27FC236}">
                <a16:creationId xmlns:a16="http://schemas.microsoft.com/office/drawing/2014/main" id="{73B71618-4379-43B4-9FE0-E5AED8EA844C}"/>
              </a:ext>
            </a:extLst>
          </p:cNvPr>
          <p:cNvGrpSpPr>
            <a:grpSpLocks/>
          </p:cNvGrpSpPr>
          <p:nvPr/>
        </p:nvGrpSpPr>
        <p:grpSpPr bwMode="auto">
          <a:xfrm>
            <a:off x="4246563" y="1237318"/>
            <a:ext cx="1160462" cy="1164835"/>
            <a:chOff x="782946" y="1773447"/>
            <a:chExt cx="1160762" cy="1630972"/>
          </a:xfrm>
        </p:grpSpPr>
        <p:grpSp>
          <p:nvGrpSpPr>
            <p:cNvPr id="146" name="Grupo 26">
              <a:extLst>
                <a:ext uri="{FF2B5EF4-FFF2-40B4-BE49-F238E27FC236}">
                  <a16:creationId xmlns:a16="http://schemas.microsoft.com/office/drawing/2014/main" id="{1DD7AE6F-4E95-4C16-B064-F743C72EE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8" name="Picture 4">
                <a:extLst>
                  <a:ext uri="{FF2B5EF4-FFF2-40B4-BE49-F238E27FC236}">
                    <a16:creationId xmlns:a16="http://schemas.microsoft.com/office/drawing/2014/main" id="{D7203B20-2B03-4A50-B0C7-57322569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2">
                <a:extLst>
                  <a:ext uri="{FF2B5EF4-FFF2-40B4-BE49-F238E27FC236}">
                    <a16:creationId xmlns:a16="http://schemas.microsoft.com/office/drawing/2014/main" id="{A5FA2ACC-19D4-4BED-86C6-E3FEE92A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7" name="Forma livre 27">
              <a:extLst>
                <a:ext uri="{FF2B5EF4-FFF2-40B4-BE49-F238E27FC236}">
                  <a16:creationId xmlns:a16="http://schemas.microsoft.com/office/drawing/2014/main" id="{645FD523-3124-49FB-BACA-A4D09F43D9D9}"/>
                </a:ext>
              </a:extLst>
            </p:cNvPr>
            <p:cNvSpPr/>
            <p:nvPr/>
          </p:nvSpPr>
          <p:spPr>
            <a:xfrm>
              <a:off x="1229148" y="2191115"/>
              <a:ext cx="714560" cy="1213304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50" name="Grupo 35">
            <a:extLst>
              <a:ext uri="{FF2B5EF4-FFF2-40B4-BE49-F238E27FC236}">
                <a16:creationId xmlns:a16="http://schemas.microsoft.com/office/drawing/2014/main" id="{A794C97B-CE88-4CB9-B36E-9BFEB58DC2A0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3147392" y="2453447"/>
            <a:ext cx="1160462" cy="1270665"/>
            <a:chOff x="782946" y="1773447"/>
            <a:chExt cx="1160762" cy="1630972"/>
          </a:xfrm>
        </p:grpSpPr>
        <p:grpSp>
          <p:nvGrpSpPr>
            <p:cNvPr id="151" name="Grupo 36">
              <a:extLst>
                <a:ext uri="{FF2B5EF4-FFF2-40B4-BE49-F238E27FC236}">
                  <a16:creationId xmlns:a16="http://schemas.microsoft.com/office/drawing/2014/main" id="{53C2F7F9-3F50-4CA9-B7E1-1FA228FCE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3" name="Picture 4">
                <a:extLst>
                  <a:ext uri="{FF2B5EF4-FFF2-40B4-BE49-F238E27FC236}">
                    <a16:creationId xmlns:a16="http://schemas.microsoft.com/office/drawing/2014/main" id="{4B222DB2-17D4-46AC-9D33-D5CC62C94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Picture 2">
                <a:extLst>
                  <a:ext uri="{FF2B5EF4-FFF2-40B4-BE49-F238E27FC236}">
                    <a16:creationId xmlns:a16="http://schemas.microsoft.com/office/drawing/2014/main" id="{6B8966F9-5C7B-48E9-943A-7F1397CA6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2" name="Forma livre 37">
              <a:extLst>
                <a:ext uri="{FF2B5EF4-FFF2-40B4-BE49-F238E27FC236}">
                  <a16:creationId xmlns:a16="http://schemas.microsoft.com/office/drawing/2014/main" id="{9B2F31F6-2AC5-4591-BD5B-23DD468B3360}"/>
                </a:ext>
              </a:extLst>
            </p:cNvPr>
            <p:cNvSpPr/>
            <p:nvPr/>
          </p:nvSpPr>
          <p:spPr>
            <a:xfrm>
              <a:off x="1228616" y="2190706"/>
              <a:ext cx="714560" cy="121330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55" name="Grupo 40">
            <a:extLst>
              <a:ext uri="{FF2B5EF4-FFF2-40B4-BE49-F238E27FC236}">
                <a16:creationId xmlns:a16="http://schemas.microsoft.com/office/drawing/2014/main" id="{7D218921-5911-423C-9226-5DF8710E818F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5061965" y="2532796"/>
            <a:ext cx="1160463" cy="1236055"/>
            <a:chOff x="782946" y="1773447"/>
            <a:chExt cx="1160762" cy="1630972"/>
          </a:xfrm>
        </p:grpSpPr>
        <p:grpSp>
          <p:nvGrpSpPr>
            <p:cNvPr id="156" name="Grupo 41">
              <a:extLst>
                <a:ext uri="{FF2B5EF4-FFF2-40B4-BE49-F238E27FC236}">
                  <a16:creationId xmlns:a16="http://schemas.microsoft.com/office/drawing/2014/main" id="{D0443CB2-ECAE-4832-8573-73A705C5F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8" name="Picture 4">
                <a:extLst>
                  <a:ext uri="{FF2B5EF4-FFF2-40B4-BE49-F238E27FC236}">
                    <a16:creationId xmlns:a16="http://schemas.microsoft.com/office/drawing/2014/main" id="{B2DEC617-606D-414B-81CF-AEF299FA4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2">
                <a:extLst>
                  <a:ext uri="{FF2B5EF4-FFF2-40B4-BE49-F238E27FC236}">
                    <a16:creationId xmlns:a16="http://schemas.microsoft.com/office/drawing/2014/main" id="{3B1E17B2-7D4B-4E65-A981-F490CEDF1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7" name="Forma livre 42">
              <a:extLst>
                <a:ext uri="{FF2B5EF4-FFF2-40B4-BE49-F238E27FC236}">
                  <a16:creationId xmlns:a16="http://schemas.microsoft.com/office/drawing/2014/main" id="{DA1B9B85-6D6F-4DC9-B837-BBB9E26A254B}"/>
                </a:ext>
              </a:extLst>
            </p:cNvPr>
            <p:cNvSpPr/>
            <p:nvPr/>
          </p:nvSpPr>
          <p:spPr>
            <a:xfrm>
              <a:off x="1228615" y="2190706"/>
              <a:ext cx="714559" cy="1213304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sp>
        <p:nvSpPr>
          <p:cNvPr id="160" name="Elipse 45">
            <a:extLst>
              <a:ext uri="{FF2B5EF4-FFF2-40B4-BE49-F238E27FC236}">
                <a16:creationId xmlns:a16="http://schemas.microsoft.com/office/drawing/2014/main" id="{FCC8DD91-7571-4A68-82E1-665E50203C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62319" y="235286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1" name="Elipse 46">
            <a:extLst>
              <a:ext uri="{FF2B5EF4-FFF2-40B4-BE49-F238E27FC236}">
                <a16:creationId xmlns:a16="http://schemas.microsoft.com/office/drawing/2014/main" id="{031024B8-BF5F-4AAB-B4D1-ED09F951A6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63857" y="248621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2" name="Elipse 47">
            <a:extLst>
              <a:ext uri="{FF2B5EF4-FFF2-40B4-BE49-F238E27FC236}">
                <a16:creationId xmlns:a16="http://schemas.microsoft.com/office/drawing/2014/main" id="{217E905E-37F7-485C-BB93-4F273EC00E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90438" y="2613815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3" name="Elipse 48">
            <a:extLst>
              <a:ext uri="{FF2B5EF4-FFF2-40B4-BE49-F238E27FC236}">
                <a16:creationId xmlns:a16="http://schemas.microsoft.com/office/drawing/2014/main" id="{5E8719C6-20F3-4AAD-A89E-0FD1BD1441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060700" y="2416442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8" name="CaixaDeTexto 51">
            <a:extLst>
              <a:ext uri="{FF2B5EF4-FFF2-40B4-BE49-F238E27FC236}">
                <a16:creationId xmlns:a16="http://schemas.microsoft.com/office/drawing/2014/main" id="{F6940074-9B99-4056-86D3-19162C40E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737" y="2719976"/>
            <a:ext cx="703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Software</a:t>
            </a:r>
          </a:p>
        </p:txBody>
      </p:sp>
      <p:sp>
        <p:nvSpPr>
          <p:cNvPr id="169" name="CaixaDeTexto 52">
            <a:extLst>
              <a:ext uri="{FF2B5EF4-FFF2-40B4-BE49-F238E27FC236}">
                <a16:creationId xmlns:a16="http://schemas.microsoft.com/office/drawing/2014/main" id="{3537F156-A698-4226-A8F8-BEA4E548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629" y="3142017"/>
            <a:ext cx="13119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Conexão de Rede</a:t>
            </a:r>
          </a:p>
        </p:txBody>
      </p:sp>
      <p:sp>
        <p:nvSpPr>
          <p:cNvPr id="170" name="Elipse 49">
            <a:extLst>
              <a:ext uri="{FF2B5EF4-FFF2-40B4-BE49-F238E27FC236}">
                <a16:creationId xmlns:a16="http://schemas.microsoft.com/office/drawing/2014/main" id="{1A0ACD74-8350-423A-84C8-4276E99F89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16548" y="281398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1" name="Elipse 49">
            <a:extLst>
              <a:ext uri="{FF2B5EF4-FFF2-40B4-BE49-F238E27FC236}">
                <a16:creationId xmlns:a16="http://schemas.microsoft.com/office/drawing/2014/main" id="{5478271A-88E3-4FEF-85C4-7CBD8A389F9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1805" y="3225800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2" name="Elipse 49">
            <a:extLst>
              <a:ext uri="{FF2B5EF4-FFF2-40B4-BE49-F238E27FC236}">
                <a16:creationId xmlns:a16="http://schemas.microsoft.com/office/drawing/2014/main" id="{99E11244-2164-426E-96C8-3CCCD121BA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61632" y="319290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3" name="CaixaDeTexto 56">
            <a:extLst>
              <a:ext uri="{FF2B5EF4-FFF2-40B4-BE49-F238E27FC236}">
                <a16:creationId xmlns:a16="http://schemas.microsoft.com/office/drawing/2014/main" id="{914A5544-1584-402E-B8E7-EBBD82A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4765" y="2787581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Colaborador</a:t>
            </a:r>
          </a:p>
        </p:txBody>
      </p:sp>
      <p:sp>
        <p:nvSpPr>
          <p:cNvPr id="174" name="Elipse 49">
            <a:extLst>
              <a:ext uri="{FF2B5EF4-FFF2-40B4-BE49-F238E27FC236}">
                <a16:creationId xmlns:a16="http://schemas.microsoft.com/office/drawing/2014/main" id="{2C8AAB0D-7763-43CC-9BC3-0E677B86F8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50321" y="1535615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5" name="CaixaDeTexto 59">
            <a:extLst>
              <a:ext uri="{FF2B5EF4-FFF2-40B4-BE49-F238E27FC236}">
                <a16:creationId xmlns:a16="http://schemas.microsoft.com/office/drawing/2014/main" id="{4E1FEE37-8EE3-4486-96BF-A73D683C4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566" y="1426757"/>
            <a:ext cx="17914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Micro computadores</a:t>
            </a:r>
          </a:p>
        </p:txBody>
      </p:sp>
      <p:sp>
        <p:nvSpPr>
          <p:cNvPr id="176" name="Elipse 49">
            <a:extLst>
              <a:ext uri="{FF2B5EF4-FFF2-40B4-BE49-F238E27FC236}">
                <a16:creationId xmlns:a16="http://schemas.microsoft.com/office/drawing/2014/main" id="{3C53829C-F9C0-43C4-9889-C69454C4A7E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63741" y="1968773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7" name="CaixaDeTexto 59">
            <a:extLst>
              <a:ext uri="{FF2B5EF4-FFF2-40B4-BE49-F238E27FC236}">
                <a16:creationId xmlns:a16="http://schemas.microsoft.com/office/drawing/2014/main" id="{62E7A175-A611-4C4D-AF67-12A640EB4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064" y="1937886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Tx/>
              <a:buNone/>
            </a:pPr>
            <a:r>
              <a:rPr lang="pt-BR" altLang="pt-BR" sz="1000"/>
              <a:t>Monitores</a:t>
            </a:r>
          </a:p>
        </p:txBody>
      </p:sp>
      <p:sp>
        <p:nvSpPr>
          <p:cNvPr id="178" name="Text Box 12">
            <a:extLst>
              <a:ext uri="{FF2B5EF4-FFF2-40B4-BE49-F238E27FC236}">
                <a16:creationId xmlns:a16="http://schemas.microsoft.com/office/drawing/2014/main" id="{F8CF1971-83F9-4085-B2C7-08D2A3957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296" y="1175544"/>
            <a:ext cx="1117600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Máquina</a:t>
            </a:r>
          </a:p>
        </p:txBody>
      </p:sp>
      <p:sp>
        <p:nvSpPr>
          <p:cNvPr id="179" name="Text Box 15">
            <a:extLst>
              <a:ext uri="{FF2B5EF4-FFF2-40B4-BE49-F238E27FC236}">
                <a16:creationId xmlns:a16="http://schemas.microsoft.com/office/drawing/2014/main" id="{673C48EF-1FC8-4A7F-B9FC-60DAB0AF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114" y="3407077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Mão-de-Obra</a:t>
            </a:r>
          </a:p>
        </p:txBody>
      </p:sp>
      <p:sp>
        <p:nvSpPr>
          <p:cNvPr id="180" name="Text Box 12">
            <a:extLst>
              <a:ext uri="{FF2B5EF4-FFF2-40B4-BE49-F238E27FC236}">
                <a16:creationId xmlns:a16="http://schemas.microsoft.com/office/drawing/2014/main" id="{187D272E-1E19-4757-BAFF-0022E0B0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7" y="1187260"/>
            <a:ext cx="889565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Método</a:t>
            </a:r>
          </a:p>
        </p:txBody>
      </p:sp>
      <p:sp>
        <p:nvSpPr>
          <p:cNvPr id="181" name="Text Box 15">
            <a:extLst>
              <a:ext uri="{FF2B5EF4-FFF2-40B4-BE49-F238E27FC236}">
                <a16:creationId xmlns:a16="http://schemas.microsoft.com/office/drawing/2014/main" id="{F94253B7-EF6F-4F24-BB0B-87D33863F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771" y="3439202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Material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B1ABE962-58F9-41F6-B5AA-71FCDCE43F4F}"/>
              </a:ext>
            </a:extLst>
          </p:cNvPr>
          <p:cNvSpPr/>
          <p:nvPr/>
        </p:nvSpPr>
        <p:spPr>
          <a:xfrm rot="21359612">
            <a:off x="6963508" y="1735699"/>
            <a:ext cx="1550481" cy="23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u="sng"/>
              <a:t>PROBLEMA</a:t>
            </a:r>
            <a:r>
              <a:rPr lang="pt-BR" sz="1200" b="1"/>
              <a:t>: </a:t>
            </a:r>
          </a:p>
          <a:p>
            <a:pPr algn="ctr"/>
            <a:endParaRPr lang="pt-BR" sz="1200" b="1"/>
          </a:p>
        </p:txBody>
      </p:sp>
      <p:pic>
        <p:nvPicPr>
          <p:cNvPr id="191" name="Picture 43" descr="2012-09-20_203218">
            <a:extLst>
              <a:ext uri="{FF2B5EF4-FFF2-40B4-BE49-F238E27FC236}">
                <a16:creationId xmlns:a16="http://schemas.microsoft.com/office/drawing/2014/main" id="{F77C6DDF-AA17-4EEA-8AB7-DB734119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2446364" y="1198270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43" descr="2012-09-20_203218">
            <a:extLst>
              <a:ext uri="{FF2B5EF4-FFF2-40B4-BE49-F238E27FC236}">
                <a16:creationId xmlns:a16="http://schemas.microsoft.com/office/drawing/2014/main" id="{C67B4BDB-32C0-466E-8E77-A875119B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7730624" y="3331342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43" descr="2012-09-20_203218">
            <a:extLst>
              <a:ext uri="{FF2B5EF4-FFF2-40B4-BE49-F238E27FC236}">
                <a16:creationId xmlns:a16="http://schemas.microsoft.com/office/drawing/2014/main" id="{C590B59B-9D2C-44D2-AF5A-80B38422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1811683" y="3379549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Retângulo 124"/>
          <p:cNvSpPr/>
          <p:nvPr/>
        </p:nvSpPr>
        <p:spPr>
          <a:xfrm>
            <a:off x="0" y="3900083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Análise dos 5 porquês</a:t>
            </a:r>
          </a:p>
        </p:txBody>
      </p:sp>
      <p:sp>
        <p:nvSpPr>
          <p:cNvPr id="197" name="Elipse 49">
            <a:extLst>
              <a:ext uri="{FF2B5EF4-FFF2-40B4-BE49-F238E27FC236}">
                <a16:creationId xmlns:a16="http://schemas.microsoft.com/office/drawing/2014/main" id="{C96BD389-4FF5-497F-947E-1BD59C928F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76192" y="278092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98" name="CaixaDeTexto 56">
            <a:extLst>
              <a:ext uri="{FF2B5EF4-FFF2-40B4-BE49-F238E27FC236}">
                <a16:creationId xmlns:a16="http://schemas.microsoft.com/office/drawing/2014/main" id="{0C3423C2-0F8D-476A-B07B-ED5FA1B3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976" y="3129159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Treinamento</a:t>
            </a:r>
          </a:p>
        </p:txBody>
      </p:sp>
      <p:sp>
        <p:nvSpPr>
          <p:cNvPr id="199" name="Elipse 49">
            <a:extLst>
              <a:ext uri="{FF2B5EF4-FFF2-40B4-BE49-F238E27FC236}">
                <a16:creationId xmlns:a16="http://schemas.microsoft.com/office/drawing/2014/main" id="{03740DFC-EBF2-41AE-9BF0-665313780C3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56698" y="181497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200" name="CaixaDeTexto 59">
            <a:extLst>
              <a:ext uri="{FF2B5EF4-FFF2-40B4-BE49-F238E27FC236}">
                <a16:creationId xmlns:a16="http://schemas.microsoft.com/office/drawing/2014/main" id="{A28F3180-DD85-4927-9073-EEB301774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36" y="1719823"/>
            <a:ext cx="17116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1000"/>
              <a:t>Redução do Consumo dos equipamentos é  Manual</a:t>
            </a:r>
          </a:p>
        </p:txBody>
      </p:sp>
      <p:sp>
        <p:nvSpPr>
          <p:cNvPr id="201" name="Elipse 49">
            <a:extLst>
              <a:ext uri="{FF2B5EF4-FFF2-40B4-BE49-F238E27FC236}">
                <a16:creationId xmlns:a16="http://schemas.microsoft.com/office/drawing/2014/main" id="{B2BBC652-DAB5-4A53-92A6-53A8E9AA0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481218" y="2248137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202" name="CaixaDeTexto 59">
            <a:extLst>
              <a:ext uri="{FF2B5EF4-FFF2-40B4-BE49-F238E27FC236}">
                <a16:creationId xmlns:a16="http://schemas.microsoft.com/office/drawing/2014/main" id="{CF2E275D-5143-47A0-9F6F-DF3FAD4ED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8" y="2179150"/>
            <a:ext cx="14533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Tx/>
              <a:buNone/>
            </a:pPr>
            <a:r>
              <a:rPr lang="pt-BR" altLang="pt-BR" sz="1000"/>
              <a:t>Atividades Repetitivas</a:t>
            </a:r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202D8B00-AE6D-4C65-9747-271AB957A2C1}"/>
              </a:ext>
            </a:extLst>
          </p:cNvPr>
          <p:cNvGrpSpPr/>
          <p:nvPr/>
        </p:nvGrpSpPr>
        <p:grpSpPr>
          <a:xfrm>
            <a:off x="515100" y="1177415"/>
            <a:ext cx="1917241" cy="1244456"/>
            <a:chOff x="886409" y="1322039"/>
            <a:chExt cx="1917241" cy="1244456"/>
          </a:xfrm>
        </p:grpSpPr>
        <p:sp>
          <p:nvSpPr>
            <p:cNvPr id="183" name="Text Box 16">
              <a:extLst>
                <a:ext uri="{FF2B5EF4-FFF2-40B4-BE49-F238E27FC236}">
                  <a16:creationId xmlns:a16="http://schemas.microsoft.com/office/drawing/2014/main" id="{729A0ED6-C622-4B1A-A74B-333C704D1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409" y="1854852"/>
              <a:ext cx="1531818" cy="37457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marL="87313" indent="-87313">
                <a:lnSpc>
                  <a:spcPct val="100000"/>
                </a:lnSpc>
                <a:spcBef>
                  <a:spcPct val="0"/>
                </a:spcBef>
                <a:buFontTx/>
                <a:buChar char="•"/>
                <a:defRPr sz="1100">
                  <a:latin typeface="Calibri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pt-BR">
                  <a:solidFill>
                    <a:schemeClr val="bg1"/>
                  </a:solidFill>
                </a:rPr>
                <a:t>Redução do Consumo dos equipamentos é  Manual</a:t>
              </a:r>
            </a:p>
          </p:txBody>
        </p:sp>
        <p:sp>
          <p:nvSpPr>
            <p:cNvPr id="184" name="Text Box 15">
              <a:extLst>
                <a:ext uri="{FF2B5EF4-FFF2-40B4-BE49-F238E27FC236}">
                  <a16:creationId xmlns:a16="http://schemas.microsoft.com/office/drawing/2014/main" id="{6BD3A275-201C-4CEF-BFCC-8CF447A5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425" y="1322039"/>
              <a:ext cx="931521" cy="412028"/>
            </a:xfrm>
            <a:prstGeom prst="roundRect">
              <a:avLst/>
            </a:prstGeom>
            <a:solidFill>
              <a:srgbClr val="FF0000">
                <a:alpha val="9568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54000" rIns="540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1600" b="1">
                  <a:latin typeface="Calibri" pitchFamily="34" charset="0"/>
                </a:defRPr>
              </a:lvl1pPr>
            </a:lstStyle>
            <a:p>
              <a:r>
                <a:rPr lang="pt-BR"/>
                <a:t>Método</a:t>
              </a:r>
            </a:p>
          </p:txBody>
        </p:sp>
        <p:sp>
          <p:nvSpPr>
            <p:cNvPr id="186" name="Text Box 17">
              <a:extLst>
                <a:ext uri="{FF2B5EF4-FFF2-40B4-BE49-F238E27FC236}">
                  <a16:creationId xmlns:a16="http://schemas.microsoft.com/office/drawing/2014/main" id="{B5AECC2B-9B6F-45F9-AA88-BFAF3F126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943" y="2362184"/>
              <a:ext cx="1491707" cy="20431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indent="0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100">
                  <a:latin typeface="Calibri" pitchFamily="34" charset="0"/>
                </a:defRPr>
              </a:lvl1pPr>
            </a:lstStyle>
            <a:p>
              <a:pPr algn="ctr"/>
              <a:r>
                <a:rPr lang="pt-BR" sz="1200">
                  <a:solidFill>
                    <a:schemeClr val="bg1"/>
                  </a:solidFill>
                </a:rPr>
                <a:t>Atividades Repetitivas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FD634A8-6AD1-4FD2-94B9-BC9EBE4145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8463" y="6923303"/>
            <a:ext cx="732237" cy="1589885"/>
          </a:xfrm>
          <a:prstGeom prst="rect">
            <a:avLst/>
          </a:prstGeom>
        </p:spPr>
      </p:pic>
      <p:pic>
        <p:nvPicPr>
          <p:cNvPr id="3074" name="Picture 2" descr="Brainstorm Creative Logo Vector (.AI) Free Download">
            <a:extLst>
              <a:ext uri="{FF2B5EF4-FFF2-40B4-BE49-F238E27FC236}">
                <a16:creationId xmlns:a16="http://schemas.microsoft.com/office/drawing/2014/main" id="{D7CB3D60-BC7E-4C2A-8BCA-1C3060D3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1"/>
          <a:stretch/>
        </p:blipFill>
        <p:spPr bwMode="auto">
          <a:xfrm>
            <a:off x="9438879" y="181197"/>
            <a:ext cx="552310" cy="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rilla Signs &amp; Wraps | Graphic Design">
            <a:extLst>
              <a:ext uri="{FF2B5EF4-FFF2-40B4-BE49-F238E27FC236}">
                <a16:creationId xmlns:a16="http://schemas.microsoft.com/office/drawing/2014/main" id="{83F57E35-86AE-4507-A0F4-F32218E7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97" y="699028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tângulo Arredondado 39">
            <a:extLst>
              <a:ext uri="{FF2B5EF4-FFF2-40B4-BE49-F238E27FC236}">
                <a16:creationId xmlns:a16="http://schemas.microsoft.com/office/drawing/2014/main" id="{B79F9BB6-1762-4879-B28B-473BB1014414}"/>
              </a:ext>
            </a:extLst>
          </p:cNvPr>
          <p:cNvSpPr/>
          <p:nvPr/>
        </p:nvSpPr>
        <p:spPr>
          <a:xfrm>
            <a:off x="7587207" y="4315273"/>
            <a:ext cx="1495126" cy="24870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0" y="6231979"/>
            <a:ext cx="9140695" cy="615553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 i="1">
                <a:solidFill>
                  <a:schemeClr val="bg1"/>
                </a:solidFill>
              </a:defRPr>
            </a:lvl1pPr>
          </a:lstStyle>
          <a:p>
            <a:r>
              <a:rPr lang="pt-BR" sz="1700"/>
              <a:t>Diante disso, afirmamos a necessidade de realizar um estudo para avaliarmos a possibilidade de redução do consumo de energia nos computadores ociosos dos processos da fábrica.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230396-C75C-466E-845D-D273B5E6037A}"/>
              </a:ext>
            </a:extLst>
          </p:cNvPr>
          <p:cNvSpPr/>
          <p:nvPr/>
        </p:nvSpPr>
        <p:spPr>
          <a:xfrm>
            <a:off x="4808593" y="7071915"/>
            <a:ext cx="4297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/>
              <a:t>Por causa das atividades repetitivas da rotina do dia a dia do colaborador.</a:t>
            </a:r>
            <a:endParaRPr lang="pt-BR">
              <a:cs typeface="Arial" pitchFamily="34" charset="0"/>
            </a:endParaRPr>
          </a:p>
        </p:txBody>
      </p:sp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717516CA-07B5-BBD8-37BE-BC67EA24D4E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96" y="2388187"/>
            <a:ext cx="936596" cy="14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3" grpId="0" animBg="1"/>
      <p:bldP spid="57" grpId="0" animBg="1"/>
      <p:bldP spid="24" grpId="0" animBg="1"/>
      <p:bldP spid="110" grpId="0" animBg="1"/>
      <p:bldP spid="111" grpId="0" animBg="1"/>
      <p:bldP spid="112" grpId="0" animBg="1"/>
      <p:bldP spid="96" grpId="0"/>
      <p:bldP spid="97" grpId="0"/>
      <p:bldP spid="98" grpId="0"/>
      <p:bldP spid="99" grpId="0"/>
      <p:bldP spid="100" grpId="0"/>
      <p:bldP spid="113" grpId="0" animBg="1"/>
      <p:bldP spid="124" grpId="0" animBg="1"/>
      <p:bldP spid="160" grpId="0" animBg="1"/>
      <p:bldP spid="161" grpId="0" animBg="1"/>
      <p:bldP spid="162" grpId="0" animBg="1"/>
      <p:bldP spid="163" grpId="0" animBg="1"/>
      <p:bldP spid="168" grpId="0"/>
      <p:bldP spid="169" grpId="0"/>
      <p:bldP spid="170" grpId="0" animBg="1"/>
      <p:bldP spid="171" grpId="0" animBg="1"/>
      <p:bldP spid="172" grpId="0" animBg="1"/>
      <p:bldP spid="173" grpId="0"/>
      <p:bldP spid="174" grpId="0" animBg="1"/>
      <p:bldP spid="175" grpId="0"/>
      <p:bldP spid="176" grpId="0" animBg="1"/>
      <p:bldP spid="177" grpId="0"/>
      <p:bldP spid="178" grpId="0" animBg="1"/>
      <p:bldP spid="179" grpId="0" animBg="1"/>
      <p:bldP spid="180" grpId="0" animBg="1"/>
      <p:bldP spid="181" grpId="0" animBg="1"/>
      <p:bldP spid="190" grpId="0"/>
      <p:bldP spid="125" grpId="0" animBg="1"/>
      <p:bldP spid="197" grpId="0" animBg="1"/>
      <p:bldP spid="198" grpId="0"/>
      <p:bldP spid="199" grpId="0" animBg="1"/>
      <p:bldP spid="200" grpId="0"/>
      <p:bldP spid="201" grpId="0" animBg="1"/>
      <p:bldP spid="202" grpId="0"/>
      <p:bldP spid="80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tângulo 53">
            <a:extLst>
              <a:ext uri="{FF2B5EF4-FFF2-40B4-BE49-F238E27FC236}">
                <a16:creationId xmlns:a16="http://schemas.microsoft.com/office/drawing/2014/main" id="{6FDC827D-997C-415E-AFA0-B8856B298063}"/>
              </a:ext>
            </a:extLst>
          </p:cNvPr>
          <p:cNvSpPr/>
          <p:nvPr/>
        </p:nvSpPr>
        <p:spPr>
          <a:xfrm>
            <a:off x="7248420" y="4702857"/>
            <a:ext cx="1666771" cy="1966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/>
          <p:cNvGrpSpPr/>
          <p:nvPr/>
        </p:nvGrpSpPr>
        <p:grpSpPr>
          <a:xfrm>
            <a:off x="193288" y="768302"/>
            <a:ext cx="8699192" cy="1218080"/>
            <a:chOff x="193288" y="768301"/>
            <a:chExt cx="8699192" cy="1252341"/>
          </a:xfrm>
        </p:grpSpPr>
        <p:pic>
          <p:nvPicPr>
            <p:cNvPr id="26" name="Imagem 25" descr="folha 111111111.bmp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ACE4E0"/>
                </a:clrFrom>
                <a:clrTo>
                  <a:srgbClr val="ACE4E0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 rot="19470506">
              <a:off x="356497" y="768301"/>
              <a:ext cx="1041720" cy="1252341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B w="107950" h="0"/>
            </a:sp3d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1575010" y="1007874"/>
              <a:ext cx="7317470" cy="897043"/>
            </a:xfrm>
            <a:prstGeom prst="roundRect">
              <a:avLst/>
            </a:prstGeom>
            <a:solidFill>
              <a:srgbClr val="76B531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0" lvl="1"/>
              <a:r>
                <a:rPr lang="pt-BR" altLang="ja-JP" b="1"/>
                <a:t>Contribuir com o meio ambiente reduzindo o consumo de energia em equipamentos de TI ociosos na fábrica.</a:t>
              </a:r>
              <a:endParaRPr lang="pt-BR" b="1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193288" y="1157656"/>
              <a:ext cx="1314468" cy="473631"/>
            </a:xfrm>
            <a:prstGeom prst="roundRect">
              <a:avLst>
                <a:gd name="adj" fmla="val 27222"/>
              </a:avLst>
            </a:prstGeom>
            <a:noFill/>
            <a:ln>
              <a:noFill/>
            </a:ln>
            <a:effectLst>
              <a:outerShdw blurRad="254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ctr" eaLnBrk="1" hangingPunct="1">
                <a:buNone/>
              </a:pPr>
              <a:r>
                <a:rPr lang="pt-BR" sz="2000" b="1">
                  <a:solidFill>
                    <a:schemeClr val="tx1"/>
                  </a:solidFill>
                  <a:effectLst>
                    <a:outerShdw blurRad="88900" dist="38100" dir="2700000" algn="tl">
                      <a:schemeClr val="bg1"/>
                    </a:outerShdw>
                  </a:effectLst>
                  <a:latin typeface="Calibri" pitchFamily="34" charset="0"/>
                </a:rPr>
                <a:t>Objetivo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1005777" y="1952768"/>
            <a:ext cx="7886703" cy="1262400"/>
            <a:chOff x="1005777" y="1952768"/>
            <a:chExt cx="7886703" cy="1297908"/>
          </a:xfrm>
        </p:grpSpPr>
        <p:pic>
          <p:nvPicPr>
            <p:cNvPr id="13" name="Imagem 12" descr="folha 111111111.bmp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ACE4E0"/>
                </a:clrFrom>
                <a:clrTo>
                  <a:srgbClr val="ACE4E0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 rot="19470506">
              <a:off x="1005777" y="1952768"/>
              <a:ext cx="1079623" cy="1297908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B w="107950" h="0"/>
            </a:sp3d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2262302" y="2130310"/>
              <a:ext cx="6630178" cy="936104"/>
            </a:xfrm>
            <a:prstGeom prst="roundRect">
              <a:avLst/>
            </a:prstGeom>
            <a:solidFill>
              <a:srgbClr val="76B531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pt-BR" b="1">
                  <a:solidFill>
                    <a:schemeClr val="bg1"/>
                  </a:solidFill>
                  <a:latin typeface="Calibri" pitchFamily="34" charset="0"/>
                </a:rPr>
                <a:t>Reduzir o consumo de energéticos gerados pelos Desktops e Monitores ociosos das fabricas HDA e HCA.</a:t>
              </a: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1044008" y="2347566"/>
              <a:ext cx="1058877" cy="450413"/>
            </a:xfrm>
            <a:prstGeom prst="roundRect">
              <a:avLst>
                <a:gd name="adj" fmla="val 19329"/>
              </a:avLst>
            </a:prstGeom>
            <a:noFill/>
            <a:ln>
              <a:noFill/>
            </a:ln>
            <a:effectLst>
              <a:outerShdw blurRad="254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ctr"/>
              <a:r>
                <a:rPr lang="pt-BR" sz="2000" b="1">
                  <a:solidFill>
                    <a:schemeClr val="tx1"/>
                  </a:solidFill>
                  <a:effectLst>
                    <a:outerShdw blurRad="88900" dist="38100" dir="2700000" algn="tl">
                      <a:schemeClr val="bg1"/>
                    </a:outerShdw>
                  </a:effectLst>
                  <a:latin typeface="Calibri" pitchFamily="34" charset="0"/>
                </a:rPr>
                <a:t>Meta</a:t>
              </a:r>
            </a:p>
          </p:txBody>
        </p:sp>
      </p:grpSp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30418465"/>
              </p:ext>
            </p:extLst>
          </p:nvPr>
        </p:nvGraphicFramePr>
        <p:xfrm>
          <a:off x="214299" y="3822678"/>
          <a:ext cx="5150122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603890" y="437043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002060"/>
                </a:solidFill>
              </a:rPr>
              <a:t>R$ 285.485,62 / ano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221363" y="4370437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FFFF00"/>
                </a:solidFill>
              </a:rPr>
              <a:t>R$ 58.561,15 / ano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668540" y="46208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002060"/>
                </a:solidFill>
              </a:rPr>
              <a:t>R$ 226.924,46 / ano</a:t>
            </a: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3A2B5823-E611-4F57-B7B1-7610B889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792" y="5110968"/>
            <a:ext cx="1248988" cy="63409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12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20" name="Seta para baixo 27">
            <a:extLst>
              <a:ext uri="{FF2B5EF4-FFF2-40B4-BE49-F238E27FC236}">
                <a16:creationId xmlns:a16="http://schemas.microsoft.com/office/drawing/2014/main" id="{07D1C717-E8C8-4C8C-A700-7F6FAC58B45D}"/>
              </a:ext>
            </a:extLst>
          </p:cNvPr>
          <p:cNvSpPr/>
          <p:nvPr/>
        </p:nvSpPr>
        <p:spPr>
          <a:xfrm>
            <a:off x="2793405" y="491736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823281C-09BE-4A37-AF6A-A4B7FA879939}"/>
              </a:ext>
            </a:extLst>
          </p:cNvPr>
          <p:cNvSpPr txBox="1"/>
          <p:nvPr/>
        </p:nvSpPr>
        <p:spPr>
          <a:xfrm>
            <a:off x="1058628" y="49713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60C2FD-9177-4212-A90E-4605F3BA6908}"/>
              </a:ext>
            </a:extLst>
          </p:cNvPr>
          <p:cNvSpPr txBox="1"/>
          <p:nvPr/>
        </p:nvSpPr>
        <p:spPr>
          <a:xfrm>
            <a:off x="4177844" y="521990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F108E-1A9C-4FC5-9620-31A84DC589BC}"/>
              </a:ext>
            </a:extLst>
          </p:cNvPr>
          <p:cNvSpPr txBox="1"/>
          <p:nvPr/>
        </p:nvSpPr>
        <p:spPr>
          <a:xfrm>
            <a:off x="2753332" y="457287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CB4237CE-D173-4384-87B0-ECD729996F51}"/>
              </a:ext>
            </a:extLst>
          </p:cNvPr>
          <p:cNvSpPr txBox="1"/>
          <p:nvPr/>
        </p:nvSpPr>
        <p:spPr>
          <a:xfrm rot="16200000">
            <a:off x="-3072" y="4882502"/>
            <a:ext cx="877603" cy="56862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u="sng">
                <a:solidFill>
                  <a:schemeClr val="bg1"/>
                </a:solidFill>
              </a:rPr>
              <a:t>HORAS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E016990-877E-4391-A3B1-474FCECCD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7403995" y="4728014"/>
            <a:ext cx="1511922" cy="118121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6D72230-49D9-47B6-B13F-82A4CDDBB5E6}"/>
              </a:ext>
            </a:extLst>
          </p:cNvPr>
          <p:cNvSpPr txBox="1"/>
          <p:nvPr/>
        </p:nvSpPr>
        <p:spPr>
          <a:xfrm>
            <a:off x="79269" y="6402601"/>
            <a:ext cx="5326204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>
                <a:solidFill>
                  <a:srgbClr val="0000FF"/>
                </a:solidFill>
              </a:rPr>
              <a:t>Também irá reduzir o custo e emissões de CO</a:t>
            </a:r>
            <a:r>
              <a:rPr lang="pt-BR" sz="1050" b="1" baseline="-25000">
                <a:solidFill>
                  <a:srgbClr val="0000FF"/>
                </a:solidFill>
              </a:rPr>
              <a:t>2</a:t>
            </a:r>
            <a:r>
              <a:rPr lang="pt-BR" sz="1000" b="1"/>
              <a:t> com ociosidade dos equipamentos não desligados no fim do expediente (X micros ociosos ~14:15h depois do expediente) TTL = 24h;</a:t>
            </a:r>
          </a:p>
        </p:txBody>
      </p:sp>
      <p:sp>
        <p:nvSpPr>
          <p:cNvPr id="36" name="Seta para a Direita 7">
            <a:extLst>
              <a:ext uri="{FF2B5EF4-FFF2-40B4-BE49-F238E27FC236}">
                <a16:creationId xmlns:a16="http://schemas.microsoft.com/office/drawing/2014/main" id="{C22624BF-306D-406A-8E9F-A7AD5263C4A9}"/>
              </a:ext>
            </a:extLst>
          </p:cNvPr>
          <p:cNvSpPr/>
          <p:nvPr/>
        </p:nvSpPr>
        <p:spPr>
          <a:xfrm>
            <a:off x="6869657" y="4731304"/>
            <a:ext cx="768906" cy="815819"/>
          </a:xfrm>
          <a:prstGeom prst="rightArrow">
            <a:avLst>
              <a:gd name="adj1" fmla="val 62454"/>
              <a:gd name="adj2" fmla="val 20406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52465A0-8BE3-4B9B-9F28-776BE192301B}"/>
              </a:ext>
            </a:extLst>
          </p:cNvPr>
          <p:cNvSpPr txBox="1"/>
          <p:nvPr/>
        </p:nvSpPr>
        <p:spPr>
          <a:xfrm>
            <a:off x="6706058" y="4719546"/>
            <a:ext cx="111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900" b="1"/>
          </a:p>
          <a:p>
            <a:pPr algn="ctr"/>
            <a:r>
              <a:rPr lang="pt-BR" sz="900" b="1"/>
              <a:t>Alinhado</a:t>
            </a:r>
          </a:p>
          <a:p>
            <a:pPr algn="ctr"/>
            <a:r>
              <a:rPr lang="pt-BR" sz="900" b="1"/>
              <a:t>Com as Metas</a:t>
            </a:r>
          </a:p>
          <a:p>
            <a:pPr algn="ctr"/>
            <a:r>
              <a:rPr lang="pt-BR" sz="900" b="1"/>
              <a:t>Corporativas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17AEAB83-1F35-4ADE-81BA-1ECF3CA0B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81"/>
          <a:stretch/>
        </p:blipFill>
        <p:spPr>
          <a:xfrm>
            <a:off x="7267936" y="5507810"/>
            <a:ext cx="1707839" cy="1494837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C3BD7D-255A-4FD6-B54C-91BE2F2A7A7B}"/>
              </a:ext>
            </a:extLst>
          </p:cNvPr>
          <p:cNvSpPr txBox="1"/>
          <p:nvPr/>
        </p:nvSpPr>
        <p:spPr>
          <a:xfrm>
            <a:off x="756728" y="3526578"/>
            <a:ext cx="110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Mensurável</a:t>
            </a:r>
          </a:p>
        </p:txBody>
      </p:sp>
      <p:sp>
        <p:nvSpPr>
          <p:cNvPr id="41" name="Forma Livre 31">
            <a:extLst>
              <a:ext uri="{FF2B5EF4-FFF2-40B4-BE49-F238E27FC236}">
                <a16:creationId xmlns:a16="http://schemas.microsoft.com/office/drawing/2014/main" id="{E58A05BF-0EE8-4011-8633-C42756FFD967}"/>
              </a:ext>
            </a:extLst>
          </p:cNvPr>
          <p:cNvSpPr/>
          <p:nvPr/>
        </p:nvSpPr>
        <p:spPr>
          <a:xfrm>
            <a:off x="148843" y="3712486"/>
            <a:ext cx="624685" cy="485544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orma Livre 32">
            <a:extLst>
              <a:ext uri="{FF2B5EF4-FFF2-40B4-BE49-F238E27FC236}">
                <a16:creationId xmlns:a16="http://schemas.microsoft.com/office/drawing/2014/main" id="{3902AE2B-01D7-4D19-A7D9-2ECD1B7D1D21}"/>
              </a:ext>
            </a:extLst>
          </p:cNvPr>
          <p:cNvSpPr/>
          <p:nvPr/>
        </p:nvSpPr>
        <p:spPr>
          <a:xfrm>
            <a:off x="1845403" y="3690105"/>
            <a:ext cx="3649386" cy="777405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/>
          <p:cNvGrpSpPr/>
          <p:nvPr/>
        </p:nvGrpSpPr>
        <p:grpSpPr>
          <a:xfrm>
            <a:off x="3412398" y="2970813"/>
            <a:ext cx="2319203" cy="1625273"/>
            <a:chOff x="12143952" y="1418347"/>
            <a:chExt cx="1597532" cy="1047824"/>
          </a:xfrm>
        </p:grpSpPr>
        <p:sp>
          <p:nvSpPr>
            <p:cNvPr id="22" name="Explosão 2 21"/>
            <p:cNvSpPr/>
            <p:nvPr/>
          </p:nvSpPr>
          <p:spPr>
            <a:xfrm rot="425579">
              <a:off x="12143952" y="1418347"/>
              <a:ext cx="1597532" cy="1047824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>
                  <a:solidFill>
                    <a:schemeClr val="tx1"/>
                  </a:solidFill>
                </a:rPr>
                <a:t> </a:t>
              </a:r>
              <a:endParaRPr lang="pt-BR" sz="1400" b="1">
                <a:solidFill>
                  <a:schemeClr val="tx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2441659" y="1713700"/>
              <a:ext cx="882737" cy="4563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Economia </a:t>
              </a:r>
            </a:p>
            <a:p>
              <a:pPr algn="ctr"/>
              <a:r>
                <a:rPr lang="pt-BR" sz="20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21%</a:t>
              </a:r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1F2A4CC4-E6DD-4822-A642-65422A1871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4282">
            <a:off x="3956816" y="2871742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ECCE13E-19FD-4121-A5A7-68A98EB47BF9}"/>
              </a:ext>
            </a:extLst>
          </p:cNvPr>
          <p:cNvSpPr txBox="1"/>
          <p:nvPr/>
        </p:nvSpPr>
        <p:spPr>
          <a:xfrm>
            <a:off x="5868144" y="3503651"/>
            <a:ext cx="110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Relevante</a:t>
            </a:r>
          </a:p>
        </p:txBody>
      </p:sp>
      <p:sp>
        <p:nvSpPr>
          <p:cNvPr id="44" name="Forma Livre 31">
            <a:extLst>
              <a:ext uri="{FF2B5EF4-FFF2-40B4-BE49-F238E27FC236}">
                <a16:creationId xmlns:a16="http://schemas.microsoft.com/office/drawing/2014/main" id="{CCC57E2F-658F-4960-945A-5FED04D5A533}"/>
              </a:ext>
            </a:extLst>
          </p:cNvPr>
          <p:cNvSpPr/>
          <p:nvPr/>
        </p:nvSpPr>
        <p:spPr>
          <a:xfrm>
            <a:off x="5614736" y="3689558"/>
            <a:ext cx="299309" cy="496475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orma Livre 32">
            <a:extLst>
              <a:ext uri="{FF2B5EF4-FFF2-40B4-BE49-F238E27FC236}">
                <a16:creationId xmlns:a16="http://schemas.microsoft.com/office/drawing/2014/main" id="{6A2F0337-009D-4CED-9AC2-1A3DE02DBA8C}"/>
              </a:ext>
            </a:extLst>
          </p:cNvPr>
          <p:cNvSpPr/>
          <p:nvPr/>
        </p:nvSpPr>
        <p:spPr>
          <a:xfrm>
            <a:off x="6949582" y="3667177"/>
            <a:ext cx="2045576" cy="800333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288445-7333-4441-BD86-7DA019A4E497}"/>
              </a:ext>
            </a:extLst>
          </p:cNvPr>
          <p:cNvSpPr txBox="1"/>
          <p:nvPr/>
        </p:nvSpPr>
        <p:spPr>
          <a:xfrm>
            <a:off x="6225696" y="3720380"/>
            <a:ext cx="276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/>
              <a:t>Reduz os impactos ambientais (consumo de energéticos) no processo de utilização de equipamentos de TI.</a:t>
            </a:r>
          </a:p>
        </p:txBody>
      </p:sp>
      <p:pic>
        <p:nvPicPr>
          <p:cNvPr id="48" name="Picture 29" descr="GREEN-IT-3">
            <a:extLst>
              <a:ext uri="{FF2B5EF4-FFF2-40B4-BE49-F238E27FC236}">
                <a16:creationId xmlns:a16="http://schemas.microsoft.com/office/drawing/2014/main" id="{D9F33AB7-B819-459F-B8FC-77F6B375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40" y="3774595"/>
            <a:ext cx="575754" cy="48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015A96D-51A9-49B3-BF9D-E81EB053429D}"/>
              </a:ext>
            </a:extLst>
          </p:cNvPr>
          <p:cNvSpPr txBox="1"/>
          <p:nvPr/>
        </p:nvSpPr>
        <p:spPr>
          <a:xfrm>
            <a:off x="5932076" y="4601418"/>
            <a:ext cx="72425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0" rtlCol="0">
            <a:spAutoFit/>
          </a:bodyPr>
          <a:lstStyle/>
          <a:p>
            <a:pPr algn="ctr"/>
            <a:r>
              <a:rPr lang="pt-BR" sz="1100" b="1">
                <a:solidFill>
                  <a:srgbClr val="0000FF"/>
                </a:solidFill>
              </a:rPr>
              <a:t>Redução</a:t>
            </a: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C4823AD5-A6F7-498D-BB8F-CBFFF4867B0E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3810260" y="4524326"/>
            <a:ext cx="2121816" cy="18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38">
            <a:extLst>
              <a:ext uri="{FF2B5EF4-FFF2-40B4-BE49-F238E27FC236}">
                <a16:creationId xmlns:a16="http://schemas.microsoft.com/office/drawing/2014/main" id="{E3989DD9-EEC9-490E-8CAD-B1ECE789C9EC}"/>
              </a:ext>
            </a:extLst>
          </p:cNvPr>
          <p:cNvSpPr txBox="1"/>
          <p:nvPr/>
        </p:nvSpPr>
        <p:spPr>
          <a:xfrm>
            <a:off x="5817324" y="4785017"/>
            <a:ext cx="1030669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/>
              <a:t>1.028 </a:t>
            </a:r>
            <a:r>
              <a:rPr lang="pt-BR" sz="1200" b="1" err="1">
                <a:solidFill>
                  <a:schemeClr val="tx1"/>
                </a:solidFill>
              </a:rPr>
              <a:t>ton</a:t>
            </a:r>
            <a:r>
              <a:rPr lang="pt-BR" sz="1200" b="1">
                <a:solidFill>
                  <a:schemeClr val="tx1"/>
                </a:solidFill>
              </a:rPr>
              <a:t> </a:t>
            </a:r>
            <a:r>
              <a:rPr lang="pt-BR" sz="1050"/>
              <a:t>CO</a:t>
            </a:r>
            <a:r>
              <a:rPr lang="pt-BR" sz="1050" baseline="-25000"/>
              <a:t>2 </a:t>
            </a:r>
          </a:p>
          <a:p>
            <a:pPr algn="ctr"/>
            <a:r>
              <a:rPr lang="pt-BR" sz="12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34ABBDC-F67D-42A8-A47F-C6F610E89687}"/>
              </a:ext>
            </a:extLst>
          </p:cNvPr>
          <p:cNvSpPr txBox="1"/>
          <p:nvPr/>
        </p:nvSpPr>
        <p:spPr>
          <a:xfrm>
            <a:off x="667411" y="6217829"/>
            <a:ext cx="143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Não Mensurável</a:t>
            </a:r>
          </a:p>
        </p:txBody>
      </p:sp>
      <p:sp>
        <p:nvSpPr>
          <p:cNvPr id="61" name="Forma Livre 31">
            <a:extLst>
              <a:ext uri="{FF2B5EF4-FFF2-40B4-BE49-F238E27FC236}">
                <a16:creationId xmlns:a16="http://schemas.microsoft.com/office/drawing/2014/main" id="{A93D3588-8CD9-43D1-9E32-E5C27D0D4F73}"/>
              </a:ext>
            </a:extLst>
          </p:cNvPr>
          <p:cNvSpPr/>
          <p:nvPr/>
        </p:nvSpPr>
        <p:spPr>
          <a:xfrm>
            <a:off x="148843" y="6403737"/>
            <a:ext cx="535369" cy="19928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orma Livre 32">
            <a:extLst>
              <a:ext uri="{FF2B5EF4-FFF2-40B4-BE49-F238E27FC236}">
                <a16:creationId xmlns:a16="http://schemas.microsoft.com/office/drawing/2014/main" id="{0F53C3F9-E2B3-4768-889E-2D8345F7B29B}"/>
              </a:ext>
            </a:extLst>
          </p:cNvPr>
          <p:cNvSpPr/>
          <p:nvPr/>
        </p:nvSpPr>
        <p:spPr>
          <a:xfrm>
            <a:off x="2102883" y="6381357"/>
            <a:ext cx="3302590" cy="424104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3E1BC2D-460E-4819-9C41-A3E111B3AD58}"/>
              </a:ext>
            </a:extLst>
          </p:cNvPr>
          <p:cNvGrpSpPr/>
          <p:nvPr/>
        </p:nvGrpSpPr>
        <p:grpSpPr>
          <a:xfrm>
            <a:off x="9186748" y="766044"/>
            <a:ext cx="1082265" cy="1121988"/>
            <a:chOff x="3776870" y="2303741"/>
            <a:chExt cx="1603513" cy="1380363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57A38208-074E-43B7-8BC8-5C24573B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53" name="Forma Livre: Forma 24">
              <a:extLst>
                <a:ext uri="{FF2B5EF4-FFF2-40B4-BE49-F238E27FC236}">
                  <a16:creationId xmlns:a16="http://schemas.microsoft.com/office/drawing/2014/main" id="{33D23CAB-D8A9-4421-B0A3-2F451598DE04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A0D7D45E-91B6-4925-9611-1CBF3C9F4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5856" y="2229309"/>
            <a:ext cx="1232377" cy="1091094"/>
          </a:xfrm>
          <a:prstGeom prst="rect">
            <a:avLst/>
          </a:prstGeom>
        </p:spPr>
      </p:pic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33E6286-1465-E818-8400-93288C5487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" y="2082988"/>
            <a:ext cx="1446489" cy="16907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9E3C01-C039-815F-3E71-46EB477AA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7943" y="3091078"/>
            <a:ext cx="1274871" cy="54726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3FEBFBF-8BF2-A309-4ED6-1B02FE411B9D}"/>
              </a:ext>
            </a:extLst>
          </p:cNvPr>
          <p:cNvGrpSpPr/>
          <p:nvPr/>
        </p:nvGrpSpPr>
        <p:grpSpPr>
          <a:xfrm>
            <a:off x="5521523" y="5688676"/>
            <a:ext cx="1600148" cy="732649"/>
            <a:chOff x="4707774" y="5761240"/>
            <a:chExt cx="1600148" cy="73264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F4832CB-421B-DC0B-BDB8-495BAC248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371" t="71938"/>
            <a:stretch/>
          </p:blipFill>
          <p:spPr>
            <a:xfrm>
              <a:off x="4712193" y="5917148"/>
              <a:ext cx="1595729" cy="576741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CA2E9F3-9EC8-464C-7667-B097F760D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180" r="84872" b="13963"/>
            <a:stretch/>
          </p:blipFill>
          <p:spPr>
            <a:xfrm rot="5400000">
              <a:off x="5404510" y="5064504"/>
              <a:ext cx="206676" cy="1600148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DE8F84DA-D3F3-D891-987D-E2E1624C2D88}"/>
              </a:ext>
            </a:extLst>
          </p:cNvPr>
          <p:cNvSpPr/>
          <p:nvPr/>
        </p:nvSpPr>
        <p:spPr>
          <a:xfrm>
            <a:off x="5536238" y="5971498"/>
            <a:ext cx="1595729" cy="2229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1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Graphic spid="16" grpId="0">
        <p:bldAsOne/>
      </p:bldGraphic>
      <p:bldP spid="11" grpId="0"/>
      <p:bldP spid="24" grpId="0"/>
      <p:bldP spid="25" grpId="0"/>
      <p:bldP spid="19" grpId="0" animBg="1"/>
      <p:bldP spid="20" grpId="0" animBg="1"/>
      <p:bldP spid="28" grpId="0"/>
      <p:bldP spid="29" grpId="0"/>
      <p:bldP spid="30" grpId="0"/>
      <p:bldP spid="37" grpId="0"/>
      <p:bldP spid="32" grpId="0"/>
      <p:bldP spid="36" grpId="0" animBg="1"/>
      <p:bldP spid="38" grpId="0"/>
      <p:bldP spid="40" grpId="0"/>
      <p:bldP spid="41" grpId="0" animBg="1"/>
      <p:bldP spid="42" grpId="0" animBg="1"/>
      <p:bldP spid="43" grpId="0"/>
      <p:bldP spid="44" grpId="0" animBg="1"/>
      <p:bldP spid="45" grpId="0" animBg="1"/>
      <p:bldP spid="46" grpId="0"/>
      <p:bldP spid="50" grpId="0" animBg="1"/>
      <p:bldP spid="49" grpId="0" animBg="1"/>
      <p:bldP spid="60" grpId="0"/>
      <p:bldP spid="61" grpId="0" animBg="1"/>
      <p:bldP spid="62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3E1BC2D-460E-4819-9C41-A3E111B3AD58}"/>
              </a:ext>
            </a:extLst>
          </p:cNvPr>
          <p:cNvGrpSpPr/>
          <p:nvPr/>
        </p:nvGrpSpPr>
        <p:grpSpPr>
          <a:xfrm>
            <a:off x="9616708" y="578634"/>
            <a:ext cx="1082265" cy="1121988"/>
            <a:chOff x="3776870" y="2303741"/>
            <a:chExt cx="1603513" cy="1380363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57A38208-074E-43B7-8BC8-5C24573B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53" name="Forma Livre: Forma 24">
              <a:extLst>
                <a:ext uri="{FF2B5EF4-FFF2-40B4-BE49-F238E27FC236}">
                  <a16:creationId xmlns:a16="http://schemas.microsoft.com/office/drawing/2014/main" id="{33D23CAB-D8A9-4421-B0A3-2F451598DE04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A0D7D45E-91B6-4925-9611-1CBF3C9F4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5478" y="5050897"/>
            <a:ext cx="1232377" cy="1091094"/>
          </a:xfrm>
          <a:prstGeom prst="rect">
            <a:avLst/>
          </a:prstGeom>
        </p:spPr>
      </p:pic>
      <p:sp>
        <p:nvSpPr>
          <p:cNvPr id="33" name="Retângulo Arredondado 3">
            <a:extLst>
              <a:ext uri="{FF2B5EF4-FFF2-40B4-BE49-F238E27FC236}">
                <a16:creationId xmlns:a16="http://schemas.microsoft.com/office/drawing/2014/main" id="{5F3FF0F6-732E-850D-8E29-A0ED531286DF}"/>
              </a:ext>
            </a:extLst>
          </p:cNvPr>
          <p:cNvSpPr/>
          <p:nvPr/>
        </p:nvSpPr>
        <p:spPr>
          <a:xfrm>
            <a:off x="70082" y="695325"/>
            <a:ext cx="1765614" cy="6094941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Arredondado 377">
            <a:extLst>
              <a:ext uri="{FF2B5EF4-FFF2-40B4-BE49-F238E27FC236}">
                <a16:creationId xmlns:a16="http://schemas.microsoft.com/office/drawing/2014/main" id="{8704260A-4F6D-D96E-FD51-A359CBCA74CD}"/>
              </a:ext>
            </a:extLst>
          </p:cNvPr>
          <p:cNvSpPr/>
          <p:nvPr/>
        </p:nvSpPr>
        <p:spPr>
          <a:xfrm>
            <a:off x="1888654" y="695288"/>
            <a:ext cx="1765614" cy="60949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578">
            <a:extLst>
              <a:ext uri="{FF2B5EF4-FFF2-40B4-BE49-F238E27FC236}">
                <a16:creationId xmlns:a16="http://schemas.microsoft.com/office/drawing/2014/main" id="{B81C8C18-1577-6EE0-21B6-504630EA0371}"/>
              </a:ext>
            </a:extLst>
          </p:cNvPr>
          <p:cNvSpPr/>
          <p:nvPr/>
        </p:nvSpPr>
        <p:spPr>
          <a:xfrm>
            <a:off x="3707226" y="695288"/>
            <a:ext cx="1765614" cy="60949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Arredondado 579">
            <a:extLst>
              <a:ext uri="{FF2B5EF4-FFF2-40B4-BE49-F238E27FC236}">
                <a16:creationId xmlns:a16="http://schemas.microsoft.com/office/drawing/2014/main" id="{5374E2E7-93E0-4A03-B746-42352266E663}"/>
              </a:ext>
            </a:extLst>
          </p:cNvPr>
          <p:cNvSpPr/>
          <p:nvPr/>
        </p:nvSpPr>
        <p:spPr>
          <a:xfrm>
            <a:off x="5525798" y="695007"/>
            <a:ext cx="1765614" cy="6086793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Arredondado 580">
            <a:extLst>
              <a:ext uri="{FF2B5EF4-FFF2-40B4-BE49-F238E27FC236}">
                <a16:creationId xmlns:a16="http://schemas.microsoft.com/office/drawing/2014/main" id="{ACF3A7A7-4A60-C9E5-1B2F-23C55F594DF1}"/>
              </a:ext>
            </a:extLst>
          </p:cNvPr>
          <p:cNvSpPr/>
          <p:nvPr/>
        </p:nvSpPr>
        <p:spPr>
          <a:xfrm>
            <a:off x="7333125" y="691123"/>
            <a:ext cx="1765614" cy="60906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6A0D11F-DD77-8B9B-2B9B-A2AF83BEBBDB}"/>
              </a:ext>
            </a:extLst>
          </p:cNvPr>
          <p:cNvSpPr txBox="1"/>
          <p:nvPr/>
        </p:nvSpPr>
        <p:spPr>
          <a:xfrm>
            <a:off x="43603" y="1861315"/>
            <a:ext cx="18185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Objetivo</a:t>
            </a:r>
          </a:p>
          <a:p>
            <a:pPr algn="ctr"/>
            <a:r>
              <a:rPr lang="pt-BR" sz="1200" b="1"/>
              <a:t>Contribuir com o meio ambiente reduzindo o consumo de energia em equipamentos de TI ociosos na fábrica.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34771AF-D3D0-971B-387B-10948BFCE515}"/>
              </a:ext>
            </a:extLst>
          </p:cNvPr>
          <p:cNvGrpSpPr/>
          <p:nvPr/>
        </p:nvGrpSpPr>
        <p:grpSpPr>
          <a:xfrm>
            <a:off x="70082" y="686252"/>
            <a:ext cx="9028657" cy="1234341"/>
            <a:chOff x="70082" y="686252"/>
            <a:chExt cx="9028657" cy="1234341"/>
          </a:xfrm>
        </p:grpSpPr>
        <p:sp>
          <p:nvSpPr>
            <p:cNvPr id="59" name="Seta para a Direita 16">
              <a:extLst>
                <a:ext uri="{FF2B5EF4-FFF2-40B4-BE49-F238E27FC236}">
                  <a16:creationId xmlns:a16="http://schemas.microsoft.com/office/drawing/2014/main" id="{E9C64BBF-1267-CC7A-7089-A4EB0CCBD6E8}"/>
                </a:ext>
              </a:extLst>
            </p:cNvPr>
            <p:cNvSpPr/>
            <p:nvPr/>
          </p:nvSpPr>
          <p:spPr>
            <a:xfrm>
              <a:off x="70082" y="764704"/>
              <a:ext cx="9028657" cy="576064"/>
            </a:xfrm>
            <a:prstGeom prst="rightArrow">
              <a:avLst/>
            </a:prstGeom>
            <a:solidFill>
              <a:srgbClr val="006666"/>
            </a:solidFill>
            <a:ln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2DD3AEB-1879-7182-FFA5-881DFEC8C2E8}"/>
                </a:ext>
              </a:extLst>
            </p:cNvPr>
            <p:cNvSpPr/>
            <p:nvPr/>
          </p:nvSpPr>
          <p:spPr>
            <a:xfrm>
              <a:off x="2305150" y="686254"/>
              <a:ext cx="927163" cy="90675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M</a:t>
              </a: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6ACEFE-2F09-94E3-CBBF-6294B9E4808C}"/>
                </a:ext>
              </a:extLst>
            </p:cNvPr>
            <p:cNvSpPr/>
            <p:nvPr/>
          </p:nvSpPr>
          <p:spPr>
            <a:xfrm>
              <a:off x="4106099" y="686253"/>
              <a:ext cx="927163" cy="906753"/>
            </a:xfrm>
            <a:prstGeom prst="ellipse">
              <a:avLst/>
            </a:prstGeom>
            <a:solidFill>
              <a:srgbClr val="A2D668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A</a:t>
              </a: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9A53A52-A6B9-7915-56F2-8D5A5CA74B5D}"/>
                </a:ext>
              </a:extLst>
            </p:cNvPr>
            <p:cNvSpPr/>
            <p:nvPr/>
          </p:nvSpPr>
          <p:spPr>
            <a:xfrm>
              <a:off x="5948926" y="686252"/>
              <a:ext cx="927163" cy="906753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R</a:t>
              </a: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C3DC3AE-EBC0-A652-E9F4-6113B2F224AE}"/>
                </a:ext>
              </a:extLst>
            </p:cNvPr>
            <p:cNvSpPr/>
            <p:nvPr/>
          </p:nvSpPr>
          <p:spPr>
            <a:xfrm>
              <a:off x="7682099" y="686252"/>
              <a:ext cx="927163" cy="906753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T</a:t>
              </a: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ACCF0F6F-DD03-B4EE-6FEA-DC0C5BA02D16}"/>
                </a:ext>
              </a:extLst>
            </p:cNvPr>
            <p:cNvSpPr/>
            <p:nvPr/>
          </p:nvSpPr>
          <p:spPr>
            <a:xfrm>
              <a:off x="475333" y="698036"/>
              <a:ext cx="927163" cy="906753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S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F2B12C3-4D3B-A206-FB6B-D7B272571778}"/>
                </a:ext>
              </a:extLst>
            </p:cNvPr>
            <p:cNvSpPr txBox="1"/>
            <p:nvPr/>
          </p:nvSpPr>
          <p:spPr>
            <a:xfrm>
              <a:off x="422269" y="1575363"/>
              <a:ext cx="1039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Specific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94D8BC7E-4160-DC8F-3360-2FBA8D4AEB96}"/>
                </a:ext>
              </a:extLst>
            </p:cNvPr>
            <p:cNvSpPr txBox="1"/>
            <p:nvPr/>
          </p:nvSpPr>
          <p:spPr>
            <a:xfrm>
              <a:off x="2199607" y="1593005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Measurable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05BFC083-EC59-DF11-8B64-420BE9975316}"/>
                </a:ext>
              </a:extLst>
            </p:cNvPr>
            <p:cNvSpPr txBox="1"/>
            <p:nvPr/>
          </p:nvSpPr>
          <p:spPr>
            <a:xfrm>
              <a:off x="4038769" y="1593005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Attainable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E3B45A3-4840-337D-30D6-41D42CC5130B}"/>
                </a:ext>
              </a:extLst>
            </p:cNvPr>
            <p:cNvSpPr txBox="1"/>
            <p:nvPr/>
          </p:nvSpPr>
          <p:spPr>
            <a:xfrm>
              <a:off x="5828151" y="1612816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Relevant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FBF6041-E69B-215A-03ED-7EC70DA9FFC3}"/>
                </a:ext>
              </a:extLst>
            </p:cNvPr>
            <p:cNvSpPr txBox="1"/>
            <p:nvPr/>
          </p:nvSpPr>
          <p:spPr>
            <a:xfrm>
              <a:off x="7627788" y="1612816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Time Based</a:t>
              </a:r>
            </a:p>
          </p:txBody>
        </p:sp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B08AC74-BB33-BEF5-4A08-588C63A6C81E}"/>
              </a:ext>
            </a:extLst>
          </p:cNvPr>
          <p:cNvSpPr txBox="1"/>
          <p:nvPr/>
        </p:nvSpPr>
        <p:spPr>
          <a:xfrm>
            <a:off x="1868902" y="1863199"/>
            <a:ext cx="18383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Indicador: MWh/Ano</a:t>
            </a:r>
          </a:p>
          <a:p>
            <a:pPr algn="ctr"/>
            <a:r>
              <a:rPr lang="pt-BR" sz="1200" b="1"/>
              <a:t>Reduzir </a:t>
            </a:r>
            <a:r>
              <a:rPr lang="pt-BR" sz="1200">
                <a:solidFill>
                  <a:srgbClr val="336600"/>
                </a:solidFill>
              </a:rPr>
              <a:t>113 </a:t>
            </a:r>
            <a:r>
              <a:rPr lang="pt-BR" sz="1200" b="1">
                <a:solidFill>
                  <a:srgbClr val="336600"/>
                </a:solidFill>
              </a:rPr>
              <a:t>MWh/Ano d</a:t>
            </a:r>
            <a:r>
              <a:rPr lang="pt-BR" sz="1200" b="1"/>
              <a:t>o consumo de energia gerados pelos Desktops e Monitores ociosos das fabricas HDA e HCA.</a:t>
            </a:r>
          </a:p>
        </p:txBody>
      </p:sp>
      <p:graphicFrame>
        <p:nvGraphicFramePr>
          <p:cNvPr id="74" name="Gráfico 73">
            <a:extLst>
              <a:ext uri="{FF2B5EF4-FFF2-40B4-BE49-F238E27FC236}">
                <a16:creationId xmlns:a16="http://schemas.microsoft.com/office/drawing/2014/main" id="{62A299B9-0211-4B2B-4637-48D28ABDD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212405"/>
              </p:ext>
            </p:extLst>
          </p:nvPr>
        </p:nvGraphicFramePr>
        <p:xfrm>
          <a:off x="1892024" y="4230745"/>
          <a:ext cx="1799563" cy="2559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5" name="CaixaDeTexto 74">
            <a:extLst>
              <a:ext uri="{FF2B5EF4-FFF2-40B4-BE49-F238E27FC236}">
                <a16:creationId xmlns:a16="http://schemas.microsoft.com/office/drawing/2014/main" id="{20CFFF20-8319-A721-C1A6-211B0B6199D8}"/>
              </a:ext>
            </a:extLst>
          </p:cNvPr>
          <p:cNvSpPr txBox="1"/>
          <p:nvPr/>
        </p:nvSpPr>
        <p:spPr>
          <a:xfrm>
            <a:off x="1642906" y="3457261"/>
            <a:ext cx="22441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Meta</a:t>
            </a:r>
            <a:r>
              <a:rPr lang="pt-BR" sz="1400" b="1">
                <a:solidFill>
                  <a:srgbClr val="0000FF"/>
                </a:solidFill>
              </a:rPr>
              <a:t>: </a:t>
            </a:r>
          </a:p>
          <a:p>
            <a:pPr algn="ctr"/>
            <a:r>
              <a:rPr lang="pt-BR" sz="1200" b="1"/>
              <a:t>Reduzir </a:t>
            </a:r>
            <a:r>
              <a:rPr lang="pt-BR" sz="1200" b="1">
                <a:solidFill>
                  <a:srgbClr val="000099"/>
                </a:solidFill>
              </a:rPr>
              <a:t>21%</a:t>
            </a:r>
            <a:endParaRPr lang="pt-BR" sz="1200" b="1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E5BAED0-0548-C03A-B945-A7D63C609900}"/>
              </a:ext>
            </a:extLst>
          </p:cNvPr>
          <p:cNvSpPr txBox="1"/>
          <p:nvPr/>
        </p:nvSpPr>
        <p:spPr>
          <a:xfrm>
            <a:off x="5438063" y="1874702"/>
            <a:ext cx="2022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/>
              <a:t>Reduz emissões atmosféricas de 1.028 </a:t>
            </a:r>
            <a:r>
              <a:rPr lang="pt-BR" sz="1200" b="1" err="1">
                <a:solidFill>
                  <a:schemeClr val="tx1"/>
                </a:solidFill>
              </a:rPr>
              <a:t>ton</a:t>
            </a:r>
            <a:r>
              <a:rPr lang="pt-BR" sz="1200" b="1">
                <a:solidFill>
                  <a:schemeClr val="tx1"/>
                </a:solidFill>
              </a:rPr>
              <a:t> </a:t>
            </a:r>
            <a:r>
              <a:rPr lang="pt-BR" sz="1050"/>
              <a:t>CO</a:t>
            </a:r>
            <a:r>
              <a:rPr lang="pt-BR" sz="1050" baseline="-25000"/>
              <a:t>2  </a:t>
            </a:r>
            <a:r>
              <a:rPr lang="pt-BR" sz="1200" b="1"/>
              <a:t>por ano (impactos ambientais)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3736825-5443-96EB-BA1C-462395E8ACE1}"/>
              </a:ext>
            </a:extLst>
          </p:cNvPr>
          <p:cNvGrpSpPr/>
          <p:nvPr/>
        </p:nvGrpSpPr>
        <p:grpSpPr>
          <a:xfrm>
            <a:off x="5640483" y="3093068"/>
            <a:ext cx="1676456" cy="1181819"/>
            <a:chOff x="5582783" y="2827436"/>
            <a:chExt cx="1676456" cy="1181819"/>
          </a:xfrm>
        </p:grpSpPr>
        <p:sp>
          <p:nvSpPr>
            <p:cNvPr id="78" name="Retângulo Arredondado 44">
              <a:extLst>
                <a:ext uri="{FF2B5EF4-FFF2-40B4-BE49-F238E27FC236}">
                  <a16:creationId xmlns:a16="http://schemas.microsoft.com/office/drawing/2014/main" id="{90AD2A8A-12D9-D103-CDA9-78123AB15A35}"/>
                </a:ext>
              </a:extLst>
            </p:cNvPr>
            <p:cNvSpPr/>
            <p:nvPr/>
          </p:nvSpPr>
          <p:spPr>
            <a:xfrm>
              <a:off x="5582783" y="2870505"/>
              <a:ext cx="1676456" cy="1138750"/>
            </a:xfrm>
            <a:prstGeom prst="roundRect">
              <a:avLst>
                <a:gd name="adj" fmla="val 4557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B4FF7FB5-839B-A8E3-8E88-BB63A9D7AA14}"/>
                </a:ext>
              </a:extLst>
            </p:cNvPr>
            <p:cNvSpPr txBox="1"/>
            <p:nvPr/>
          </p:nvSpPr>
          <p:spPr>
            <a:xfrm>
              <a:off x="5674768" y="2827436"/>
              <a:ext cx="148630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0000FF"/>
                  </a:solidFill>
                </a:rPr>
                <a:t>Redução de Custo Anual</a:t>
              </a:r>
            </a:p>
            <a:p>
              <a:r>
                <a:rPr lang="pt-BR" sz="800" b="1">
                  <a:solidFill>
                    <a:srgbClr val="0000FF"/>
                  </a:solidFill>
                </a:rPr>
                <a:t>Consumo de energia com equipamentos de TI</a:t>
              </a:r>
            </a:p>
          </p:txBody>
        </p:sp>
      </p:grpSp>
      <p:pic>
        <p:nvPicPr>
          <p:cNvPr id="89" name="Imagem 88">
            <a:extLst>
              <a:ext uri="{FF2B5EF4-FFF2-40B4-BE49-F238E27FC236}">
                <a16:creationId xmlns:a16="http://schemas.microsoft.com/office/drawing/2014/main" id="{A2F6EA7E-1EC4-5859-9056-EF6F239D5D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8506931" y="2109999"/>
            <a:ext cx="594146" cy="803468"/>
          </a:xfrm>
          <a:prstGeom prst="rect">
            <a:avLst/>
          </a:prstGeom>
        </p:spPr>
      </p:pic>
      <p:sp>
        <p:nvSpPr>
          <p:cNvPr id="90" name="Seta para a Direita 10">
            <a:extLst>
              <a:ext uri="{FF2B5EF4-FFF2-40B4-BE49-F238E27FC236}">
                <a16:creationId xmlns:a16="http://schemas.microsoft.com/office/drawing/2014/main" id="{F7A75882-7BD3-F609-7284-10B8956446B9}"/>
              </a:ext>
            </a:extLst>
          </p:cNvPr>
          <p:cNvSpPr/>
          <p:nvPr/>
        </p:nvSpPr>
        <p:spPr>
          <a:xfrm>
            <a:off x="7389940" y="2090660"/>
            <a:ext cx="1356350" cy="757377"/>
          </a:xfrm>
          <a:prstGeom prst="rightArrow">
            <a:avLst>
              <a:gd name="adj1" fmla="val 70975"/>
              <a:gd name="adj2" fmla="val 50000"/>
            </a:avLst>
          </a:prstGeom>
          <a:solidFill>
            <a:srgbClr val="FFFFCC">
              <a:alpha val="66000"/>
            </a:srgb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78E9B27-ACFF-A49A-AFE2-6B2E120AA802}"/>
              </a:ext>
            </a:extLst>
          </p:cNvPr>
          <p:cNvSpPr txBox="1"/>
          <p:nvPr/>
        </p:nvSpPr>
        <p:spPr>
          <a:xfrm>
            <a:off x="7344370" y="2207738"/>
            <a:ext cx="12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Tempo de implementação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60ACF40-EB80-DD52-4C32-A3EB0C70B734}"/>
              </a:ext>
            </a:extLst>
          </p:cNvPr>
          <p:cNvSpPr txBox="1"/>
          <p:nvPr/>
        </p:nvSpPr>
        <p:spPr>
          <a:xfrm>
            <a:off x="7375202" y="2837113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00FF"/>
                </a:solidFill>
              </a:rPr>
              <a:t>1 Semana</a:t>
            </a: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D472B7D-665D-C148-396E-CCF1A5A07E31}"/>
              </a:ext>
            </a:extLst>
          </p:cNvPr>
          <p:cNvGrpSpPr/>
          <p:nvPr/>
        </p:nvGrpSpPr>
        <p:grpSpPr>
          <a:xfrm>
            <a:off x="7276955" y="6126326"/>
            <a:ext cx="1909793" cy="477623"/>
            <a:chOff x="7285259" y="6241223"/>
            <a:chExt cx="1467925" cy="477623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BF9498B5-C9C9-46E1-8307-655B89FE985D}"/>
                </a:ext>
              </a:extLst>
            </p:cNvPr>
            <p:cNvSpPr txBox="1"/>
            <p:nvPr/>
          </p:nvSpPr>
          <p:spPr>
            <a:xfrm>
              <a:off x="7285259" y="6464930"/>
              <a:ext cx="14679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Jan      </a:t>
              </a:r>
              <a:r>
                <a:rPr lang="pt-BR" sz="1050" dirty="0" err="1"/>
                <a:t>Fev</a:t>
              </a:r>
              <a:r>
                <a:rPr lang="pt-BR" sz="1050" dirty="0"/>
                <a:t>      Mar    </a:t>
              </a:r>
              <a:r>
                <a:rPr lang="pt-BR" sz="1050" dirty="0" err="1"/>
                <a:t>Abr</a:t>
              </a:r>
              <a:r>
                <a:rPr lang="pt-BR" sz="1050" dirty="0"/>
                <a:t>    Mai</a:t>
              </a:r>
            </a:p>
          </p:txBody>
        </p:sp>
        <p:sp>
          <p:nvSpPr>
            <p:cNvPr id="97" name="Divisa 105">
              <a:extLst>
                <a:ext uri="{FF2B5EF4-FFF2-40B4-BE49-F238E27FC236}">
                  <a16:creationId xmlns:a16="http://schemas.microsoft.com/office/drawing/2014/main" id="{710CF1D9-483D-5394-B1F6-01AAAD5E4E68}"/>
                </a:ext>
              </a:extLst>
            </p:cNvPr>
            <p:cNvSpPr/>
            <p:nvPr/>
          </p:nvSpPr>
          <p:spPr>
            <a:xfrm>
              <a:off x="7384362" y="6291985"/>
              <a:ext cx="213517" cy="168529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8" name="Divisa 106">
              <a:extLst>
                <a:ext uri="{FF2B5EF4-FFF2-40B4-BE49-F238E27FC236}">
                  <a16:creationId xmlns:a16="http://schemas.microsoft.com/office/drawing/2014/main" id="{B8BE3DD7-D099-D650-E8C3-1405B51B0346}"/>
                </a:ext>
              </a:extLst>
            </p:cNvPr>
            <p:cNvSpPr/>
            <p:nvPr/>
          </p:nvSpPr>
          <p:spPr>
            <a:xfrm>
              <a:off x="7626951" y="6288669"/>
              <a:ext cx="213517" cy="168529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9" name="Divisa 107">
              <a:extLst>
                <a:ext uri="{FF2B5EF4-FFF2-40B4-BE49-F238E27FC236}">
                  <a16:creationId xmlns:a16="http://schemas.microsoft.com/office/drawing/2014/main" id="{C281E929-3A42-109F-641D-33226CB1C962}"/>
                </a:ext>
              </a:extLst>
            </p:cNvPr>
            <p:cNvSpPr/>
            <p:nvPr/>
          </p:nvSpPr>
          <p:spPr>
            <a:xfrm>
              <a:off x="7880217" y="6288669"/>
              <a:ext cx="213517" cy="168529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0" name="Divisa 108">
              <a:extLst>
                <a:ext uri="{FF2B5EF4-FFF2-40B4-BE49-F238E27FC236}">
                  <a16:creationId xmlns:a16="http://schemas.microsoft.com/office/drawing/2014/main" id="{6756939F-98B4-1099-4F8F-1BD0864C6FE4}"/>
                </a:ext>
              </a:extLst>
            </p:cNvPr>
            <p:cNvSpPr/>
            <p:nvPr/>
          </p:nvSpPr>
          <p:spPr>
            <a:xfrm>
              <a:off x="8129635" y="6288438"/>
              <a:ext cx="213517" cy="168529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Estrela de 5 Pontas 18">
              <a:extLst>
                <a:ext uri="{FF2B5EF4-FFF2-40B4-BE49-F238E27FC236}">
                  <a16:creationId xmlns:a16="http://schemas.microsoft.com/office/drawing/2014/main" id="{E2D81331-B401-3F58-AC44-9DDBFFBA2F49}"/>
                </a:ext>
              </a:extLst>
            </p:cNvPr>
            <p:cNvSpPr/>
            <p:nvPr/>
          </p:nvSpPr>
          <p:spPr>
            <a:xfrm>
              <a:off x="8364788" y="6241223"/>
              <a:ext cx="227729" cy="243441"/>
            </a:xfrm>
            <a:prstGeom prst="star5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Forma Livre 20">
            <a:extLst>
              <a:ext uri="{FF2B5EF4-FFF2-40B4-BE49-F238E27FC236}">
                <a16:creationId xmlns:a16="http://schemas.microsoft.com/office/drawing/2014/main" id="{DA2F95CD-E9BF-7BDF-DB3A-012B81D9A575}"/>
              </a:ext>
            </a:extLst>
          </p:cNvPr>
          <p:cNvSpPr/>
          <p:nvPr/>
        </p:nvSpPr>
        <p:spPr>
          <a:xfrm>
            <a:off x="7390281" y="5032824"/>
            <a:ext cx="1629507" cy="943792"/>
          </a:xfrm>
          <a:custGeom>
            <a:avLst/>
            <a:gdLst>
              <a:gd name="connsiteX0" fmla="*/ 0 w 1629507"/>
              <a:gd name="connsiteY0" fmla="*/ 820615 h 820615"/>
              <a:gd name="connsiteX1" fmla="*/ 996461 w 1629507"/>
              <a:gd name="connsiteY1" fmla="*/ 211015 h 820615"/>
              <a:gd name="connsiteX2" fmla="*/ 586154 w 1629507"/>
              <a:gd name="connsiteY2" fmla="*/ 105507 h 820615"/>
              <a:gd name="connsiteX3" fmla="*/ 1559169 w 1629507"/>
              <a:gd name="connsiteY3" fmla="*/ 0 h 820615"/>
              <a:gd name="connsiteX4" fmla="*/ 1629507 w 1629507"/>
              <a:gd name="connsiteY4" fmla="*/ 351692 h 820615"/>
              <a:gd name="connsiteX5" fmla="*/ 1395046 w 1629507"/>
              <a:gd name="connsiteY5" fmla="*/ 293077 h 820615"/>
              <a:gd name="connsiteX6" fmla="*/ 1312984 w 1629507"/>
              <a:gd name="connsiteY6" fmla="*/ 808892 h 820615"/>
              <a:gd name="connsiteX7" fmla="*/ 0 w 1629507"/>
              <a:gd name="connsiteY7" fmla="*/ 820615 h 820615"/>
              <a:gd name="connsiteX0" fmla="*/ 0 w 1629507"/>
              <a:gd name="connsiteY0" fmla="*/ 820615 h 820615"/>
              <a:gd name="connsiteX1" fmla="*/ 996461 w 1629507"/>
              <a:gd name="connsiteY1" fmla="*/ 211015 h 820615"/>
              <a:gd name="connsiteX2" fmla="*/ 586154 w 1629507"/>
              <a:gd name="connsiteY2" fmla="*/ 105507 h 820615"/>
              <a:gd name="connsiteX3" fmla="*/ 1477107 w 1629507"/>
              <a:gd name="connsiteY3" fmla="*/ 0 h 820615"/>
              <a:gd name="connsiteX4" fmla="*/ 1629507 w 1629507"/>
              <a:gd name="connsiteY4" fmla="*/ 351692 h 820615"/>
              <a:gd name="connsiteX5" fmla="*/ 1395046 w 1629507"/>
              <a:gd name="connsiteY5" fmla="*/ 293077 h 820615"/>
              <a:gd name="connsiteX6" fmla="*/ 1312984 w 1629507"/>
              <a:gd name="connsiteY6" fmla="*/ 808892 h 820615"/>
              <a:gd name="connsiteX7" fmla="*/ 0 w 1629507"/>
              <a:gd name="connsiteY7" fmla="*/ 820615 h 820615"/>
              <a:gd name="connsiteX0" fmla="*/ 0 w 1629507"/>
              <a:gd name="connsiteY0" fmla="*/ 1007616 h 1007616"/>
              <a:gd name="connsiteX1" fmla="*/ 996461 w 1629507"/>
              <a:gd name="connsiteY1" fmla="*/ 398016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95046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95046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83323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520149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1008184 w 1629507"/>
              <a:gd name="connsiteY1" fmla="*/ 372847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1008184 w 1629507"/>
              <a:gd name="connsiteY1" fmla="*/ 372847 h 1007616"/>
              <a:gd name="connsiteX2" fmla="*/ 586154 w 1629507"/>
              <a:gd name="connsiteY2" fmla="*/ 292508 h 1007616"/>
              <a:gd name="connsiteX3" fmla="*/ 1513129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9507" h="1007616">
                <a:moveTo>
                  <a:pt x="0" y="1007616"/>
                </a:moveTo>
                <a:lnTo>
                  <a:pt x="1008184" y="372847"/>
                </a:lnTo>
                <a:lnTo>
                  <a:pt x="586154" y="292508"/>
                </a:lnTo>
                <a:lnTo>
                  <a:pt x="1513129" y="0"/>
                </a:lnTo>
                <a:lnTo>
                  <a:pt x="1629507" y="538693"/>
                </a:lnTo>
                <a:lnTo>
                  <a:pt x="1418492" y="480078"/>
                </a:lnTo>
                <a:lnTo>
                  <a:pt x="1312984" y="995893"/>
                </a:lnTo>
                <a:lnTo>
                  <a:pt x="0" y="100761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" name="Imagem 102">
            <a:extLst>
              <a:ext uri="{FF2B5EF4-FFF2-40B4-BE49-F238E27FC236}">
                <a16:creationId xmlns:a16="http://schemas.microsoft.com/office/drawing/2014/main" id="{3BAC1872-189D-0ABB-FCB2-AC66A8572D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831"/>
          <a:stretch/>
        </p:blipFill>
        <p:spPr>
          <a:xfrm>
            <a:off x="7337876" y="5531382"/>
            <a:ext cx="651567" cy="389953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56726060-B832-4321-EDD3-ED62CF888E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37" y="5140874"/>
            <a:ext cx="545308" cy="469106"/>
          </a:xfrm>
          <a:prstGeom prst="rect">
            <a:avLst/>
          </a:prstGeom>
        </p:spPr>
      </p:pic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EFEC8964-015D-C940-D342-D0947222EE8B}"/>
              </a:ext>
            </a:extLst>
          </p:cNvPr>
          <p:cNvGrpSpPr/>
          <p:nvPr/>
        </p:nvGrpSpPr>
        <p:grpSpPr>
          <a:xfrm>
            <a:off x="8608554" y="5170217"/>
            <a:ext cx="442518" cy="345451"/>
            <a:chOff x="10312336" y="1996738"/>
            <a:chExt cx="1617075" cy="1247822"/>
          </a:xfrm>
        </p:grpSpPr>
        <p:sp>
          <p:nvSpPr>
            <p:cNvPr id="106" name="Forma Livre 121">
              <a:extLst>
                <a:ext uri="{FF2B5EF4-FFF2-40B4-BE49-F238E27FC236}">
                  <a16:creationId xmlns:a16="http://schemas.microsoft.com/office/drawing/2014/main" id="{183DA724-BD42-FDA0-DFF3-E26BEBF65D66}"/>
                </a:ext>
              </a:extLst>
            </p:cNvPr>
            <p:cNvSpPr/>
            <p:nvPr/>
          </p:nvSpPr>
          <p:spPr>
            <a:xfrm>
              <a:off x="10370372" y="2054711"/>
              <a:ext cx="1398494" cy="1065007"/>
            </a:xfrm>
            <a:custGeom>
              <a:avLst/>
              <a:gdLst>
                <a:gd name="connsiteX0" fmla="*/ 0 w 1398494"/>
                <a:gd name="connsiteY0" fmla="*/ 258183 h 1065007"/>
                <a:gd name="connsiteX1" fmla="*/ 989703 w 1398494"/>
                <a:gd name="connsiteY1" fmla="*/ 0 h 1065007"/>
                <a:gd name="connsiteX2" fmla="*/ 1398494 w 1398494"/>
                <a:gd name="connsiteY2" fmla="*/ 161364 h 1065007"/>
                <a:gd name="connsiteX3" fmla="*/ 1366221 w 1398494"/>
                <a:gd name="connsiteY3" fmla="*/ 720762 h 1065007"/>
                <a:gd name="connsiteX4" fmla="*/ 376517 w 1398494"/>
                <a:gd name="connsiteY4" fmla="*/ 1065007 h 1065007"/>
                <a:gd name="connsiteX5" fmla="*/ 0 w 1398494"/>
                <a:gd name="connsiteY5" fmla="*/ 839096 h 1065007"/>
                <a:gd name="connsiteX6" fmla="*/ 0 w 1398494"/>
                <a:gd name="connsiteY6" fmla="*/ 258183 h 106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494" h="1065007">
                  <a:moveTo>
                    <a:pt x="0" y="258183"/>
                  </a:moveTo>
                  <a:lnTo>
                    <a:pt x="989703" y="0"/>
                  </a:lnTo>
                  <a:lnTo>
                    <a:pt x="1398494" y="161364"/>
                  </a:lnTo>
                  <a:lnTo>
                    <a:pt x="1366221" y="720762"/>
                  </a:lnTo>
                  <a:lnTo>
                    <a:pt x="376517" y="1065007"/>
                  </a:lnTo>
                  <a:lnTo>
                    <a:pt x="0" y="839096"/>
                  </a:lnTo>
                  <a:lnTo>
                    <a:pt x="0" y="2581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7" name="Imagem 106">
              <a:extLst>
                <a:ext uri="{FF2B5EF4-FFF2-40B4-BE49-F238E27FC236}">
                  <a16:creationId xmlns:a16="http://schemas.microsoft.com/office/drawing/2014/main" id="{84E27F54-A7F8-FB6D-D7C7-D726567F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2336" y="1996738"/>
              <a:ext cx="1617075" cy="1247822"/>
            </a:xfrm>
            <a:prstGeom prst="rect">
              <a:avLst/>
            </a:prstGeom>
          </p:spPr>
        </p:pic>
      </p:grpSp>
      <p:pic>
        <p:nvPicPr>
          <p:cNvPr id="108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BD9919F5-E4DA-426C-8B88-3F2609DF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7365414" y="4778916"/>
            <a:ext cx="823452" cy="7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CAB617A9-0A90-EF67-B8FE-E7D46679EAF8}"/>
              </a:ext>
            </a:extLst>
          </p:cNvPr>
          <p:cNvSpPr txBox="1"/>
          <p:nvPr/>
        </p:nvSpPr>
        <p:spPr>
          <a:xfrm rot="16200000">
            <a:off x="1459379" y="5029661"/>
            <a:ext cx="102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Toneladas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C84CDF4-EF97-F212-D160-891CA5106CD4}"/>
              </a:ext>
            </a:extLst>
          </p:cNvPr>
          <p:cNvSpPr txBox="1"/>
          <p:nvPr/>
        </p:nvSpPr>
        <p:spPr>
          <a:xfrm>
            <a:off x="3606921" y="2700193"/>
            <a:ext cx="198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336600"/>
                </a:solidFill>
              </a:rPr>
              <a:t>Estado de Uso dos Equipamentos ao Longo do dia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F779AAE4-53F4-9EED-A140-E5E048A6AC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264" t="2932" r="21714" b="3382"/>
          <a:stretch/>
        </p:blipFill>
        <p:spPr>
          <a:xfrm rot="14238308">
            <a:off x="3823824" y="3638187"/>
            <a:ext cx="1488172" cy="1447445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2A2D2B24-0EEF-11FC-5B3A-C50994E21F3F}"/>
              </a:ext>
            </a:extLst>
          </p:cNvPr>
          <p:cNvSpPr txBox="1"/>
          <p:nvPr/>
        </p:nvSpPr>
        <p:spPr>
          <a:xfrm>
            <a:off x="4429870" y="3766610"/>
            <a:ext cx="68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79%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5F04FAE-E163-7087-E6EF-C45BB0919DF1}"/>
              </a:ext>
            </a:extLst>
          </p:cNvPr>
          <p:cNvSpPr txBox="1"/>
          <p:nvPr/>
        </p:nvSpPr>
        <p:spPr>
          <a:xfrm>
            <a:off x="4148583" y="4435675"/>
            <a:ext cx="74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FFFF00"/>
                </a:solidFill>
              </a:rPr>
              <a:t>21%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AAED5FA5-F94F-7CEA-2AB5-2EB0E14A0A93}"/>
              </a:ext>
            </a:extLst>
          </p:cNvPr>
          <p:cNvSpPr txBox="1"/>
          <p:nvPr/>
        </p:nvSpPr>
        <p:spPr>
          <a:xfrm>
            <a:off x="4050862" y="3240053"/>
            <a:ext cx="1451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ysClr val="windowText" lastClr="000000"/>
                </a:solidFill>
              </a:rPr>
              <a:t>Ativo</a:t>
            </a: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E34F460F-3E0B-6F2D-FE89-25A2245DF40B}"/>
              </a:ext>
            </a:extLst>
          </p:cNvPr>
          <p:cNvSpPr/>
          <p:nvPr/>
        </p:nvSpPr>
        <p:spPr>
          <a:xfrm>
            <a:off x="3905396" y="3307334"/>
            <a:ext cx="174068" cy="158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B43C9025-7D7A-B64D-9F10-C544CF7B5D66}"/>
              </a:ext>
            </a:extLst>
          </p:cNvPr>
          <p:cNvSpPr/>
          <p:nvPr/>
        </p:nvSpPr>
        <p:spPr>
          <a:xfrm>
            <a:off x="3909518" y="3496177"/>
            <a:ext cx="174068" cy="1581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F1EB85A2-9539-0E7A-D93E-AE046C5AAADF}"/>
              </a:ext>
            </a:extLst>
          </p:cNvPr>
          <p:cNvSpPr txBox="1"/>
          <p:nvPr/>
        </p:nvSpPr>
        <p:spPr>
          <a:xfrm>
            <a:off x="4065228" y="3433023"/>
            <a:ext cx="1451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ysClr val="windowText" lastClr="000000"/>
                </a:solidFill>
              </a:rPr>
              <a:t>Ocioso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CD9C4743-7171-F7B6-6DD8-2BC36A7FD82A}"/>
              </a:ext>
            </a:extLst>
          </p:cNvPr>
          <p:cNvSpPr txBox="1"/>
          <p:nvPr/>
        </p:nvSpPr>
        <p:spPr>
          <a:xfrm>
            <a:off x="4230255" y="4703111"/>
            <a:ext cx="513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2h</a:t>
            </a: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64F86868-66AF-3B83-34E6-8455ADB15226}"/>
              </a:ext>
            </a:extLst>
          </p:cNvPr>
          <p:cNvGrpSpPr/>
          <p:nvPr/>
        </p:nvGrpSpPr>
        <p:grpSpPr>
          <a:xfrm>
            <a:off x="2515990" y="4881934"/>
            <a:ext cx="559947" cy="526043"/>
            <a:chOff x="4011528" y="2285540"/>
            <a:chExt cx="1270590" cy="1263615"/>
          </a:xfrm>
        </p:grpSpPr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20DA2B80-D435-E121-1795-1DF3C04D816D}"/>
                </a:ext>
              </a:extLst>
            </p:cNvPr>
            <p:cNvSpPr/>
            <p:nvPr/>
          </p:nvSpPr>
          <p:spPr>
            <a:xfrm>
              <a:off x="4011528" y="2298882"/>
              <a:ext cx="1270590" cy="12502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93FC0D1C-6C66-CCF1-6D8C-F397867B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771" y="2285540"/>
              <a:ext cx="1249084" cy="1249084"/>
            </a:xfrm>
            <a:prstGeom prst="rect">
              <a:avLst/>
            </a:prstGeom>
          </p:spPr>
        </p:pic>
      </p:grpSp>
      <p:sp>
        <p:nvSpPr>
          <p:cNvPr id="298" name="Seta: para Baixo 29">
            <a:extLst>
              <a:ext uri="{FF2B5EF4-FFF2-40B4-BE49-F238E27FC236}">
                <a16:creationId xmlns:a16="http://schemas.microsoft.com/office/drawing/2014/main" id="{59AC11B3-16DC-6114-0361-61EE2303E64D}"/>
              </a:ext>
            </a:extLst>
          </p:cNvPr>
          <p:cNvSpPr/>
          <p:nvPr/>
        </p:nvSpPr>
        <p:spPr>
          <a:xfrm rot="21245791">
            <a:off x="548484" y="3627504"/>
            <a:ext cx="452913" cy="564967"/>
          </a:xfrm>
          <a:custGeom>
            <a:avLst/>
            <a:gdLst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425740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34207 h 818033"/>
              <a:gd name="connsiteX1" fmla="*/ 141913 w 567653"/>
              <a:gd name="connsiteY1" fmla="*/ 534207 h 818033"/>
              <a:gd name="connsiteX2" fmla="*/ 237447 w 567653"/>
              <a:gd name="connsiteY2" fmla="*/ 0 h 818033"/>
              <a:gd name="connsiteX3" fmla="*/ 289262 w 567653"/>
              <a:gd name="connsiteY3" fmla="*/ 13648 h 818033"/>
              <a:gd name="connsiteX4" fmla="*/ 425740 w 567653"/>
              <a:gd name="connsiteY4" fmla="*/ 534207 h 818033"/>
              <a:gd name="connsiteX5" fmla="*/ 567653 w 567653"/>
              <a:gd name="connsiteY5" fmla="*/ 534207 h 818033"/>
              <a:gd name="connsiteX6" fmla="*/ 283827 w 567653"/>
              <a:gd name="connsiteY6" fmla="*/ 818033 h 818033"/>
              <a:gd name="connsiteX7" fmla="*/ 0 w 567653"/>
              <a:gd name="connsiteY7" fmla="*/ 534207 h 818033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292038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653" h="804385">
                <a:moveTo>
                  <a:pt x="0" y="520559"/>
                </a:moveTo>
                <a:lnTo>
                  <a:pt x="141913" y="520559"/>
                </a:lnTo>
                <a:lnTo>
                  <a:pt x="292038" y="0"/>
                </a:lnTo>
                <a:lnTo>
                  <a:pt x="289262" y="0"/>
                </a:lnTo>
                <a:lnTo>
                  <a:pt x="425740" y="520559"/>
                </a:lnTo>
                <a:lnTo>
                  <a:pt x="567653" y="520559"/>
                </a:lnTo>
                <a:lnTo>
                  <a:pt x="283827" y="804385"/>
                </a:lnTo>
                <a:lnTo>
                  <a:pt x="0" y="52055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70000"/>
            </a:scheme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6C62B83A-861A-F6A9-D1B3-68FF5BCAB00B}"/>
              </a:ext>
            </a:extLst>
          </p:cNvPr>
          <p:cNvSpPr txBox="1"/>
          <p:nvPr/>
        </p:nvSpPr>
        <p:spPr>
          <a:xfrm>
            <a:off x="3632068" y="5902671"/>
            <a:ext cx="192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>
                <a:solidFill>
                  <a:srgbClr val="0000FF"/>
                </a:solidFill>
              </a:rPr>
              <a:t>Desafiador:</a:t>
            </a:r>
          </a:p>
          <a:p>
            <a:pPr algn="ctr"/>
            <a:r>
              <a:rPr lang="pt-BR" sz="1100" b="1"/>
              <a:t>É possível reduzir o consumo de energia em 21% do tempo de uso dos equipamentos de TI (Ociosidade)</a:t>
            </a:r>
          </a:p>
        </p:txBody>
      </p:sp>
      <p:grpSp>
        <p:nvGrpSpPr>
          <p:cNvPr id="338" name="Agrupar 337">
            <a:extLst>
              <a:ext uri="{FF2B5EF4-FFF2-40B4-BE49-F238E27FC236}">
                <a16:creationId xmlns:a16="http://schemas.microsoft.com/office/drawing/2014/main" id="{461E97D9-BDE2-825A-A850-061C65138D0A}"/>
              </a:ext>
            </a:extLst>
          </p:cNvPr>
          <p:cNvGrpSpPr/>
          <p:nvPr/>
        </p:nvGrpSpPr>
        <p:grpSpPr>
          <a:xfrm>
            <a:off x="377955" y="4366548"/>
            <a:ext cx="1082265" cy="1121988"/>
            <a:chOff x="3776870" y="2303741"/>
            <a:chExt cx="1603513" cy="1380363"/>
          </a:xfrm>
        </p:grpSpPr>
        <p:pic>
          <p:nvPicPr>
            <p:cNvPr id="339" name="Imagem 338">
              <a:extLst>
                <a:ext uri="{FF2B5EF4-FFF2-40B4-BE49-F238E27FC236}">
                  <a16:creationId xmlns:a16="http://schemas.microsoft.com/office/drawing/2014/main" id="{63BF6BE3-6AE0-B80E-302F-0FB4FF2C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340" name="Forma Livre: Forma 24">
              <a:extLst>
                <a:ext uri="{FF2B5EF4-FFF2-40B4-BE49-F238E27FC236}">
                  <a16:creationId xmlns:a16="http://schemas.microsoft.com/office/drawing/2014/main" id="{18403379-481F-9621-96A6-CEC013BB3333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1" name="Elipse 340">
            <a:extLst>
              <a:ext uri="{FF2B5EF4-FFF2-40B4-BE49-F238E27FC236}">
                <a16:creationId xmlns:a16="http://schemas.microsoft.com/office/drawing/2014/main" id="{536565F3-864A-4D6B-E6B7-964BC5A1E84C}"/>
              </a:ext>
            </a:extLst>
          </p:cNvPr>
          <p:cNvSpPr/>
          <p:nvPr/>
        </p:nvSpPr>
        <p:spPr>
          <a:xfrm>
            <a:off x="9820275" y="7635695"/>
            <a:ext cx="1138627" cy="1171229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8" name="CaixaDeTexto 347">
            <a:extLst>
              <a:ext uri="{FF2B5EF4-FFF2-40B4-BE49-F238E27FC236}">
                <a16:creationId xmlns:a16="http://schemas.microsoft.com/office/drawing/2014/main" id="{3DF2E6B3-8FD5-FECB-06F4-843FFE9D45ED}"/>
              </a:ext>
            </a:extLst>
          </p:cNvPr>
          <p:cNvSpPr txBox="1"/>
          <p:nvPr/>
        </p:nvSpPr>
        <p:spPr>
          <a:xfrm>
            <a:off x="7723559" y="5939729"/>
            <a:ext cx="7748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/>
              <a:t>Ano: 2024</a:t>
            </a:r>
          </a:p>
        </p:txBody>
      </p:sp>
      <p:pic>
        <p:nvPicPr>
          <p:cNvPr id="349" name="Imagem 348">
            <a:extLst>
              <a:ext uri="{FF2B5EF4-FFF2-40B4-BE49-F238E27FC236}">
                <a16:creationId xmlns:a16="http://schemas.microsoft.com/office/drawing/2014/main" id="{B31A8E60-299F-E969-71A6-88710C618D0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349" r="12709"/>
          <a:stretch/>
        </p:blipFill>
        <p:spPr>
          <a:xfrm>
            <a:off x="7379938" y="3334714"/>
            <a:ext cx="1679859" cy="126085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53" name="Imagem 352">
            <a:extLst>
              <a:ext uri="{FF2B5EF4-FFF2-40B4-BE49-F238E27FC236}">
                <a16:creationId xmlns:a16="http://schemas.microsoft.com/office/drawing/2014/main" id="{AF6A2332-8E8A-A937-E916-3EA47AA0CE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0263" y="3334308"/>
            <a:ext cx="1679860" cy="12589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58" name="Picture 2">
            <a:extLst>
              <a:ext uri="{FF2B5EF4-FFF2-40B4-BE49-F238E27FC236}">
                <a16:creationId xmlns:a16="http://schemas.microsoft.com/office/drawing/2014/main" id="{74E518B7-2A39-71B5-EAE7-8EA692FB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456" y="1874702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154">
            <a:extLst>
              <a:ext uri="{FF2B5EF4-FFF2-40B4-BE49-F238E27FC236}">
                <a16:creationId xmlns:a16="http://schemas.microsoft.com/office/drawing/2014/main" id="{65725D34-B3CA-710C-4AED-A2BCC397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3057" y="4008201"/>
            <a:ext cx="15128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0" name="Imagem 359">
            <a:extLst>
              <a:ext uri="{FF2B5EF4-FFF2-40B4-BE49-F238E27FC236}">
                <a16:creationId xmlns:a16="http://schemas.microsoft.com/office/drawing/2014/main" id="{3C795A5E-0971-232D-E77C-3FEF8AE305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2676" y="5371641"/>
            <a:ext cx="889022" cy="545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1" name="Picture 2" descr="Como criar um plano de energia personalizado no Windows 10">
            <a:extLst>
              <a:ext uri="{FF2B5EF4-FFF2-40B4-BE49-F238E27FC236}">
                <a16:creationId xmlns:a16="http://schemas.microsoft.com/office/drawing/2014/main" id="{A26640AF-2625-C43E-BB02-8C754D54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4745" r="17044" b="16116"/>
          <a:stretch/>
        </p:blipFill>
        <p:spPr bwMode="auto">
          <a:xfrm>
            <a:off x="4926987" y="5522041"/>
            <a:ext cx="499323" cy="37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" name="Picture 247">
            <a:extLst>
              <a:ext uri="{FF2B5EF4-FFF2-40B4-BE49-F238E27FC236}">
                <a16:creationId xmlns:a16="http://schemas.microsoft.com/office/drawing/2014/main" id="{194DC2D2-20CB-3B67-BB4D-A6F5D0C2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43" y="3360888"/>
            <a:ext cx="643119" cy="50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4" name="Gráfico 373">
            <a:extLst>
              <a:ext uri="{FF2B5EF4-FFF2-40B4-BE49-F238E27FC236}">
                <a16:creationId xmlns:a16="http://schemas.microsoft.com/office/drawing/2014/main" id="{4BD175A6-6DF1-1C7E-BDDB-5FEDE89D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245737"/>
              </p:ext>
            </p:extLst>
          </p:nvPr>
        </p:nvGraphicFramePr>
        <p:xfrm>
          <a:off x="1881102" y="4263069"/>
          <a:ext cx="1800741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375" name="CaixaDeTexto 374">
            <a:extLst>
              <a:ext uri="{FF2B5EF4-FFF2-40B4-BE49-F238E27FC236}">
                <a16:creationId xmlns:a16="http://schemas.microsoft.com/office/drawing/2014/main" id="{C91D8F66-BEC2-8CF3-FEA3-C35C8714CD15}"/>
              </a:ext>
            </a:extLst>
          </p:cNvPr>
          <p:cNvSpPr txBox="1"/>
          <p:nvPr/>
        </p:nvSpPr>
        <p:spPr>
          <a:xfrm>
            <a:off x="2096208" y="456178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549 </a:t>
            </a:r>
          </a:p>
        </p:txBody>
      </p: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4CB043A2-D8CF-55D7-3C6C-9BF7C89F0AA2}"/>
              </a:ext>
            </a:extLst>
          </p:cNvPr>
          <p:cNvSpPr txBox="1"/>
          <p:nvPr/>
        </p:nvSpPr>
        <p:spPr>
          <a:xfrm>
            <a:off x="2614045" y="45621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113</a:t>
            </a:r>
          </a:p>
        </p:txBody>
      </p:sp>
      <p:sp>
        <p:nvSpPr>
          <p:cNvPr id="377" name="CaixaDeTexto 376">
            <a:extLst>
              <a:ext uri="{FF2B5EF4-FFF2-40B4-BE49-F238E27FC236}">
                <a16:creationId xmlns:a16="http://schemas.microsoft.com/office/drawing/2014/main" id="{6C2C0E11-D12C-4218-5BEF-0DBF8852D45E}"/>
              </a:ext>
            </a:extLst>
          </p:cNvPr>
          <p:cNvSpPr txBox="1"/>
          <p:nvPr/>
        </p:nvSpPr>
        <p:spPr>
          <a:xfrm>
            <a:off x="3142282" y="486742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436</a:t>
            </a:r>
          </a:p>
        </p:txBody>
      </p:sp>
      <p:sp>
        <p:nvSpPr>
          <p:cNvPr id="378" name="AutoShape 12">
            <a:extLst>
              <a:ext uri="{FF2B5EF4-FFF2-40B4-BE49-F238E27FC236}">
                <a16:creationId xmlns:a16="http://schemas.microsoft.com/office/drawing/2014/main" id="{30581EEF-2D79-E7F9-746F-C7C99DA83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364" y="5438139"/>
            <a:ext cx="729442" cy="47640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8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379" name="Seta para baixo 27">
            <a:extLst>
              <a:ext uri="{FF2B5EF4-FFF2-40B4-BE49-F238E27FC236}">
                <a16:creationId xmlns:a16="http://schemas.microsoft.com/office/drawing/2014/main" id="{6BEC78AE-260E-E1AB-437B-A21EAF3F0331}"/>
              </a:ext>
            </a:extLst>
          </p:cNvPr>
          <p:cNvSpPr/>
          <p:nvPr/>
        </p:nvSpPr>
        <p:spPr>
          <a:xfrm>
            <a:off x="2663173" y="517725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8069D51B-CFA4-4920-314B-75EB0AC36252}"/>
              </a:ext>
            </a:extLst>
          </p:cNvPr>
          <p:cNvSpPr txBox="1"/>
          <p:nvPr/>
        </p:nvSpPr>
        <p:spPr>
          <a:xfrm>
            <a:off x="2055164" y="542886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919A21BB-AD1B-100B-AC8F-BE02E95D851A}"/>
              </a:ext>
            </a:extLst>
          </p:cNvPr>
          <p:cNvSpPr txBox="1"/>
          <p:nvPr/>
        </p:nvSpPr>
        <p:spPr>
          <a:xfrm>
            <a:off x="3114333" y="5567415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E2A007B6-7163-855D-443D-36BE2BE911D2}"/>
              </a:ext>
            </a:extLst>
          </p:cNvPr>
          <p:cNvSpPr txBox="1"/>
          <p:nvPr/>
        </p:nvSpPr>
        <p:spPr>
          <a:xfrm>
            <a:off x="2665142" y="4822714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383" name="CaixaDeTexto 1">
            <a:extLst>
              <a:ext uri="{FF2B5EF4-FFF2-40B4-BE49-F238E27FC236}">
                <a16:creationId xmlns:a16="http://schemas.microsoft.com/office/drawing/2014/main" id="{1D5C3FE3-BE64-4F6B-FA86-CA2B0BCEDEAF}"/>
              </a:ext>
            </a:extLst>
          </p:cNvPr>
          <p:cNvSpPr txBox="1"/>
          <p:nvPr/>
        </p:nvSpPr>
        <p:spPr>
          <a:xfrm rot="16200000">
            <a:off x="1564617" y="5462601"/>
            <a:ext cx="877603" cy="26768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>
                <a:solidFill>
                  <a:schemeClr val="bg1"/>
                </a:solidFill>
              </a:rPr>
              <a:t>HORAS</a:t>
            </a:r>
          </a:p>
        </p:txBody>
      </p:sp>
      <p:sp>
        <p:nvSpPr>
          <p:cNvPr id="384" name="CaixaDeTexto 1">
            <a:extLst>
              <a:ext uri="{FF2B5EF4-FFF2-40B4-BE49-F238E27FC236}">
                <a16:creationId xmlns:a16="http://schemas.microsoft.com/office/drawing/2014/main" id="{82EBAD52-F2A8-6563-1C92-B214E9E00B58}"/>
              </a:ext>
            </a:extLst>
          </p:cNvPr>
          <p:cNvSpPr txBox="1"/>
          <p:nvPr/>
        </p:nvSpPr>
        <p:spPr>
          <a:xfrm>
            <a:off x="1815644" y="4230401"/>
            <a:ext cx="1866199" cy="45073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Anual do Consumo de 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Energia nos Equipamento de TI</a:t>
            </a:r>
          </a:p>
        </p:txBody>
      </p:sp>
      <p:grpSp>
        <p:nvGrpSpPr>
          <p:cNvPr id="389" name="Agrupar 388">
            <a:extLst>
              <a:ext uri="{FF2B5EF4-FFF2-40B4-BE49-F238E27FC236}">
                <a16:creationId xmlns:a16="http://schemas.microsoft.com/office/drawing/2014/main" id="{35413F3B-7C8A-6752-9CE0-736B23EA856A}"/>
              </a:ext>
            </a:extLst>
          </p:cNvPr>
          <p:cNvGrpSpPr/>
          <p:nvPr/>
        </p:nvGrpSpPr>
        <p:grpSpPr>
          <a:xfrm>
            <a:off x="2844681" y="3632559"/>
            <a:ext cx="559947" cy="526043"/>
            <a:chOff x="3180579" y="3780190"/>
            <a:chExt cx="559947" cy="526043"/>
          </a:xfrm>
        </p:grpSpPr>
        <p:grpSp>
          <p:nvGrpSpPr>
            <p:cNvPr id="385" name="Agrupar 384">
              <a:extLst>
                <a:ext uri="{FF2B5EF4-FFF2-40B4-BE49-F238E27FC236}">
                  <a16:creationId xmlns:a16="http://schemas.microsoft.com/office/drawing/2014/main" id="{3CE92BEF-DC87-8B81-B16E-EF20C70801A9}"/>
                </a:ext>
              </a:extLst>
            </p:cNvPr>
            <p:cNvGrpSpPr/>
            <p:nvPr/>
          </p:nvGrpSpPr>
          <p:grpSpPr>
            <a:xfrm>
              <a:off x="3180579" y="3780190"/>
              <a:ext cx="559947" cy="526043"/>
              <a:chOff x="4011530" y="2285538"/>
              <a:chExt cx="1270590" cy="1263614"/>
            </a:xfrm>
          </p:grpSpPr>
          <p:sp>
            <p:nvSpPr>
              <p:cNvPr id="386" name="Elipse 385">
                <a:extLst>
                  <a:ext uri="{FF2B5EF4-FFF2-40B4-BE49-F238E27FC236}">
                    <a16:creationId xmlns:a16="http://schemas.microsoft.com/office/drawing/2014/main" id="{71353FF4-3DD9-9A35-3DA8-225D0F9A05C6}"/>
                  </a:ext>
                </a:extLst>
              </p:cNvPr>
              <p:cNvSpPr/>
              <p:nvPr/>
            </p:nvSpPr>
            <p:spPr>
              <a:xfrm>
                <a:off x="4011530" y="2298879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87" name="Imagem 386">
                <a:extLst>
                  <a:ext uri="{FF2B5EF4-FFF2-40B4-BE49-F238E27FC236}">
                    <a16:creationId xmlns:a16="http://schemas.microsoft.com/office/drawing/2014/main" id="{A8F9E2D7-3848-83C7-B449-9053A4D2D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38"/>
                <a:ext cx="1249083" cy="1249084"/>
              </a:xfrm>
              <a:prstGeom prst="rect">
                <a:avLst/>
              </a:prstGeom>
            </p:spPr>
          </p:pic>
        </p:grpSp>
        <p:sp>
          <p:nvSpPr>
            <p:cNvPr id="388" name="Elipse 387">
              <a:extLst>
                <a:ext uri="{FF2B5EF4-FFF2-40B4-BE49-F238E27FC236}">
                  <a16:creationId xmlns:a16="http://schemas.microsoft.com/office/drawing/2014/main" id="{ECA7048A-DE49-8527-A8AD-A0AA7E6572A8}"/>
                </a:ext>
              </a:extLst>
            </p:cNvPr>
            <p:cNvSpPr/>
            <p:nvPr/>
          </p:nvSpPr>
          <p:spPr>
            <a:xfrm>
              <a:off x="3246038" y="3837891"/>
              <a:ext cx="423869" cy="404592"/>
            </a:xfrm>
            <a:prstGeom prst="ellipse">
              <a:avLst/>
            </a:prstGeom>
            <a:solidFill>
              <a:srgbClr val="008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21%</a:t>
              </a:r>
            </a:p>
          </p:txBody>
        </p:sp>
      </p:grpSp>
      <p:pic>
        <p:nvPicPr>
          <p:cNvPr id="392" name="Picture 8" descr="Reduza os custos operacionais, eliminando o consumo desnecessário de  energia do computador 25-75 dólares">
            <a:extLst>
              <a:ext uri="{FF2B5EF4-FFF2-40B4-BE49-F238E27FC236}">
                <a16:creationId xmlns:a16="http://schemas.microsoft.com/office/drawing/2014/main" id="{93F02425-9A7E-6E55-0F84-5C90F7E8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" y="5784845"/>
            <a:ext cx="1534991" cy="817600"/>
          </a:xfrm>
          <a:prstGeom prst="roundRect">
            <a:avLst>
              <a:gd name="adj" fmla="val 8594"/>
            </a:avLst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</p:pic>
      <p:pic>
        <p:nvPicPr>
          <p:cNvPr id="395" name="Imagem 394" descr="Uma imagem contendo Forma&#10;&#10;Descrição gerada automaticamente">
            <a:extLst>
              <a:ext uri="{FF2B5EF4-FFF2-40B4-BE49-F238E27FC236}">
                <a16:creationId xmlns:a16="http://schemas.microsoft.com/office/drawing/2014/main" id="{E6B3CAAF-F9D8-3DDA-86C8-731DD2FBD2A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41" y="6744157"/>
            <a:ext cx="733697" cy="665534"/>
          </a:xfrm>
          <a:prstGeom prst="rect">
            <a:avLst/>
          </a:prstGeom>
        </p:spPr>
      </p:pic>
      <p:pic>
        <p:nvPicPr>
          <p:cNvPr id="345" name="Imagem 344">
            <a:extLst>
              <a:ext uri="{FF2B5EF4-FFF2-40B4-BE49-F238E27FC236}">
                <a16:creationId xmlns:a16="http://schemas.microsoft.com/office/drawing/2014/main" id="{A5934E83-98EE-6743-6C5D-AC0C46F052F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0" y="5998113"/>
            <a:ext cx="281248" cy="264704"/>
          </a:xfrm>
          <a:prstGeom prst="rect">
            <a:avLst/>
          </a:prstGeom>
        </p:spPr>
      </p:pic>
      <p:sp>
        <p:nvSpPr>
          <p:cNvPr id="397" name="CaixaDeTexto 396">
            <a:extLst>
              <a:ext uri="{FF2B5EF4-FFF2-40B4-BE49-F238E27FC236}">
                <a16:creationId xmlns:a16="http://schemas.microsoft.com/office/drawing/2014/main" id="{8C17D9A6-159E-7F71-1F53-C8FF44596DA1}"/>
              </a:ext>
            </a:extLst>
          </p:cNvPr>
          <p:cNvSpPr txBox="1"/>
          <p:nvPr/>
        </p:nvSpPr>
        <p:spPr>
          <a:xfrm>
            <a:off x="5542146" y="2422625"/>
            <a:ext cx="184541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00"/>
              <a:t>Fonte: https://idesam.org/calculadora/</a:t>
            </a:r>
          </a:p>
        </p:txBody>
      </p:sp>
      <p:sp>
        <p:nvSpPr>
          <p:cNvPr id="403" name="Retângulo 402">
            <a:extLst>
              <a:ext uri="{FF2B5EF4-FFF2-40B4-BE49-F238E27FC236}">
                <a16:creationId xmlns:a16="http://schemas.microsoft.com/office/drawing/2014/main" id="{18134743-DA19-CC29-9F37-B700FB8E6FCC}"/>
              </a:ext>
            </a:extLst>
          </p:cNvPr>
          <p:cNvSpPr/>
          <p:nvPr/>
        </p:nvSpPr>
        <p:spPr>
          <a:xfrm>
            <a:off x="5582507" y="4407301"/>
            <a:ext cx="1666771" cy="1650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4" name="Imagem 403">
            <a:extLst>
              <a:ext uri="{FF2B5EF4-FFF2-40B4-BE49-F238E27FC236}">
                <a16:creationId xmlns:a16="http://schemas.microsoft.com/office/drawing/2014/main" id="{75037073-707B-C2DF-408C-06B80DA18AD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50000"/>
          <a:stretch/>
        </p:blipFill>
        <p:spPr>
          <a:xfrm>
            <a:off x="5738082" y="4372854"/>
            <a:ext cx="1511922" cy="924637"/>
          </a:xfrm>
          <a:prstGeom prst="rect">
            <a:avLst/>
          </a:prstGeom>
        </p:spPr>
      </p:pic>
      <p:sp>
        <p:nvSpPr>
          <p:cNvPr id="405" name="Seta para a Direita 7">
            <a:extLst>
              <a:ext uri="{FF2B5EF4-FFF2-40B4-BE49-F238E27FC236}">
                <a16:creationId xmlns:a16="http://schemas.microsoft.com/office/drawing/2014/main" id="{34669D3F-FDED-4CD0-3296-C3715BF76C10}"/>
              </a:ext>
            </a:extLst>
          </p:cNvPr>
          <p:cNvSpPr/>
          <p:nvPr/>
        </p:nvSpPr>
        <p:spPr>
          <a:xfrm>
            <a:off x="5386216" y="4279746"/>
            <a:ext cx="635459" cy="815819"/>
          </a:xfrm>
          <a:prstGeom prst="rightArrow">
            <a:avLst>
              <a:gd name="adj1" fmla="val 62454"/>
              <a:gd name="adj2" fmla="val 20406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BCFF860F-6085-8849-2512-16645228CE13}"/>
              </a:ext>
            </a:extLst>
          </p:cNvPr>
          <p:cNvSpPr txBox="1"/>
          <p:nvPr/>
        </p:nvSpPr>
        <p:spPr>
          <a:xfrm>
            <a:off x="5293975" y="4302713"/>
            <a:ext cx="83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800" b="1"/>
          </a:p>
          <a:p>
            <a:pPr algn="ctr"/>
            <a:r>
              <a:rPr lang="pt-BR" sz="800" b="1"/>
              <a:t>Alinhado</a:t>
            </a:r>
          </a:p>
          <a:p>
            <a:pPr algn="ctr"/>
            <a:r>
              <a:rPr lang="pt-BR" sz="800" b="1"/>
              <a:t>Com as Metas</a:t>
            </a:r>
          </a:p>
          <a:p>
            <a:pPr algn="ctr"/>
            <a:r>
              <a:rPr lang="pt-BR" sz="800" b="1"/>
              <a:t>Corporativas</a:t>
            </a:r>
          </a:p>
        </p:txBody>
      </p:sp>
      <p:pic>
        <p:nvPicPr>
          <p:cNvPr id="407" name="Imagem 406">
            <a:extLst>
              <a:ext uri="{FF2B5EF4-FFF2-40B4-BE49-F238E27FC236}">
                <a16:creationId xmlns:a16="http://schemas.microsoft.com/office/drawing/2014/main" id="{275E4876-C464-4643-5063-2B29B830496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0381"/>
          <a:stretch/>
        </p:blipFill>
        <p:spPr>
          <a:xfrm>
            <a:off x="5602023" y="4896076"/>
            <a:ext cx="1707839" cy="1494837"/>
          </a:xfrm>
          <a:prstGeom prst="rect">
            <a:avLst/>
          </a:prstGeom>
        </p:spPr>
      </p:pic>
      <p:grpSp>
        <p:nvGrpSpPr>
          <p:cNvPr id="416" name="Agrupar 415">
            <a:extLst>
              <a:ext uri="{FF2B5EF4-FFF2-40B4-BE49-F238E27FC236}">
                <a16:creationId xmlns:a16="http://schemas.microsoft.com/office/drawing/2014/main" id="{6B3405E2-123E-FF12-45AD-620DF42ACD19}"/>
              </a:ext>
            </a:extLst>
          </p:cNvPr>
          <p:cNvGrpSpPr/>
          <p:nvPr/>
        </p:nvGrpSpPr>
        <p:grpSpPr>
          <a:xfrm>
            <a:off x="5620688" y="6109223"/>
            <a:ext cx="1610444" cy="732649"/>
            <a:chOff x="5521523" y="5688676"/>
            <a:chExt cx="1610444" cy="732649"/>
          </a:xfrm>
        </p:grpSpPr>
        <p:grpSp>
          <p:nvGrpSpPr>
            <p:cNvPr id="412" name="Agrupar 411">
              <a:extLst>
                <a:ext uri="{FF2B5EF4-FFF2-40B4-BE49-F238E27FC236}">
                  <a16:creationId xmlns:a16="http://schemas.microsoft.com/office/drawing/2014/main" id="{E708D382-533F-2A7F-14E8-7D88D48996C6}"/>
                </a:ext>
              </a:extLst>
            </p:cNvPr>
            <p:cNvGrpSpPr/>
            <p:nvPr/>
          </p:nvGrpSpPr>
          <p:grpSpPr>
            <a:xfrm>
              <a:off x="5521523" y="5688676"/>
              <a:ext cx="1600148" cy="732649"/>
              <a:chOff x="4707774" y="5761240"/>
              <a:chExt cx="1600148" cy="732649"/>
            </a:xfrm>
          </p:grpSpPr>
          <p:pic>
            <p:nvPicPr>
              <p:cNvPr id="413" name="Imagem 412">
                <a:extLst>
                  <a:ext uri="{FF2B5EF4-FFF2-40B4-BE49-F238E27FC236}">
                    <a16:creationId xmlns:a16="http://schemas.microsoft.com/office/drawing/2014/main" id="{5662F551-60D0-43CA-094F-A257234D7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16371" t="71938"/>
              <a:stretch/>
            </p:blipFill>
            <p:spPr>
              <a:xfrm>
                <a:off x="4712193" y="5917148"/>
                <a:ext cx="1595729" cy="576741"/>
              </a:xfrm>
              <a:prstGeom prst="rect">
                <a:avLst/>
              </a:prstGeom>
            </p:spPr>
          </p:pic>
          <p:pic>
            <p:nvPicPr>
              <p:cNvPr id="414" name="Imagem 413">
                <a:extLst>
                  <a:ext uri="{FF2B5EF4-FFF2-40B4-BE49-F238E27FC236}">
                    <a16:creationId xmlns:a16="http://schemas.microsoft.com/office/drawing/2014/main" id="{F27AB255-0A2F-3FB7-B3F5-EFAA60229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t="8180" r="84872" b="13963"/>
              <a:stretch/>
            </p:blipFill>
            <p:spPr>
              <a:xfrm rot="5400000">
                <a:off x="5404510" y="5064504"/>
                <a:ext cx="206676" cy="1600148"/>
              </a:xfrm>
              <a:prstGeom prst="rect">
                <a:avLst/>
              </a:prstGeom>
            </p:spPr>
          </p:pic>
        </p:grpSp>
        <p:sp>
          <p:nvSpPr>
            <p:cNvPr id="415" name="Retângulo 414">
              <a:extLst>
                <a:ext uri="{FF2B5EF4-FFF2-40B4-BE49-F238E27FC236}">
                  <a16:creationId xmlns:a16="http://schemas.microsoft.com/office/drawing/2014/main" id="{E0854BF3-0156-E64D-D051-4479D8D7695A}"/>
                </a:ext>
              </a:extLst>
            </p:cNvPr>
            <p:cNvSpPr/>
            <p:nvPr/>
          </p:nvSpPr>
          <p:spPr>
            <a:xfrm>
              <a:off x="5536238" y="5971498"/>
              <a:ext cx="1595729" cy="2229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17" name="Imagem 416">
            <a:extLst>
              <a:ext uri="{FF2B5EF4-FFF2-40B4-BE49-F238E27FC236}">
                <a16:creationId xmlns:a16="http://schemas.microsoft.com/office/drawing/2014/main" id="{1CFC101D-6402-4F69-4906-DE35BDDF51B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5850" y="2600409"/>
            <a:ext cx="1480887" cy="429100"/>
          </a:xfrm>
          <a:prstGeom prst="rect">
            <a:avLst/>
          </a:prstGeom>
        </p:spPr>
      </p:pic>
      <p:grpSp>
        <p:nvGrpSpPr>
          <p:cNvPr id="418" name="Agrupar 417">
            <a:extLst>
              <a:ext uri="{FF2B5EF4-FFF2-40B4-BE49-F238E27FC236}">
                <a16:creationId xmlns:a16="http://schemas.microsoft.com/office/drawing/2014/main" id="{28D50EF0-9771-110E-52E2-773252360E42}"/>
              </a:ext>
            </a:extLst>
          </p:cNvPr>
          <p:cNvGrpSpPr/>
          <p:nvPr/>
        </p:nvGrpSpPr>
        <p:grpSpPr>
          <a:xfrm>
            <a:off x="2629132" y="7448130"/>
            <a:ext cx="3490911" cy="2719717"/>
            <a:chOff x="2908786" y="4199180"/>
            <a:chExt cx="3012052" cy="2719717"/>
          </a:xfrm>
        </p:grpSpPr>
        <p:graphicFrame>
          <p:nvGraphicFramePr>
            <p:cNvPr id="420" name="Gráfico 419">
              <a:extLst>
                <a:ext uri="{FF2B5EF4-FFF2-40B4-BE49-F238E27FC236}">
                  <a16:creationId xmlns:a16="http://schemas.microsoft.com/office/drawing/2014/main" id="{F315ED4B-F15D-521A-2E57-CDF62CE52C7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6556328"/>
                </p:ext>
              </p:extLst>
            </p:nvPr>
          </p:nvGraphicFramePr>
          <p:xfrm>
            <a:off x="2908786" y="4522990"/>
            <a:ext cx="3012052" cy="2395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421" name="CaixaDeTexto 420">
              <a:extLst>
                <a:ext uri="{FF2B5EF4-FFF2-40B4-BE49-F238E27FC236}">
                  <a16:creationId xmlns:a16="http://schemas.microsoft.com/office/drawing/2014/main" id="{231B2688-CBE2-F283-151D-3C449A7C92BF}"/>
                </a:ext>
              </a:extLst>
            </p:cNvPr>
            <p:cNvSpPr txBox="1"/>
            <p:nvPr/>
          </p:nvSpPr>
          <p:spPr>
            <a:xfrm>
              <a:off x="3991359" y="5428024"/>
              <a:ext cx="8932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/>
                <a:t>6.285 </a:t>
              </a:r>
              <a:r>
                <a:rPr lang="pt-BR" sz="1100" b="1"/>
                <a:t>equipamentos</a:t>
              </a:r>
              <a:endParaRPr lang="pt-BR" sz="1300" b="1"/>
            </a:p>
          </p:txBody>
        </p:sp>
        <p:sp>
          <p:nvSpPr>
            <p:cNvPr id="422" name="CaixaDeTexto 421">
              <a:extLst>
                <a:ext uri="{FF2B5EF4-FFF2-40B4-BE49-F238E27FC236}">
                  <a16:creationId xmlns:a16="http://schemas.microsoft.com/office/drawing/2014/main" id="{F368304E-6802-BEE7-DD01-1E627A79931D}"/>
                </a:ext>
              </a:extLst>
            </p:cNvPr>
            <p:cNvSpPr txBox="1"/>
            <p:nvPr/>
          </p:nvSpPr>
          <p:spPr>
            <a:xfrm>
              <a:off x="3479880" y="4199180"/>
              <a:ext cx="2123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/>
                <a:t>Equipamentos de TI (</a:t>
              </a:r>
              <a:r>
                <a:rPr lang="pt-BR" sz="1600" b="1" err="1"/>
                <a:t>Qtde</a:t>
              </a:r>
              <a:r>
                <a:rPr lang="pt-BR" sz="1600" b="1"/>
                <a:t>)</a:t>
              </a:r>
            </a:p>
          </p:txBody>
        </p:sp>
      </p:grpSp>
      <p:sp>
        <p:nvSpPr>
          <p:cNvPr id="423" name="CaixaDeTexto 422">
            <a:extLst>
              <a:ext uri="{FF2B5EF4-FFF2-40B4-BE49-F238E27FC236}">
                <a16:creationId xmlns:a16="http://schemas.microsoft.com/office/drawing/2014/main" id="{D4323964-DA26-D179-75C7-FE9FAA07187C}"/>
              </a:ext>
            </a:extLst>
          </p:cNvPr>
          <p:cNvSpPr txBox="1"/>
          <p:nvPr/>
        </p:nvSpPr>
        <p:spPr>
          <a:xfrm>
            <a:off x="3650481" y="7762223"/>
            <a:ext cx="1691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Consumo acima de 75W/h</a:t>
            </a:r>
          </a:p>
        </p:txBody>
      </p:sp>
      <p:pic>
        <p:nvPicPr>
          <p:cNvPr id="424" name="Picture 4">
            <a:extLst>
              <a:ext uri="{FF2B5EF4-FFF2-40B4-BE49-F238E27FC236}">
                <a16:creationId xmlns:a16="http://schemas.microsoft.com/office/drawing/2014/main" id="{FA6A9CD9-6A50-77AF-A5AD-8E5CBB17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17" y="7821629"/>
            <a:ext cx="309237" cy="2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" name="CaixaDeTexto 424">
            <a:extLst>
              <a:ext uri="{FF2B5EF4-FFF2-40B4-BE49-F238E27FC236}">
                <a16:creationId xmlns:a16="http://schemas.microsoft.com/office/drawing/2014/main" id="{9B7068E7-8DF8-3922-2BB8-4B1EB88539BA}"/>
              </a:ext>
            </a:extLst>
          </p:cNvPr>
          <p:cNvSpPr txBox="1"/>
          <p:nvPr/>
        </p:nvSpPr>
        <p:spPr>
          <a:xfrm>
            <a:off x="2772583" y="98918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DTI</a:t>
            </a:r>
          </a:p>
        </p:txBody>
      </p:sp>
      <p:sp>
        <p:nvSpPr>
          <p:cNvPr id="337" name="Seta: para Baixo 29">
            <a:extLst>
              <a:ext uri="{FF2B5EF4-FFF2-40B4-BE49-F238E27FC236}">
                <a16:creationId xmlns:a16="http://schemas.microsoft.com/office/drawing/2014/main" id="{DACB6077-D62E-8732-3173-343C92C8F49D}"/>
              </a:ext>
            </a:extLst>
          </p:cNvPr>
          <p:cNvSpPr/>
          <p:nvPr/>
        </p:nvSpPr>
        <p:spPr>
          <a:xfrm rot="775535">
            <a:off x="4237238" y="4942656"/>
            <a:ext cx="298002" cy="400733"/>
          </a:xfrm>
          <a:custGeom>
            <a:avLst/>
            <a:gdLst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425740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34207 h 818033"/>
              <a:gd name="connsiteX1" fmla="*/ 141913 w 567653"/>
              <a:gd name="connsiteY1" fmla="*/ 534207 h 818033"/>
              <a:gd name="connsiteX2" fmla="*/ 237447 w 567653"/>
              <a:gd name="connsiteY2" fmla="*/ 0 h 818033"/>
              <a:gd name="connsiteX3" fmla="*/ 289262 w 567653"/>
              <a:gd name="connsiteY3" fmla="*/ 13648 h 818033"/>
              <a:gd name="connsiteX4" fmla="*/ 425740 w 567653"/>
              <a:gd name="connsiteY4" fmla="*/ 534207 h 818033"/>
              <a:gd name="connsiteX5" fmla="*/ 567653 w 567653"/>
              <a:gd name="connsiteY5" fmla="*/ 534207 h 818033"/>
              <a:gd name="connsiteX6" fmla="*/ 283827 w 567653"/>
              <a:gd name="connsiteY6" fmla="*/ 818033 h 818033"/>
              <a:gd name="connsiteX7" fmla="*/ 0 w 567653"/>
              <a:gd name="connsiteY7" fmla="*/ 534207 h 818033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292038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653" h="804385">
                <a:moveTo>
                  <a:pt x="0" y="520559"/>
                </a:moveTo>
                <a:lnTo>
                  <a:pt x="141913" y="520559"/>
                </a:lnTo>
                <a:lnTo>
                  <a:pt x="292038" y="0"/>
                </a:lnTo>
                <a:lnTo>
                  <a:pt x="289262" y="0"/>
                </a:lnTo>
                <a:lnTo>
                  <a:pt x="425740" y="520559"/>
                </a:lnTo>
                <a:lnTo>
                  <a:pt x="567653" y="520559"/>
                </a:lnTo>
                <a:lnTo>
                  <a:pt x="283827" y="804385"/>
                </a:lnTo>
                <a:lnTo>
                  <a:pt x="0" y="52055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7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6" name="CaixaDeTexto 425">
            <a:extLst>
              <a:ext uri="{FF2B5EF4-FFF2-40B4-BE49-F238E27FC236}">
                <a16:creationId xmlns:a16="http://schemas.microsoft.com/office/drawing/2014/main" id="{09A1016A-9F28-ACAC-76CE-8953EA54AFC5}"/>
              </a:ext>
            </a:extLst>
          </p:cNvPr>
          <p:cNvSpPr txBox="1"/>
          <p:nvPr/>
        </p:nvSpPr>
        <p:spPr>
          <a:xfrm>
            <a:off x="3634495" y="1855487"/>
            <a:ext cx="1928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Realizável:</a:t>
            </a:r>
          </a:p>
          <a:p>
            <a:pPr algn="ctr"/>
            <a:r>
              <a:rPr lang="pt-BR" sz="1200" b="1"/>
              <a:t>Estudo do estado de uso desses equipamentos ao longo do dia.</a:t>
            </a:r>
          </a:p>
        </p:txBody>
      </p:sp>
      <p:sp>
        <p:nvSpPr>
          <p:cNvPr id="427" name="CaixaDeTexto 426">
            <a:extLst>
              <a:ext uri="{FF2B5EF4-FFF2-40B4-BE49-F238E27FC236}">
                <a16:creationId xmlns:a16="http://schemas.microsoft.com/office/drawing/2014/main" id="{CB3E8DC3-A14E-84E4-3CF3-D45A18AF6C07}"/>
              </a:ext>
            </a:extLst>
          </p:cNvPr>
          <p:cNvSpPr txBox="1"/>
          <p:nvPr/>
        </p:nvSpPr>
        <p:spPr>
          <a:xfrm>
            <a:off x="4442705" y="3984358"/>
            <a:ext cx="685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33E6286-1465-E818-8400-93288C5487F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60" y="4184256"/>
            <a:ext cx="772219" cy="902593"/>
          </a:xfrm>
          <a:prstGeom prst="rect">
            <a:avLst/>
          </a:prstGeom>
        </p:spPr>
      </p:pic>
      <p:pic>
        <p:nvPicPr>
          <p:cNvPr id="429" name="Imagem 428">
            <a:extLst>
              <a:ext uri="{FF2B5EF4-FFF2-40B4-BE49-F238E27FC236}">
                <a16:creationId xmlns:a16="http://schemas.microsoft.com/office/drawing/2014/main" id="{3ABFFE6F-96ED-6E8B-697E-02A34D1F394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5053"/>
          <a:stretch/>
        </p:blipFill>
        <p:spPr>
          <a:xfrm>
            <a:off x="5672755" y="3522112"/>
            <a:ext cx="1627319" cy="734099"/>
          </a:xfrm>
          <a:prstGeom prst="rect">
            <a:avLst/>
          </a:prstGeom>
        </p:spPr>
      </p:pic>
      <p:sp>
        <p:nvSpPr>
          <p:cNvPr id="430" name="AutoShape 24" descr="dinheiro015">
            <a:extLst>
              <a:ext uri="{FF2B5EF4-FFF2-40B4-BE49-F238E27FC236}">
                <a16:creationId xmlns:a16="http://schemas.microsoft.com/office/drawing/2014/main" id="{02F97875-7FE9-43DA-92CA-F9D3D5E4A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5316" y="3307334"/>
            <a:ext cx="406096" cy="201705"/>
          </a:xfrm>
          <a:prstGeom prst="roundRect">
            <a:avLst>
              <a:gd name="adj" fmla="val 16667"/>
            </a:avLst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446" name="Agrupar 445">
            <a:extLst>
              <a:ext uri="{FF2B5EF4-FFF2-40B4-BE49-F238E27FC236}">
                <a16:creationId xmlns:a16="http://schemas.microsoft.com/office/drawing/2014/main" id="{85DF006E-34D1-4891-370F-EDFFF923F14E}"/>
              </a:ext>
            </a:extLst>
          </p:cNvPr>
          <p:cNvGrpSpPr/>
          <p:nvPr/>
        </p:nvGrpSpPr>
        <p:grpSpPr>
          <a:xfrm>
            <a:off x="-1295875" y="1253684"/>
            <a:ext cx="559947" cy="526043"/>
            <a:chOff x="-1295875" y="1253684"/>
            <a:chExt cx="559947" cy="526043"/>
          </a:xfrm>
        </p:grpSpPr>
        <p:grpSp>
          <p:nvGrpSpPr>
            <p:cNvPr id="431" name="Agrupar 430">
              <a:extLst>
                <a:ext uri="{FF2B5EF4-FFF2-40B4-BE49-F238E27FC236}">
                  <a16:creationId xmlns:a16="http://schemas.microsoft.com/office/drawing/2014/main" id="{DC79ED71-871B-879C-4706-3EA44138816B}"/>
                </a:ext>
              </a:extLst>
            </p:cNvPr>
            <p:cNvGrpSpPr/>
            <p:nvPr/>
          </p:nvGrpSpPr>
          <p:grpSpPr>
            <a:xfrm>
              <a:off x="-1295875" y="1253684"/>
              <a:ext cx="559947" cy="526043"/>
              <a:chOff x="4011530" y="2285538"/>
              <a:chExt cx="1270590" cy="1263614"/>
            </a:xfrm>
          </p:grpSpPr>
          <p:sp>
            <p:nvSpPr>
              <p:cNvPr id="432" name="Elipse 431">
                <a:extLst>
                  <a:ext uri="{FF2B5EF4-FFF2-40B4-BE49-F238E27FC236}">
                    <a16:creationId xmlns:a16="http://schemas.microsoft.com/office/drawing/2014/main" id="{741FA9BD-1C51-6586-7E7D-B3D827EABAF4}"/>
                  </a:ext>
                </a:extLst>
              </p:cNvPr>
              <p:cNvSpPr/>
              <p:nvPr/>
            </p:nvSpPr>
            <p:spPr>
              <a:xfrm>
                <a:off x="4011530" y="2298879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33" name="Imagem 432">
                <a:extLst>
                  <a:ext uri="{FF2B5EF4-FFF2-40B4-BE49-F238E27FC236}">
                    <a16:creationId xmlns:a16="http://schemas.microsoft.com/office/drawing/2014/main" id="{8B95A842-D2EA-3239-6BAC-4A4213C0C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38"/>
                <a:ext cx="1249083" cy="1249084"/>
              </a:xfrm>
              <a:prstGeom prst="rect">
                <a:avLst/>
              </a:prstGeom>
            </p:spPr>
          </p:pic>
        </p:grpSp>
        <p:sp>
          <p:nvSpPr>
            <p:cNvPr id="434" name="Elipse 433">
              <a:extLst>
                <a:ext uri="{FF2B5EF4-FFF2-40B4-BE49-F238E27FC236}">
                  <a16:creationId xmlns:a16="http://schemas.microsoft.com/office/drawing/2014/main" id="{62D0947B-BCF9-8201-0637-2512BC145853}"/>
                </a:ext>
              </a:extLst>
            </p:cNvPr>
            <p:cNvSpPr/>
            <p:nvPr/>
          </p:nvSpPr>
          <p:spPr>
            <a:xfrm>
              <a:off x="-1230416" y="1311385"/>
              <a:ext cx="423869" cy="404592"/>
            </a:xfrm>
            <a:prstGeom prst="ellipse">
              <a:avLst/>
            </a:prstGeom>
            <a:solidFill>
              <a:srgbClr val="008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21%</a:t>
              </a:r>
            </a:p>
          </p:txBody>
        </p:sp>
      </p:grpSp>
      <p:graphicFrame>
        <p:nvGraphicFramePr>
          <p:cNvPr id="435" name="Gráfico 434">
            <a:extLst>
              <a:ext uri="{FF2B5EF4-FFF2-40B4-BE49-F238E27FC236}">
                <a16:creationId xmlns:a16="http://schemas.microsoft.com/office/drawing/2014/main" id="{35D17C25-3F68-693A-2F37-FD4AC647D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843973"/>
              </p:ext>
            </p:extLst>
          </p:nvPr>
        </p:nvGraphicFramePr>
        <p:xfrm>
          <a:off x="-625210" y="7473549"/>
          <a:ext cx="1800741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436" name="CaixaDeTexto 435">
            <a:extLst>
              <a:ext uri="{FF2B5EF4-FFF2-40B4-BE49-F238E27FC236}">
                <a16:creationId xmlns:a16="http://schemas.microsoft.com/office/drawing/2014/main" id="{F20328A9-69D7-D822-FE1F-362E15ACEAB5}"/>
              </a:ext>
            </a:extLst>
          </p:cNvPr>
          <p:cNvSpPr txBox="1"/>
          <p:nvPr/>
        </p:nvSpPr>
        <p:spPr>
          <a:xfrm>
            <a:off x="-532655" y="777226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285.485</a:t>
            </a:r>
          </a:p>
        </p:txBody>
      </p:sp>
      <p:sp>
        <p:nvSpPr>
          <p:cNvPr id="437" name="CaixaDeTexto 436">
            <a:extLst>
              <a:ext uri="{FF2B5EF4-FFF2-40B4-BE49-F238E27FC236}">
                <a16:creationId xmlns:a16="http://schemas.microsoft.com/office/drawing/2014/main" id="{0F039403-F315-949C-300E-2377AEC54640}"/>
              </a:ext>
            </a:extLst>
          </p:cNvPr>
          <p:cNvSpPr txBox="1"/>
          <p:nvPr/>
        </p:nvSpPr>
        <p:spPr>
          <a:xfrm>
            <a:off x="51171" y="776320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58.561</a:t>
            </a:r>
          </a:p>
        </p:txBody>
      </p:sp>
      <p:sp>
        <p:nvSpPr>
          <p:cNvPr id="438" name="CaixaDeTexto 437">
            <a:extLst>
              <a:ext uri="{FF2B5EF4-FFF2-40B4-BE49-F238E27FC236}">
                <a16:creationId xmlns:a16="http://schemas.microsoft.com/office/drawing/2014/main" id="{0A874997-81E6-9AD4-D8BA-894852803682}"/>
              </a:ext>
            </a:extLst>
          </p:cNvPr>
          <p:cNvSpPr txBox="1"/>
          <p:nvPr/>
        </p:nvSpPr>
        <p:spPr>
          <a:xfrm>
            <a:off x="551127" y="80402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226.924</a:t>
            </a:r>
          </a:p>
        </p:txBody>
      </p:sp>
      <p:sp>
        <p:nvSpPr>
          <p:cNvPr id="439" name="AutoShape 12">
            <a:extLst>
              <a:ext uri="{FF2B5EF4-FFF2-40B4-BE49-F238E27FC236}">
                <a16:creationId xmlns:a16="http://schemas.microsoft.com/office/drawing/2014/main" id="{4EE88B10-DDAE-B5EA-28E2-D16CE52B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948" y="8648619"/>
            <a:ext cx="729442" cy="47640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8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440" name="Seta para baixo 27">
            <a:extLst>
              <a:ext uri="{FF2B5EF4-FFF2-40B4-BE49-F238E27FC236}">
                <a16:creationId xmlns:a16="http://schemas.microsoft.com/office/drawing/2014/main" id="{B046ECE5-8680-F538-1275-5DAB3F6B96B9}"/>
              </a:ext>
            </a:extLst>
          </p:cNvPr>
          <p:cNvSpPr/>
          <p:nvPr/>
        </p:nvSpPr>
        <p:spPr>
          <a:xfrm>
            <a:off x="156861" y="838773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41" name="CaixaDeTexto 440">
            <a:extLst>
              <a:ext uri="{FF2B5EF4-FFF2-40B4-BE49-F238E27FC236}">
                <a16:creationId xmlns:a16="http://schemas.microsoft.com/office/drawing/2014/main" id="{098BB899-700F-41FC-356C-CC9284C85D0E}"/>
              </a:ext>
            </a:extLst>
          </p:cNvPr>
          <p:cNvSpPr txBox="1"/>
          <p:nvPr/>
        </p:nvSpPr>
        <p:spPr>
          <a:xfrm>
            <a:off x="-451148" y="8465176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442" name="CaixaDeTexto 441">
            <a:extLst>
              <a:ext uri="{FF2B5EF4-FFF2-40B4-BE49-F238E27FC236}">
                <a16:creationId xmlns:a16="http://schemas.microsoft.com/office/drawing/2014/main" id="{1C80A83E-C13F-2035-D48A-537259534682}"/>
              </a:ext>
            </a:extLst>
          </p:cNvPr>
          <p:cNvSpPr txBox="1"/>
          <p:nvPr/>
        </p:nvSpPr>
        <p:spPr>
          <a:xfrm>
            <a:off x="608021" y="8603723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443" name="CaixaDeTexto 442">
            <a:extLst>
              <a:ext uri="{FF2B5EF4-FFF2-40B4-BE49-F238E27FC236}">
                <a16:creationId xmlns:a16="http://schemas.microsoft.com/office/drawing/2014/main" id="{7FA9016A-6726-4489-E767-CA2AA1E9D783}"/>
              </a:ext>
            </a:extLst>
          </p:cNvPr>
          <p:cNvSpPr txBox="1"/>
          <p:nvPr/>
        </p:nvSpPr>
        <p:spPr>
          <a:xfrm>
            <a:off x="158830" y="8033194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444" name="CaixaDeTexto 1">
            <a:extLst>
              <a:ext uri="{FF2B5EF4-FFF2-40B4-BE49-F238E27FC236}">
                <a16:creationId xmlns:a16="http://schemas.microsoft.com/office/drawing/2014/main" id="{9D390F2B-1D32-A8AE-55D2-591C01F8F30A}"/>
              </a:ext>
            </a:extLst>
          </p:cNvPr>
          <p:cNvSpPr txBox="1"/>
          <p:nvPr/>
        </p:nvSpPr>
        <p:spPr>
          <a:xfrm rot="16200000">
            <a:off x="-941695" y="8673081"/>
            <a:ext cx="877603" cy="26768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>
                <a:solidFill>
                  <a:schemeClr val="bg1"/>
                </a:solidFill>
              </a:rPr>
              <a:t>HORAS</a:t>
            </a:r>
          </a:p>
        </p:txBody>
      </p:sp>
      <p:sp>
        <p:nvSpPr>
          <p:cNvPr id="445" name="CaixaDeTexto 1">
            <a:extLst>
              <a:ext uri="{FF2B5EF4-FFF2-40B4-BE49-F238E27FC236}">
                <a16:creationId xmlns:a16="http://schemas.microsoft.com/office/drawing/2014/main" id="{2A75DE04-EAF4-5DAC-4EC9-18239FC8C6EF}"/>
              </a:ext>
            </a:extLst>
          </p:cNvPr>
          <p:cNvSpPr txBox="1"/>
          <p:nvPr/>
        </p:nvSpPr>
        <p:spPr>
          <a:xfrm>
            <a:off x="-690668" y="7440881"/>
            <a:ext cx="1866199" cy="45073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Anual do Consumo de 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Energia nos Equipamento de TI</a:t>
            </a:r>
          </a:p>
        </p:txBody>
      </p:sp>
      <p:grpSp>
        <p:nvGrpSpPr>
          <p:cNvPr id="509" name="Group 72">
            <a:extLst>
              <a:ext uri="{FF2B5EF4-FFF2-40B4-BE49-F238E27FC236}">
                <a16:creationId xmlns:a16="http://schemas.microsoft.com/office/drawing/2014/main" id="{2923B394-BE73-83E0-689E-C512548830BF}"/>
              </a:ext>
            </a:extLst>
          </p:cNvPr>
          <p:cNvGrpSpPr/>
          <p:nvPr/>
        </p:nvGrpSpPr>
        <p:grpSpPr>
          <a:xfrm>
            <a:off x="7558533" y="7672397"/>
            <a:ext cx="1224136" cy="1024488"/>
            <a:chOff x="1520825" y="4245429"/>
            <a:chExt cx="11293738" cy="7649888"/>
          </a:xfrm>
        </p:grpSpPr>
        <p:grpSp>
          <p:nvGrpSpPr>
            <p:cNvPr id="510" name="Group 41555">
              <a:extLst>
                <a:ext uri="{FF2B5EF4-FFF2-40B4-BE49-F238E27FC236}">
                  <a16:creationId xmlns:a16="http://schemas.microsoft.com/office/drawing/2014/main" id="{82853720-A872-FBB2-93E9-772230C306EA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521" name="Group 41525">
                <a:extLst>
                  <a:ext uri="{FF2B5EF4-FFF2-40B4-BE49-F238E27FC236}">
                    <a16:creationId xmlns:a16="http://schemas.microsoft.com/office/drawing/2014/main" id="{27D2FCAB-3D10-3FEE-40BE-B2A53EEA8770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551" name="Shape 41505">
                  <a:extLst>
                    <a:ext uri="{FF2B5EF4-FFF2-40B4-BE49-F238E27FC236}">
                      <a16:creationId xmlns:a16="http://schemas.microsoft.com/office/drawing/2014/main" id="{EEAF24DC-E6C6-46F6-3790-0F95F797970D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2" name="Shape 41506">
                  <a:extLst>
                    <a:ext uri="{FF2B5EF4-FFF2-40B4-BE49-F238E27FC236}">
                      <a16:creationId xmlns:a16="http://schemas.microsoft.com/office/drawing/2014/main" id="{7FBFE0EF-D846-2458-E8D9-9857D5FA7839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3" name="Shape 41507">
                  <a:extLst>
                    <a:ext uri="{FF2B5EF4-FFF2-40B4-BE49-F238E27FC236}">
                      <a16:creationId xmlns:a16="http://schemas.microsoft.com/office/drawing/2014/main" id="{993C2E49-F2D2-3309-344F-DACEB460BE12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4" name="Shape 41508">
                  <a:extLst>
                    <a:ext uri="{FF2B5EF4-FFF2-40B4-BE49-F238E27FC236}">
                      <a16:creationId xmlns:a16="http://schemas.microsoft.com/office/drawing/2014/main" id="{1A9FF302-CFB1-95D7-208D-5D1EDB7704F9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5" name="Shape 41509">
                  <a:extLst>
                    <a:ext uri="{FF2B5EF4-FFF2-40B4-BE49-F238E27FC236}">
                      <a16:creationId xmlns:a16="http://schemas.microsoft.com/office/drawing/2014/main" id="{48EF631E-A774-0F26-FC2D-B39F8F6245C2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6" name="Shape 41510">
                  <a:extLst>
                    <a:ext uri="{FF2B5EF4-FFF2-40B4-BE49-F238E27FC236}">
                      <a16:creationId xmlns:a16="http://schemas.microsoft.com/office/drawing/2014/main" id="{AE7C90BB-FD67-B2CB-ED4A-A3008EC1AFE0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7" name="Shape 41511">
                  <a:extLst>
                    <a:ext uri="{FF2B5EF4-FFF2-40B4-BE49-F238E27FC236}">
                      <a16:creationId xmlns:a16="http://schemas.microsoft.com/office/drawing/2014/main" id="{25E01EB2-A073-8C19-AB7D-2C48415C01DC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8" name="Shape 41512">
                  <a:extLst>
                    <a:ext uri="{FF2B5EF4-FFF2-40B4-BE49-F238E27FC236}">
                      <a16:creationId xmlns:a16="http://schemas.microsoft.com/office/drawing/2014/main" id="{FD033F22-5BD7-45BE-B4E9-A145ECEFCC7C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9" name="Shape 41513">
                  <a:extLst>
                    <a:ext uri="{FF2B5EF4-FFF2-40B4-BE49-F238E27FC236}">
                      <a16:creationId xmlns:a16="http://schemas.microsoft.com/office/drawing/2014/main" id="{89363047-9301-7400-F3EF-28FF329BBE97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0" name="Shape 41514">
                  <a:extLst>
                    <a:ext uri="{FF2B5EF4-FFF2-40B4-BE49-F238E27FC236}">
                      <a16:creationId xmlns:a16="http://schemas.microsoft.com/office/drawing/2014/main" id="{F1039890-FC12-AC66-B879-94FCEAFA0E99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1" name="Shape 41515">
                  <a:extLst>
                    <a:ext uri="{FF2B5EF4-FFF2-40B4-BE49-F238E27FC236}">
                      <a16:creationId xmlns:a16="http://schemas.microsoft.com/office/drawing/2014/main" id="{152D2C8C-4CF4-6AA5-D3D5-BDB6A6DEA528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2" name="Shape 41516">
                  <a:extLst>
                    <a:ext uri="{FF2B5EF4-FFF2-40B4-BE49-F238E27FC236}">
                      <a16:creationId xmlns:a16="http://schemas.microsoft.com/office/drawing/2014/main" id="{B9674274-0E18-5E65-ED3E-6CBB066F63CF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3" name="Shape 41517">
                  <a:extLst>
                    <a:ext uri="{FF2B5EF4-FFF2-40B4-BE49-F238E27FC236}">
                      <a16:creationId xmlns:a16="http://schemas.microsoft.com/office/drawing/2014/main" id="{B6F374BF-ED69-E702-40DE-D1E77DE12A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4" name="Shape 41518">
                  <a:extLst>
                    <a:ext uri="{FF2B5EF4-FFF2-40B4-BE49-F238E27FC236}">
                      <a16:creationId xmlns:a16="http://schemas.microsoft.com/office/drawing/2014/main" id="{E4A95214-7DDF-6966-2D68-10F9AF340CFE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5" name="Shape 41519">
                  <a:extLst>
                    <a:ext uri="{FF2B5EF4-FFF2-40B4-BE49-F238E27FC236}">
                      <a16:creationId xmlns:a16="http://schemas.microsoft.com/office/drawing/2014/main" id="{0F96098C-3C02-9C89-8DC9-BA29C827B92E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6" name="Shape 41520">
                  <a:extLst>
                    <a:ext uri="{FF2B5EF4-FFF2-40B4-BE49-F238E27FC236}">
                      <a16:creationId xmlns:a16="http://schemas.microsoft.com/office/drawing/2014/main" id="{C0C41CF8-520C-47F4-2C0F-B3E8F6BE6A44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7" name="Shape 41521">
                  <a:extLst>
                    <a:ext uri="{FF2B5EF4-FFF2-40B4-BE49-F238E27FC236}">
                      <a16:creationId xmlns:a16="http://schemas.microsoft.com/office/drawing/2014/main" id="{BAFD24F3-07FA-6293-B9E7-FEE5BDAC47CE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8" name="Shape 41522">
                  <a:extLst>
                    <a:ext uri="{FF2B5EF4-FFF2-40B4-BE49-F238E27FC236}">
                      <a16:creationId xmlns:a16="http://schemas.microsoft.com/office/drawing/2014/main" id="{7BD0E76B-A0B2-80AC-4C98-0F63BFEE4390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9" name="Shape 41523">
                  <a:extLst>
                    <a:ext uri="{FF2B5EF4-FFF2-40B4-BE49-F238E27FC236}">
                      <a16:creationId xmlns:a16="http://schemas.microsoft.com/office/drawing/2014/main" id="{38115471-7EED-862B-579E-6923458B031F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70" name="Shape 41524">
                  <a:extLst>
                    <a:ext uri="{FF2B5EF4-FFF2-40B4-BE49-F238E27FC236}">
                      <a16:creationId xmlns:a16="http://schemas.microsoft.com/office/drawing/2014/main" id="{14876191-D76E-41E1-6130-82D208949A4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522" name="Group 41542">
                <a:extLst>
                  <a:ext uri="{FF2B5EF4-FFF2-40B4-BE49-F238E27FC236}">
                    <a16:creationId xmlns:a16="http://schemas.microsoft.com/office/drawing/2014/main" id="{8CA28C07-F6C4-3885-3B31-70E5BC06F783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535" name="Shape 41526">
                  <a:extLst>
                    <a:ext uri="{FF2B5EF4-FFF2-40B4-BE49-F238E27FC236}">
                      <a16:creationId xmlns:a16="http://schemas.microsoft.com/office/drawing/2014/main" id="{2F300635-C098-A2FA-D437-51AFB3E58C1D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6" name="Shape 41527">
                  <a:extLst>
                    <a:ext uri="{FF2B5EF4-FFF2-40B4-BE49-F238E27FC236}">
                      <a16:creationId xmlns:a16="http://schemas.microsoft.com/office/drawing/2014/main" id="{38727FD5-AB23-7579-F365-238043B4757C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7" name="Shape 41528">
                  <a:extLst>
                    <a:ext uri="{FF2B5EF4-FFF2-40B4-BE49-F238E27FC236}">
                      <a16:creationId xmlns:a16="http://schemas.microsoft.com/office/drawing/2014/main" id="{7D72BC2B-5CEA-2341-DB51-39AEC98AD47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8" name="Shape 41529">
                  <a:extLst>
                    <a:ext uri="{FF2B5EF4-FFF2-40B4-BE49-F238E27FC236}">
                      <a16:creationId xmlns:a16="http://schemas.microsoft.com/office/drawing/2014/main" id="{BB3E865D-CBD6-5932-0C15-1392EB03E3DF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9" name="Shape 41530">
                  <a:extLst>
                    <a:ext uri="{FF2B5EF4-FFF2-40B4-BE49-F238E27FC236}">
                      <a16:creationId xmlns:a16="http://schemas.microsoft.com/office/drawing/2014/main" id="{AFC81A78-DAB2-1148-086C-3E4913B88165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0" name="Shape 41531">
                  <a:extLst>
                    <a:ext uri="{FF2B5EF4-FFF2-40B4-BE49-F238E27FC236}">
                      <a16:creationId xmlns:a16="http://schemas.microsoft.com/office/drawing/2014/main" id="{3D96570D-E6FA-F8AB-B5CD-F565DBA8BFB9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1" name="Shape 41532">
                  <a:extLst>
                    <a:ext uri="{FF2B5EF4-FFF2-40B4-BE49-F238E27FC236}">
                      <a16:creationId xmlns:a16="http://schemas.microsoft.com/office/drawing/2014/main" id="{EF9EE416-8F94-1256-8553-9ABE821AC7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2" name="Shape 41533">
                  <a:extLst>
                    <a:ext uri="{FF2B5EF4-FFF2-40B4-BE49-F238E27FC236}">
                      <a16:creationId xmlns:a16="http://schemas.microsoft.com/office/drawing/2014/main" id="{F0FDE335-93DE-E3D8-C2B2-A0CFFC03E57F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3" name="Shape 41534">
                  <a:extLst>
                    <a:ext uri="{FF2B5EF4-FFF2-40B4-BE49-F238E27FC236}">
                      <a16:creationId xmlns:a16="http://schemas.microsoft.com/office/drawing/2014/main" id="{64A0CB91-323B-AAB6-88A2-B6ED923979E8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4" name="Shape 41535">
                  <a:extLst>
                    <a:ext uri="{FF2B5EF4-FFF2-40B4-BE49-F238E27FC236}">
                      <a16:creationId xmlns:a16="http://schemas.microsoft.com/office/drawing/2014/main" id="{91E87589-4ACF-7077-303E-89B743D6F1CE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5" name="Shape 41536">
                  <a:extLst>
                    <a:ext uri="{FF2B5EF4-FFF2-40B4-BE49-F238E27FC236}">
                      <a16:creationId xmlns:a16="http://schemas.microsoft.com/office/drawing/2014/main" id="{788FAD3D-1978-0E47-A727-6DC5EAFE2296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6" name="Shape 41537">
                  <a:extLst>
                    <a:ext uri="{FF2B5EF4-FFF2-40B4-BE49-F238E27FC236}">
                      <a16:creationId xmlns:a16="http://schemas.microsoft.com/office/drawing/2014/main" id="{0EAC16E4-7798-7B97-FB5B-F584869C4E5D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7" name="Shape 41538">
                  <a:extLst>
                    <a:ext uri="{FF2B5EF4-FFF2-40B4-BE49-F238E27FC236}">
                      <a16:creationId xmlns:a16="http://schemas.microsoft.com/office/drawing/2014/main" id="{354DA5D4-3F1A-BA42-4155-7E92E1940B73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8" name="Shape 41539">
                  <a:extLst>
                    <a:ext uri="{FF2B5EF4-FFF2-40B4-BE49-F238E27FC236}">
                      <a16:creationId xmlns:a16="http://schemas.microsoft.com/office/drawing/2014/main" id="{78F05168-5D0A-308E-8A2C-A66A43D0BFA0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9" name="Shape 41540">
                  <a:extLst>
                    <a:ext uri="{FF2B5EF4-FFF2-40B4-BE49-F238E27FC236}">
                      <a16:creationId xmlns:a16="http://schemas.microsoft.com/office/drawing/2014/main" id="{576869AB-A437-DB12-5DE1-E97FA4884E5D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0" name="Shape 41541">
                  <a:extLst>
                    <a:ext uri="{FF2B5EF4-FFF2-40B4-BE49-F238E27FC236}">
                      <a16:creationId xmlns:a16="http://schemas.microsoft.com/office/drawing/2014/main" id="{E810CBAE-D7C2-8523-F009-D64169D95ECA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523" name="Shape 41543">
                <a:extLst>
                  <a:ext uri="{FF2B5EF4-FFF2-40B4-BE49-F238E27FC236}">
                    <a16:creationId xmlns:a16="http://schemas.microsoft.com/office/drawing/2014/main" id="{B9629F0C-2128-9D54-5D3B-3E5680E10111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4" name="Shape 41544">
                <a:extLst>
                  <a:ext uri="{FF2B5EF4-FFF2-40B4-BE49-F238E27FC236}">
                    <a16:creationId xmlns:a16="http://schemas.microsoft.com/office/drawing/2014/main" id="{74EA91A5-BAA8-417C-4CEB-BCEAEEB5A1F2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5" name="Shape 41545">
                <a:extLst>
                  <a:ext uri="{FF2B5EF4-FFF2-40B4-BE49-F238E27FC236}">
                    <a16:creationId xmlns:a16="http://schemas.microsoft.com/office/drawing/2014/main" id="{8DC356CA-125D-2202-EDA6-B4A7BE88E9AE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6" name="Shape 41546">
                <a:extLst>
                  <a:ext uri="{FF2B5EF4-FFF2-40B4-BE49-F238E27FC236}">
                    <a16:creationId xmlns:a16="http://schemas.microsoft.com/office/drawing/2014/main" id="{44C1124E-0E29-E1E6-2E52-B9A821957E87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7" name="Shape 41547">
                <a:extLst>
                  <a:ext uri="{FF2B5EF4-FFF2-40B4-BE49-F238E27FC236}">
                    <a16:creationId xmlns:a16="http://schemas.microsoft.com/office/drawing/2014/main" id="{2A53605C-4B64-B974-4CEB-717B33D734B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8" name="Shape 41548">
                <a:extLst>
                  <a:ext uri="{FF2B5EF4-FFF2-40B4-BE49-F238E27FC236}">
                    <a16:creationId xmlns:a16="http://schemas.microsoft.com/office/drawing/2014/main" id="{51A46373-8DBE-0298-74DF-6B9900547B80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9" name="Shape 41549">
                <a:extLst>
                  <a:ext uri="{FF2B5EF4-FFF2-40B4-BE49-F238E27FC236}">
                    <a16:creationId xmlns:a16="http://schemas.microsoft.com/office/drawing/2014/main" id="{2FE9E4F8-F220-F8B8-09A7-FE8C1317102E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0" name="Shape 41550">
                <a:extLst>
                  <a:ext uri="{FF2B5EF4-FFF2-40B4-BE49-F238E27FC236}">
                    <a16:creationId xmlns:a16="http://schemas.microsoft.com/office/drawing/2014/main" id="{2BC079B9-6C4E-744B-B867-C2402061D596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1" name="Shape 41551">
                <a:extLst>
                  <a:ext uri="{FF2B5EF4-FFF2-40B4-BE49-F238E27FC236}">
                    <a16:creationId xmlns:a16="http://schemas.microsoft.com/office/drawing/2014/main" id="{4BEF7FF0-DB3C-A3B8-CABF-8D53C16E1412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2" name="Shape 41552">
                <a:extLst>
                  <a:ext uri="{FF2B5EF4-FFF2-40B4-BE49-F238E27FC236}">
                    <a16:creationId xmlns:a16="http://schemas.microsoft.com/office/drawing/2014/main" id="{68B31D2E-83A2-DEA8-9039-50CA286AA307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3" name="Shape 41553">
                <a:extLst>
                  <a:ext uri="{FF2B5EF4-FFF2-40B4-BE49-F238E27FC236}">
                    <a16:creationId xmlns:a16="http://schemas.microsoft.com/office/drawing/2014/main" id="{2E4F431C-45B1-E056-FA06-9B5A0C29A390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4" name="Shape 41554">
                <a:extLst>
                  <a:ext uri="{FF2B5EF4-FFF2-40B4-BE49-F238E27FC236}">
                    <a16:creationId xmlns:a16="http://schemas.microsoft.com/office/drawing/2014/main" id="{BBB6ACDA-673B-4C61-36A4-5FCC3BE82D20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11" name="Shape 41556">
              <a:extLst>
                <a:ext uri="{FF2B5EF4-FFF2-40B4-BE49-F238E27FC236}">
                  <a16:creationId xmlns:a16="http://schemas.microsoft.com/office/drawing/2014/main" id="{19AF67C3-A211-9F03-D002-9A92EBBD2F50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512" name="Group 41565">
              <a:extLst>
                <a:ext uri="{FF2B5EF4-FFF2-40B4-BE49-F238E27FC236}">
                  <a16:creationId xmlns:a16="http://schemas.microsoft.com/office/drawing/2014/main" id="{CF267BA6-53CD-AA14-3E09-5F82AB9902B1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513" name="Group 41560">
                <a:extLst>
                  <a:ext uri="{FF2B5EF4-FFF2-40B4-BE49-F238E27FC236}">
                    <a16:creationId xmlns:a16="http://schemas.microsoft.com/office/drawing/2014/main" id="{7737D5C9-61E3-C63A-76FB-CCBCA645022E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518" name="Shape 41557">
                  <a:extLst>
                    <a:ext uri="{FF2B5EF4-FFF2-40B4-BE49-F238E27FC236}">
                      <a16:creationId xmlns:a16="http://schemas.microsoft.com/office/drawing/2014/main" id="{F41B0EFF-3ECA-4BAF-B37D-E8E572F36082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9" name="Shape 41558">
                  <a:extLst>
                    <a:ext uri="{FF2B5EF4-FFF2-40B4-BE49-F238E27FC236}">
                      <a16:creationId xmlns:a16="http://schemas.microsoft.com/office/drawing/2014/main" id="{E88B204A-9F04-5683-BFDA-D121CFF5991F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20" name="Shape 41559">
                  <a:extLst>
                    <a:ext uri="{FF2B5EF4-FFF2-40B4-BE49-F238E27FC236}">
                      <a16:creationId xmlns:a16="http://schemas.microsoft.com/office/drawing/2014/main" id="{FA0979EB-411A-BC8D-F0D3-96B5BA7AC0C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514" name="Group 41564">
                <a:extLst>
                  <a:ext uri="{FF2B5EF4-FFF2-40B4-BE49-F238E27FC236}">
                    <a16:creationId xmlns:a16="http://schemas.microsoft.com/office/drawing/2014/main" id="{EA3E60E6-FFD3-9532-A5AD-390832F03853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515" name="Shape 41561">
                  <a:extLst>
                    <a:ext uri="{FF2B5EF4-FFF2-40B4-BE49-F238E27FC236}">
                      <a16:creationId xmlns:a16="http://schemas.microsoft.com/office/drawing/2014/main" id="{0C06AD2C-96E4-D624-C9D2-93E472D4492D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6" name="Shape 41562">
                  <a:extLst>
                    <a:ext uri="{FF2B5EF4-FFF2-40B4-BE49-F238E27FC236}">
                      <a16:creationId xmlns:a16="http://schemas.microsoft.com/office/drawing/2014/main" id="{A9BF385B-7410-29DF-FB3B-FDFC4EBE4D82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7" name="Shape 41563">
                  <a:extLst>
                    <a:ext uri="{FF2B5EF4-FFF2-40B4-BE49-F238E27FC236}">
                      <a16:creationId xmlns:a16="http://schemas.microsoft.com/office/drawing/2014/main" id="{68F17539-F987-E512-F8FD-5556C1C500F6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66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5" grpId="0">
        <p:bldAsOne/>
      </p:bldGraphic>
      <p:bldP spid="436" grpId="0"/>
      <p:bldP spid="437" grpId="0"/>
      <p:bldP spid="438" grpId="0"/>
      <p:bldP spid="439" grpId="0" animBg="1"/>
      <p:bldP spid="440" grpId="0" animBg="1"/>
      <p:bldP spid="441" grpId="0"/>
      <p:bldP spid="442" grpId="0"/>
      <p:bldP spid="443" grpId="0"/>
      <p:bldP spid="4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Arredondado 580">
            <a:extLst>
              <a:ext uri="{FF2B5EF4-FFF2-40B4-BE49-F238E27FC236}">
                <a16:creationId xmlns:a16="http://schemas.microsoft.com/office/drawing/2014/main" id="{D3F7DCDF-D32E-7158-0FB2-202FB1FA7DBF}"/>
              </a:ext>
            </a:extLst>
          </p:cNvPr>
          <p:cNvSpPr/>
          <p:nvPr/>
        </p:nvSpPr>
        <p:spPr>
          <a:xfrm>
            <a:off x="47845" y="696063"/>
            <a:ext cx="9037171" cy="6094203"/>
          </a:xfrm>
          <a:prstGeom prst="roundRect">
            <a:avLst>
              <a:gd name="adj" fmla="val 418"/>
            </a:avLst>
          </a:prstGeom>
          <a:solidFill>
            <a:srgbClr val="FFFFCC"/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5B52F93-1232-A5CD-3D59-DA6B696241A2}"/>
              </a:ext>
            </a:extLst>
          </p:cNvPr>
          <p:cNvGrpSpPr/>
          <p:nvPr/>
        </p:nvGrpSpPr>
        <p:grpSpPr>
          <a:xfrm>
            <a:off x="7138093" y="700850"/>
            <a:ext cx="2150756" cy="6108598"/>
            <a:chOff x="7138093" y="691122"/>
            <a:chExt cx="2150756" cy="6108598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26D6CEFB-9FAA-569A-3B28-E09A340BFD79}"/>
                </a:ext>
              </a:extLst>
            </p:cNvPr>
            <p:cNvGrpSpPr/>
            <p:nvPr/>
          </p:nvGrpSpPr>
          <p:grpSpPr>
            <a:xfrm>
              <a:off x="7138093" y="691122"/>
              <a:ext cx="2150756" cy="6108598"/>
              <a:chOff x="7138093" y="691122"/>
              <a:chExt cx="2150756" cy="6108598"/>
            </a:xfrm>
          </p:grpSpPr>
          <p:sp>
            <p:nvSpPr>
              <p:cNvPr id="55" name="Retângulo Arredondado 580">
                <a:extLst>
                  <a:ext uri="{FF2B5EF4-FFF2-40B4-BE49-F238E27FC236}">
                    <a16:creationId xmlns:a16="http://schemas.microsoft.com/office/drawing/2014/main" id="{ACF3A7A7-4A60-C9E5-1B2F-23C55F594DF1}"/>
                  </a:ext>
                </a:extLst>
              </p:cNvPr>
              <p:cNvSpPr/>
              <p:nvPr/>
            </p:nvSpPr>
            <p:spPr>
              <a:xfrm>
                <a:off x="7325613" y="691122"/>
                <a:ext cx="1765614" cy="60906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2" name="Forma Livre 20">
                <a:extLst>
                  <a:ext uri="{FF2B5EF4-FFF2-40B4-BE49-F238E27FC236}">
                    <a16:creationId xmlns:a16="http://schemas.microsoft.com/office/drawing/2014/main" id="{DA2F95CD-E9BF-7BDF-DB3A-012B81D9A575}"/>
                  </a:ext>
                </a:extLst>
              </p:cNvPr>
              <p:cNvSpPr/>
              <p:nvPr/>
            </p:nvSpPr>
            <p:spPr>
              <a:xfrm>
                <a:off x="7399080" y="5126197"/>
                <a:ext cx="1629986" cy="1627667"/>
              </a:xfrm>
              <a:custGeom>
                <a:avLst/>
                <a:gdLst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559169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477107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1007616 h 1007616"/>
                  <a:gd name="connsiteX1" fmla="*/ 996461 w 1629507"/>
                  <a:gd name="connsiteY1" fmla="*/ 398016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83323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520149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513129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9507" h="1007616">
                    <a:moveTo>
                      <a:pt x="0" y="1007616"/>
                    </a:moveTo>
                    <a:lnTo>
                      <a:pt x="1008184" y="372847"/>
                    </a:lnTo>
                    <a:lnTo>
                      <a:pt x="586154" y="292508"/>
                    </a:lnTo>
                    <a:lnTo>
                      <a:pt x="1513129" y="0"/>
                    </a:lnTo>
                    <a:lnTo>
                      <a:pt x="1629507" y="538693"/>
                    </a:lnTo>
                    <a:lnTo>
                      <a:pt x="1418492" y="480078"/>
                    </a:lnTo>
                    <a:lnTo>
                      <a:pt x="1312984" y="995893"/>
                    </a:lnTo>
                    <a:lnTo>
                      <a:pt x="0" y="1007616"/>
                    </a:lnTo>
                    <a:close/>
                  </a:path>
                </a:pathLst>
              </a:custGeom>
              <a:solidFill>
                <a:srgbClr val="33CC33">
                  <a:alpha val="31000"/>
                </a:srgbClr>
              </a:solidFill>
              <a:ln w="31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5" name="CaixaDeTexto 1034">
                <a:extLst>
                  <a:ext uri="{FF2B5EF4-FFF2-40B4-BE49-F238E27FC236}">
                    <a16:creationId xmlns:a16="http://schemas.microsoft.com/office/drawing/2014/main" id="{85FECECF-DEBC-A762-B1A4-91DAC48E122B}"/>
                  </a:ext>
                </a:extLst>
              </p:cNvPr>
              <p:cNvSpPr txBox="1"/>
              <p:nvPr/>
            </p:nvSpPr>
            <p:spPr>
              <a:xfrm>
                <a:off x="7138093" y="1642500"/>
                <a:ext cx="20221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 dirty="0">
                    <a:solidFill>
                      <a:srgbClr val="006600"/>
                    </a:solidFill>
                  </a:rPr>
                  <a:t>TEMPO</a:t>
                </a:r>
                <a:endParaRPr lang="pt-BR" sz="13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71" name="Imagem 270" descr="Ícone&#10;&#10;Descrição gerada automaticamente">
                <a:extLst>
                  <a:ext uri="{FF2B5EF4-FFF2-40B4-BE49-F238E27FC236}">
                    <a16:creationId xmlns:a16="http://schemas.microsoft.com/office/drawing/2014/main" id="{C7C55EE9-DAF8-9534-9079-1E782FB3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1429" y="1889555"/>
                <a:ext cx="716534" cy="670992"/>
              </a:xfrm>
              <a:prstGeom prst="rect">
                <a:avLst/>
              </a:prstGeom>
            </p:spPr>
          </p:pic>
          <p:sp>
            <p:nvSpPr>
              <p:cNvPr id="274" name="Retângulo 273">
                <a:extLst>
                  <a:ext uri="{FF2B5EF4-FFF2-40B4-BE49-F238E27FC236}">
                    <a16:creationId xmlns:a16="http://schemas.microsoft.com/office/drawing/2014/main" id="{09F8B358-2F2D-EEB1-A3C8-F9C93C3625ED}"/>
                  </a:ext>
                </a:extLst>
              </p:cNvPr>
              <p:cNvSpPr/>
              <p:nvPr/>
            </p:nvSpPr>
            <p:spPr>
              <a:xfrm>
                <a:off x="8483350" y="2371350"/>
                <a:ext cx="125950" cy="122032"/>
              </a:xfrm>
              <a:prstGeom prst="rect">
                <a:avLst/>
              </a:prstGeom>
              <a:solidFill>
                <a:srgbClr val="FFFF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2" name="Agrupar 351">
                <a:extLst>
                  <a:ext uri="{FF2B5EF4-FFF2-40B4-BE49-F238E27FC236}">
                    <a16:creationId xmlns:a16="http://schemas.microsoft.com/office/drawing/2014/main" id="{D252AD2B-2AAD-C776-7B6A-F3840DA3BCA9}"/>
                  </a:ext>
                </a:extLst>
              </p:cNvPr>
              <p:cNvGrpSpPr/>
              <p:nvPr/>
            </p:nvGrpSpPr>
            <p:grpSpPr>
              <a:xfrm>
                <a:off x="7485829" y="2566482"/>
                <a:ext cx="1732196" cy="703576"/>
                <a:chOff x="7485829" y="2799715"/>
                <a:chExt cx="1732196" cy="703576"/>
              </a:xfrm>
            </p:grpSpPr>
            <p:sp>
              <p:nvSpPr>
                <p:cNvPr id="314" name="Retângulo 313">
                  <a:extLst>
                    <a:ext uri="{FF2B5EF4-FFF2-40B4-BE49-F238E27FC236}">
                      <a16:creationId xmlns:a16="http://schemas.microsoft.com/office/drawing/2014/main" id="{717FA748-D417-99CD-C756-5A7425B4B9D9}"/>
                    </a:ext>
                  </a:extLst>
                </p:cNvPr>
                <p:cNvSpPr/>
                <p:nvPr/>
              </p:nvSpPr>
              <p:spPr>
                <a:xfrm>
                  <a:off x="7700034" y="2899402"/>
                  <a:ext cx="1329817" cy="603889"/>
                </a:xfrm>
                <a:prstGeom prst="rect">
                  <a:avLst/>
                </a:prstGeom>
                <a:solidFill>
                  <a:srgbClr val="33993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5" name="CaixaDeTexto 294">
                  <a:extLst>
                    <a:ext uri="{FF2B5EF4-FFF2-40B4-BE49-F238E27FC236}">
                      <a16:creationId xmlns:a16="http://schemas.microsoft.com/office/drawing/2014/main" id="{08979FE7-4645-3FF7-8C44-7C1AE8598E9F}"/>
                    </a:ext>
                  </a:extLst>
                </p:cNvPr>
                <p:cNvSpPr txBox="1"/>
                <p:nvPr/>
              </p:nvSpPr>
              <p:spPr>
                <a:xfrm>
                  <a:off x="8065604" y="3138073"/>
                  <a:ext cx="10100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600" b="1" dirty="0">
                      <a:solidFill>
                        <a:schemeClr val="bg1"/>
                      </a:solidFill>
                    </a:rPr>
                    <a:t>1 Semana</a:t>
                  </a:r>
                </a:p>
              </p:txBody>
            </p:sp>
            <p:sp>
              <p:nvSpPr>
                <p:cNvPr id="297" name="CaixaDeTexto 296">
                  <a:extLst>
                    <a:ext uri="{FF2B5EF4-FFF2-40B4-BE49-F238E27FC236}">
                      <a16:creationId xmlns:a16="http://schemas.microsoft.com/office/drawing/2014/main" id="{EEF8639B-2817-3A84-FF61-74DE49064B16}"/>
                    </a:ext>
                  </a:extLst>
                </p:cNvPr>
                <p:cNvSpPr txBox="1"/>
                <p:nvPr/>
              </p:nvSpPr>
              <p:spPr>
                <a:xfrm>
                  <a:off x="7947637" y="2871227"/>
                  <a:ext cx="1270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algn="ctr">
                    <a:defRPr sz="1600">
                      <a:solidFill>
                        <a:srgbClr val="0066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r>
                    <a:rPr lang="pt-BR" sz="800" b="1" dirty="0">
                      <a:solidFill>
                        <a:schemeClr val="bg1"/>
                      </a:solidFill>
                      <a:effectLst/>
                    </a:rPr>
                    <a:t>Tempo de</a:t>
                  </a:r>
                </a:p>
                <a:p>
                  <a:r>
                    <a:rPr lang="pt-BR" sz="800" b="1" dirty="0">
                      <a:solidFill>
                        <a:schemeClr val="bg1"/>
                      </a:solidFill>
                      <a:effectLst/>
                    </a:rPr>
                    <a:t> implementação</a:t>
                  </a:r>
                </a:p>
              </p:txBody>
            </p:sp>
            <p:sp>
              <p:nvSpPr>
                <p:cNvPr id="303" name="Retângulo 302">
                  <a:extLst>
                    <a:ext uri="{FF2B5EF4-FFF2-40B4-BE49-F238E27FC236}">
                      <a16:creationId xmlns:a16="http://schemas.microsoft.com/office/drawing/2014/main" id="{D8DF1E56-D7C8-D6C6-E901-C477A37EC4E4}"/>
                    </a:ext>
                  </a:extLst>
                </p:cNvPr>
                <p:cNvSpPr/>
                <p:nvPr/>
              </p:nvSpPr>
              <p:spPr>
                <a:xfrm>
                  <a:off x="7485829" y="3036142"/>
                  <a:ext cx="514480" cy="3120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5" name="Elipse 304">
                  <a:extLst>
                    <a:ext uri="{FF2B5EF4-FFF2-40B4-BE49-F238E27FC236}">
                      <a16:creationId xmlns:a16="http://schemas.microsoft.com/office/drawing/2014/main" id="{7524DC66-6FF7-55B0-3710-10BD0FBBF874}"/>
                    </a:ext>
                  </a:extLst>
                </p:cNvPr>
                <p:cNvSpPr/>
                <p:nvPr/>
              </p:nvSpPr>
              <p:spPr>
                <a:xfrm>
                  <a:off x="7699824" y="2799715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6" name="Elipse 305">
                  <a:extLst>
                    <a:ext uri="{FF2B5EF4-FFF2-40B4-BE49-F238E27FC236}">
                      <a16:creationId xmlns:a16="http://schemas.microsoft.com/office/drawing/2014/main" id="{D5843346-C3F0-B815-D367-024B63E15457}"/>
                    </a:ext>
                  </a:extLst>
                </p:cNvPr>
                <p:cNvSpPr/>
                <p:nvPr/>
              </p:nvSpPr>
              <p:spPr>
                <a:xfrm>
                  <a:off x="8109206" y="3086391"/>
                  <a:ext cx="59558" cy="706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0" name="Elipse 309">
                  <a:extLst>
                    <a:ext uri="{FF2B5EF4-FFF2-40B4-BE49-F238E27FC236}">
                      <a16:creationId xmlns:a16="http://schemas.microsoft.com/office/drawing/2014/main" id="{DD77AE24-6B5E-BEE0-9E4F-F08264813734}"/>
                    </a:ext>
                  </a:extLst>
                </p:cNvPr>
                <p:cNvSpPr/>
                <p:nvPr/>
              </p:nvSpPr>
              <p:spPr>
                <a:xfrm>
                  <a:off x="7930752" y="3175856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98" name="Agrupar 397">
                <a:extLst>
                  <a:ext uri="{FF2B5EF4-FFF2-40B4-BE49-F238E27FC236}">
                    <a16:creationId xmlns:a16="http://schemas.microsoft.com/office/drawing/2014/main" id="{7573EE92-E9DA-8300-B19E-054860FAE5EC}"/>
                  </a:ext>
                </a:extLst>
              </p:cNvPr>
              <p:cNvGrpSpPr/>
              <p:nvPr/>
            </p:nvGrpSpPr>
            <p:grpSpPr>
              <a:xfrm>
                <a:off x="7332452" y="4520837"/>
                <a:ext cx="1956397" cy="606791"/>
                <a:chOff x="7335188" y="6166182"/>
                <a:chExt cx="1956397" cy="606791"/>
              </a:xfrm>
            </p:grpSpPr>
            <p:grpSp>
              <p:nvGrpSpPr>
                <p:cNvPr id="93" name="Agrupar 92">
                  <a:extLst>
                    <a:ext uri="{FF2B5EF4-FFF2-40B4-BE49-F238E27FC236}">
                      <a16:creationId xmlns:a16="http://schemas.microsoft.com/office/drawing/2014/main" id="{8D472B7D-665D-C148-396E-CCF1A5A07E31}"/>
                    </a:ext>
                  </a:extLst>
                </p:cNvPr>
                <p:cNvGrpSpPr/>
                <p:nvPr/>
              </p:nvGrpSpPr>
              <p:grpSpPr>
                <a:xfrm>
                  <a:off x="7381791" y="6386624"/>
                  <a:ext cx="1909794" cy="386349"/>
                  <a:chOff x="7337478" y="6238003"/>
                  <a:chExt cx="1467925" cy="454903"/>
                </a:xfrm>
              </p:grpSpPr>
              <p:sp>
                <p:nvSpPr>
                  <p:cNvPr id="94" name="CaixaDeTexto 93">
                    <a:extLst>
                      <a:ext uri="{FF2B5EF4-FFF2-40B4-BE49-F238E27FC236}">
                        <a16:creationId xmlns:a16="http://schemas.microsoft.com/office/drawing/2014/main" id="{BF9498B5-C9C9-46E1-8307-655B89FE98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478" y="6393934"/>
                    <a:ext cx="1467925" cy="298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050" b="1" dirty="0">
                        <a:solidFill>
                          <a:srgbClr val="006600"/>
                        </a:solidFill>
                      </a:rPr>
                      <a:t>Jan    Fev     Mar   Abr    Mai</a:t>
                    </a:r>
                  </a:p>
                </p:txBody>
              </p:sp>
              <p:sp>
                <p:nvSpPr>
                  <p:cNvPr id="97" name="Divisa 105">
                    <a:extLst>
                      <a:ext uri="{FF2B5EF4-FFF2-40B4-BE49-F238E27FC236}">
                        <a16:creationId xmlns:a16="http://schemas.microsoft.com/office/drawing/2014/main" id="{710CF1D9-483D-5394-B1F6-01AAAD5E4E68}"/>
                      </a:ext>
                    </a:extLst>
                  </p:cNvPr>
                  <p:cNvSpPr/>
                  <p:nvPr/>
                </p:nvSpPr>
                <p:spPr>
                  <a:xfrm>
                    <a:off x="7384362" y="6291861"/>
                    <a:ext cx="213517" cy="168654"/>
                  </a:xfrm>
                  <a:prstGeom prst="chevron">
                    <a:avLst/>
                  </a:prstGeom>
                  <a:solidFill>
                    <a:srgbClr val="66FF66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8" name="Divisa 106">
                    <a:extLst>
                      <a:ext uri="{FF2B5EF4-FFF2-40B4-BE49-F238E27FC236}">
                        <a16:creationId xmlns:a16="http://schemas.microsoft.com/office/drawing/2014/main" id="{B8BE3DD7-D099-D650-E8C3-1405B51B0346}"/>
                      </a:ext>
                    </a:extLst>
                  </p:cNvPr>
                  <p:cNvSpPr/>
                  <p:nvPr/>
                </p:nvSpPr>
                <p:spPr>
                  <a:xfrm>
                    <a:off x="7626951" y="6288669"/>
                    <a:ext cx="213517" cy="168529"/>
                  </a:xfrm>
                  <a:prstGeom prst="chevron">
                    <a:avLst/>
                  </a:prstGeom>
                  <a:solidFill>
                    <a:srgbClr val="00FF99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9" name="Divisa 107">
                    <a:extLst>
                      <a:ext uri="{FF2B5EF4-FFF2-40B4-BE49-F238E27FC236}">
                        <a16:creationId xmlns:a16="http://schemas.microsoft.com/office/drawing/2014/main" id="{C281E929-3A42-109F-641D-33226CB1C962}"/>
                      </a:ext>
                    </a:extLst>
                  </p:cNvPr>
                  <p:cNvSpPr/>
                  <p:nvPr/>
                </p:nvSpPr>
                <p:spPr>
                  <a:xfrm>
                    <a:off x="7880217" y="6288669"/>
                    <a:ext cx="213517" cy="168529"/>
                  </a:xfrm>
                  <a:prstGeom prst="chevron">
                    <a:avLst/>
                  </a:prstGeom>
                  <a:solidFill>
                    <a:srgbClr val="00FA00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0" name="Divisa 108">
                    <a:extLst>
                      <a:ext uri="{FF2B5EF4-FFF2-40B4-BE49-F238E27FC236}">
                        <a16:creationId xmlns:a16="http://schemas.microsoft.com/office/drawing/2014/main" id="{6756939F-98B4-1099-4F8F-1BD0864C6FE4}"/>
                      </a:ext>
                    </a:extLst>
                  </p:cNvPr>
                  <p:cNvSpPr/>
                  <p:nvPr/>
                </p:nvSpPr>
                <p:spPr>
                  <a:xfrm>
                    <a:off x="8129635" y="6288438"/>
                    <a:ext cx="213517" cy="168529"/>
                  </a:xfrm>
                  <a:prstGeom prst="chevron">
                    <a:avLst/>
                  </a:prstGeom>
                  <a:solidFill>
                    <a:srgbClr val="33CC33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1" name="Estrela de 5 Pontas 18">
                    <a:extLst>
                      <a:ext uri="{FF2B5EF4-FFF2-40B4-BE49-F238E27FC236}">
                        <a16:creationId xmlns:a16="http://schemas.microsoft.com/office/drawing/2014/main" id="{E2D81331-B401-3F58-AC44-9DDBFFBA2F49}"/>
                      </a:ext>
                    </a:extLst>
                  </p:cNvPr>
                  <p:cNvSpPr/>
                  <p:nvPr/>
                </p:nvSpPr>
                <p:spPr>
                  <a:xfrm>
                    <a:off x="8382900" y="6238003"/>
                    <a:ext cx="176427" cy="217669"/>
                  </a:xfrm>
                  <a:prstGeom prst="star5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C000"/>
                    </a:solidFill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dirty="0">
                        <a:solidFill>
                          <a:srgbClr val="0066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366" name="Retângulo: Cantos Arredondados 365">
                  <a:extLst>
                    <a:ext uri="{FF2B5EF4-FFF2-40B4-BE49-F238E27FC236}">
                      <a16:creationId xmlns:a16="http://schemas.microsoft.com/office/drawing/2014/main" id="{4DDB38DC-CF6D-00FA-F986-2D6D3076DA3B}"/>
                    </a:ext>
                  </a:extLst>
                </p:cNvPr>
                <p:cNvSpPr/>
                <p:nvPr/>
              </p:nvSpPr>
              <p:spPr>
                <a:xfrm>
                  <a:off x="7335188" y="6214983"/>
                  <a:ext cx="1752565" cy="146724"/>
                </a:xfrm>
                <a:prstGeom prst="roundRect">
                  <a:avLst/>
                </a:prstGeom>
                <a:solidFill>
                  <a:srgbClr val="33993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97" name="CaixaDeTexto 396">
                  <a:extLst>
                    <a:ext uri="{FF2B5EF4-FFF2-40B4-BE49-F238E27FC236}">
                      <a16:creationId xmlns:a16="http://schemas.microsoft.com/office/drawing/2014/main" id="{CDA1CFB9-F03C-F318-E928-F4BFC118D85E}"/>
                    </a:ext>
                  </a:extLst>
                </p:cNvPr>
                <p:cNvSpPr txBox="1"/>
                <p:nvPr/>
              </p:nvSpPr>
              <p:spPr>
                <a:xfrm>
                  <a:off x="7890888" y="6166182"/>
                  <a:ext cx="51211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05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r>
                    <a:rPr lang="pt-BR" sz="105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2024</a:t>
                  </a:r>
                </a:p>
              </p:txBody>
            </p:sp>
          </p:grpSp>
          <p:pic>
            <p:nvPicPr>
              <p:cNvPr id="403" name="Imagem 402">
                <a:extLst>
                  <a:ext uri="{FF2B5EF4-FFF2-40B4-BE49-F238E27FC236}">
                    <a16:creationId xmlns:a16="http://schemas.microsoft.com/office/drawing/2014/main" id="{721A046C-2FD2-08BF-5A0A-C9F66A309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186" y="2467842"/>
                <a:ext cx="931514" cy="868101"/>
              </a:xfrm>
              <a:prstGeom prst="rect">
                <a:avLst/>
              </a:prstGeom>
            </p:spPr>
          </p:pic>
          <p:grpSp>
            <p:nvGrpSpPr>
              <p:cNvPr id="430" name="Agrupar 429">
                <a:extLst>
                  <a:ext uri="{FF2B5EF4-FFF2-40B4-BE49-F238E27FC236}">
                    <a16:creationId xmlns:a16="http://schemas.microsoft.com/office/drawing/2014/main" id="{9B88209F-975E-0C87-2255-9670E7BC6792}"/>
                  </a:ext>
                </a:extLst>
              </p:cNvPr>
              <p:cNvGrpSpPr/>
              <p:nvPr/>
            </p:nvGrpSpPr>
            <p:grpSpPr>
              <a:xfrm>
                <a:off x="8085815" y="5063361"/>
                <a:ext cx="1023564" cy="675545"/>
                <a:chOff x="3400425" y="2600325"/>
                <a:chExt cx="2343150" cy="1657350"/>
              </a:xfrm>
            </p:grpSpPr>
            <p:pic>
              <p:nvPicPr>
                <p:cNvPr id="427" name="Imagem 426" descr="Tela de um computador&#10;&#10;Descrição gerada automaticamente">
                  <a:extLst>
                    <a:ext uri="{FF2B5EF4-FFF2-40B4-BE49-F238E27FC236}">
                      <a16:creationId xmlns:a16="http://schemas.microsoft.com/office/drawing/2014/main" id="{28D7DBCD-373B-9EC9-1612-8D7DEC845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0425" y="2600325"/>
                  <a:ext cx="2343150" cy="1657350"/>
                </a:xfrm>
                <a:prstGeom prst="rect">
                  <a:avLst/>
                </a:prstGeom>
              </p:spPr>
            </p:pic>
            <p:pic>
              <p:nvPicPr>
                <p:cNvPr id="429" name="Imagem 42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65E56B72-0BAF-0483-B7E5-86AAF184D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6989" y="2710522"/>
                  <a:ext cx="1741559" cy="984980"/>
                </a:xfrm>
                <a:prstGeom prst="rect">
                  <a:avLst/>
                </a:prstGeom>
              </p:spPr>
            </p:pic>
          </p:grpSp>
          <p:pic>
            <p:nvPicPr>
              <p:cNvPr id="447" name="Imagem 446" descr="Brinquedo de criança&#10;&#10;Descrição gerada automaticamente com confiança baixa">
                <a:extLst>
                  <a:ext uri="{FF2B5EF4-FFF2-40B4-BE49-F238E27FC236}">
                    <a16:creationId xmlns:a16="http://schemas.microsoft.com/office/drawing/2014/main" id="{46F66F57-FCB7-F9D5-0A97-58B0CF266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6311" y="5560473"/>
                <a:ext cx="863482" cy="1022782"/>
              </a:xfrm>
              <a:prstGeom prst="rect">
                <a:avLst/>
              </a:prstGeom>
            </p:spPr>
          </p:pic>
          <p:grpSp>
            <p:nvGrpSpPr>
              <p:cNvPr id="1088" name="Agrupar 1087">
                <a:extLst>
                  <a:ext uri="{FF2B5EF4-FFF2-40B4-BE49-F238E27FC236}">
                    <a16:creationId xmlns:a16="http://schemas.microsoft.com/office/drawing/2014/main" id="{0550A1A8-FDF9-5857-CCFC-E23294B2BBE1}"/>
                  </a:ext>
                </a:extLst>
              </p:cNvPr>
              <p:cNvGrpSpPr/>
              <p:nvPr/>
            </p:nvGrpSpPr>
            <p:grpSpPr>
              <a:xfrm>
                <a:off x="7300596" y="6015257"/>
                <a:ext cx="1235297" cy="784463"/>
                <a:chOff x="7217835" y="4233905"/>
                <a:chExt cx="2448808" cy="1625882"/>
              </a:xfrm>
            </p:grpSpPr>
            <p:pic>
              <p:nvPicPr>
                <p:cNvPr id="1089" name="Imagem 108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1615CCAB-6C14-23A4-AA41-44EF76708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7835" y="4233905"/>
                  <a:ext cx="2448808" cy="1625882"/>
                </a:xfrm>
                <a:prstGeom prst="rect">
                  <a:avLst/>
                </a:prstGeom>
              </p:spPr>
            </p:pic>
            <p:sp>
              <p:nvSpPr>
                <p:cNvPr id="1090" name="Retângulo 1089">
                  <a:extLst>
                    <a:ext uri="{FF2B5EF4-FFF2-40B4-BE49-F238E27FC236}">
                      <a16:creationId xmlns:a16="http://schemas.microsoft.com/office/drawing/2014/main" id="{8F080C3A-92B1-DEC3-E3BF-AC836B6EA3BE}"/>
                    </a:ext>
                  </a:extLst>
                </p:cNvPr>
                <p:cNvSpPr/>
                <p:nvPr/>
              </p:nvSpPr>
              <p:spPr>
                <a:xfrm>
                  <a:off x="8142374" y="4407243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1" name="Retângulo 1090">
                  <a:extLst>
                    <a:ext uri="{FF2B5EF4-FFF2-40B4-BE49-F238E27FC236}">
                      <a16:creationId xmlns:a16="http://schemas.microsoft.com/office/drawing/2014/main" id="{A3638A60-0A98-9D07-32B6-CB12A3631794}"/>
                    </a:ext>
                  </a:extLst>
                </p:cNvPr>
                <p:cNvSpPr/>
                <p:nvPr/>
              </p:nvSpPr>
              <p:spPr>
                <a:xfrm>
                  <a:off x="8273015" y="4731206"/>
                  <a:ext cx="412327" cy="305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2" name="Retângulo 1091">
                  <a:extLst>
                    <a:ext uri="{FF2B5EF4-FFF2-40B4-BE49-F238E27FC236}">
                      <a16:creationId xmlns:a16="http://schemas.microsoft.com/office/drawing/2014/main" id="{5F76AC94-C777-E36E-781A-32AD46494FC3}"/>
                    </a:ext>
                  </a:extLst>
                </p:cNvPr>
                <p:cNvSpPr/>
                <p:nvPr/>
              </p:nvSpPr>
              <p:spPr>
                <a:xfrm>
                  <a:off x="8355569" y="4528208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3" name="Retângulo 1092">
                  <a:extLst>
                    <a:ext uri="{FF2B5EF4-FFF2-40B4-BE49-F238E27FC236}">
                      <a16:creationId xmlns:a16="http://schemas.microsoft.com/office/drawing/2014/main" id="{9386EB21-28D6-5F5A-A86B-8AB24F397443}"/>
                    </a:ext>
                  </a:extLst>
                </p:cNvPr>
                <p:cNvSpPr/>
                <p:nvPr/>
              </p:nvSpPr>
              <p:spPr>
                <a:xfrm>
                  <a:off x="8661530" y="475759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4" name="Retângulo 1093">
                  <a:extLst>
                    <a:ext uri="{FF2B5EF4-FFF2-40B4-BE49-F238E27FC236}">
                      <a16:creationId xmlns:a16="http://schemas.microsoft.com/office/drawing/2014/main" id="{904BFB13-A09F-EFF0-A280-CE26F0E9566E}"/>
                    </a:ext>
                  </a:extLst>
                </p:cNvPr>
                <p:cNvSpPr/>
                <p:nvPr/>
              </p:nvSpPr>
              <p:spPr>
                <a:xfrm>
                  <a:off x="8099077" y="4590482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5" name="Retângulo 1094">
                  <a:extLst>
                    <a:ext uri="{FF2B5EF4-FFF2-40B4-BE49-F238E27FC236}">
                      <a16:creationId xmlns:a16="http://schemas.microsoft.com/office/drawing/2014/main" id="{0C44B945-A247-7141-81C7-120867347066}"/>
                    </a:ext>
                  </a:extLst>
                </p:cNvPr>
                <p:cNvSpPr/>
                <p:nvPr/>
              </p:nvSpPr>
              <p:spPr>
                <a:xfrm>
                  <a:off x="8223793" y="4754685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6" name="Retângulo 1095">
                  <a:extLst>
                    <a:ext uri="{FF2B5EF4-FFF2-40B4-BE49-F238E27FC236}">
                      <a16:creationId xmlns:a16="http://schemas.microsoft.com/office/drawing/2014/main" id="{4FCC7C61-A781-34A3-2737-2B274742E01C}"/>
                    </a:ext>
                  </a:extLst>
                </p:cNvPr>
                <p:cNvSpPr/>
                <p:nvPr/>
              </p:nvSpPr>
              <p:spPr>
                <a:xfrm>
                  <a:off x="8138616" y="4579001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7" name="Retângulo 1096">
                  <a:extLst>
                    <a:ext uri="{FF2B5EF4-FFF2-40B4-BE49-F238E27FC236}">
                      <a16:creationId xmlns:a16="http://schemas.microsoft.com/office/drawing/2014/main" id="{2E2D865D-6169-5DCA-9F55-A0E45136D2BC}"/>
                    </a:ext>
                  </a:extLst>
                </p:cNvPr>
                <p:cNvSpPr/>
                <p:nvPr/>
              </p:nvSpPr>
              <p:spPr>
                <a:xfrm>
                  <a:off x="8202986" y="4550283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8" name="Retângulo 1097">
                  <a:extLst>
                    <a:ext uri="{FF2B5EF4-FFF2-40B4-BE49-F238E27FC236}">
                      <a16:creationId xmlns:a16="http://schemas.microsoft.com/office/drawing/2014/main" id="{EAC96A34-1BB7-8CC2-74B8-15BE824DA07B}"/>
                    </a:ext>
                  </a:extLst>
                </p:cNvPr>
                <p:cNvSpPr/>
                <p:nvPr/>
              </p:nvSpPr>
              <p:spPr>
                <a:xfrm>
                  <a:off x="8280694" y="472332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9" name="Retângulo 1098">
                  <a:extLst>
                    <a:ext uri="{FF2B5EF4-FFF2-40B4-BE49-F238E27FC236}">
                      <a16:creationId xmlns:a16="http://schemas.microsoft.com/office/drawing/2014/main" id="{39F719D3-0D9D-1F7D-F2CD-0F949927968E}"/>
                    </a:ext>
                  </a:extLst>
                </p:cNvPr>
                <p:cNvSpPr/>
                <p:nvPr/>
              </p:nvSpPr>
              <p:spPr>
                <a:xfrm>
                  <a:off x="8179035" y="4827742"/>
                  <a:ext cx="89515" cy="50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0" name="Retângulo 1099">
                  <a:extLst>
                    <a:ext uri="{FF2B5EF4-FFF2-40B4-BE49-F238E27FC236}">
                      <a16:creationId xmlns:a16="http://schemas.microsoft.com/office/drawing/2014/main" id="{F9110784-D3BB-B9E5-6236-73381E4A9286}"/>
                    </a:ext>
                  </a:extLst>
                </p:cNvPr>
                <p:cNvSpPr/>
                <p:nvPr/>
              </p:nvSpPr>
              <p:spPr>
                <a:xfrm>
                  <a:off x="8261281" y="4952184"/>
                  <a:ext cx="89515" cy="73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" name="Imagem 2" descr="Diagrama, Diagrama de Venn&#10;&#10;Descrição gerada automaticamente">
                <a:extLst>
                  <a:ext uri="{FF2B5EF4-FFF2-40B4-BE49-F238E27FC236}">
                    <a16:creationId xmlns:a16="http://schemas.microsoft.com/office/drawing/2014/main" id="{C51931ED-12B4-6B21-9681-0C766705C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2860" y="6092156"/>
                <a:ext cx="254415" cy="253906"/>
              </a:xfrm>
              <a:prstGeom prst="rect">
                <a:avLst/>
              </a:prstGeom>
            </p:spPr>
          </p:pic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EE2F4CAA-7A0E-F186-3F9F-2AC9FF2C4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3642" y="6097102"/>
                <a:ext cx="173803" cy="220265"/>
              </a:xfrm>
              <a:prstGeom prst="rect">
                <a:avLst/>
              </a:prstGeom>
            </p:spPr>
          </p:pic>
          <p:pic>
            <p:nvPicPr>
              <p:cNvPr id="45" name="Imagem 44" descr="Xícara de café ao lado&#10;&#10;Descrição gerada automaticamente">
                <a:extLst>
                  <a:ext uri="{FF2B5EF4-FFF2-40B4-BE49-F238E27FC236}">
                    <a16:creationId xmlns:a16="http://schemas.microsoft.com/office/drawing/2014/main" id="{B4EBC8B6-D1A8-C5AB-F570-B2F959D86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5016" y="6546285"/>
                <a:ext cx="202891" cy="202891"/>
              </a:xfrm>
              <a:prstGeom prst="rect">
                <a:avLst/>
              </a:prstGeom>
            </p:spPr>
          </p:pic>
        </p:grp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53F58B66-BA29-C21B-E19B-58ABB488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70496" y="3367316"/>
              <a:ext cx="1697254" cy="1192913"/>
            </a:xfrm>
            <a:prstGeom prst="rect">
              <a:avLst/>
            </a:prstGeom>
          </p:spPr>
        </p:pic>
        <p:pic>
          <p:nvPicPr>
            <p:cNvPr id="60" name="Imagem 59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ADBAD6D7-5E79-447E-FF90-A7A2A69C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64" y="3603342"/>
              <a:ext cx="655031" cy="55622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500BF27-6C1A-B928-9B1C-93E96C0F38F4}"/>
              </a:ext>
            </a:extLst>
          </p:cNvPr>
          <p:cNvGrpSpPr/>
          <p:nvPr/>
        </p:nvGrpSpPr>
        <p:grpSpPr>
          <a:xfrm>
            <a:off x="3597361" y="691123"/>
            <a:ext cx="2703721" cy="6094978"/>
            <a:chOff x="3597361" y="691123"/>
            <a:chExt cx="2703721" cy="609497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FD0CA97-930D-0ED9-BF44-43D8AF0EADAE}"/>
                </a:ext>
              </a:extLst>
            </p:cNvPr>
            <p:cNvGrpSpPr/>
            <p:nvPr/>
          </p:nvGrpSpPr>
          <p:grpSpPr>
            <a:xfrm>
              <a:off x="3597361" y="691123"/>
              <a:ext cx="2703721" cy="6094978"/>
              <a:chOff x="3597361" y="691123"/>
              <a:chExt cx="2703721" cy="6094978"/>
            </a:xfrm>
          </p:grpSpPr>
          <p:sp>
            <p:nvSpPr>
              <p:cNvPr id="36" name="Retângulo Arredondado 578">
                <a:extLst>
                  <a:ext uri="{FF2B5EF4-FFF2-40B4-BE49-F238E27FC236}">
                    <a16:creationId xmlns:a16="http://schemas.microsoft.com/office/drawing/2014/main" id="{986B5F9F-81C8-8942-6567-DC80761BAA27}"/>
                  </a:ext>
                </a:extLst>
              </p:cNvPr>
              <p:cNvSpPr/>
              <p:nvPr/>
            </p:nvSpPr>
            <p:spPr>
              <a:xfrm>
                <a:off x="3688749" y="691123"/>
                <a:ext cx="1765614" cy="60949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1E4A16E-2940-1393-4520-17324F5CBB5F}"/>
                  </a:ext>
                </a:extLst>
              </p:cNvPr>
              <p:cNvSpPr txBox="1"/>
              <p:nvPr/>
            </p:nvSpPr>
            <p:spPr>
              <a:xfrm>
                <a:off x="3606414" y="5042717"/>
                <a:ext cx="19283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rgbClr val="006600"/>
                    </a:solidFill>
                  </a:rPr>
                  <a:t>Desafiador!</a:t>
                </a:r>
              </a:p>
              <a:p>
                <a:pPr algn="ctr"/>
                <a:r>
                  <a:rPr lang="pt-BR" sz="1200" b="1" dirty="0">
                    <a:solidFill>
                      <a:srgbClr val="006600"/>
                    </a:solidFill>
                  </a:rPr>
                  <a:t> </a:t>
                </a:r>
                <a:r>
                  <a:rPr lang="pt-BR" sz="1200" dirty="0">
                    <a:solidFill>
                      <a:schemeClr val="accent3">
                        <a:lumMod val="50000"/>
                      </a:schemeClr>
                    </a:solidFill>
                  </a:rPr>
                  <a:t>É possível reduzir o consumo de energia em 21% do tempo de uso dos equipamentos de TI (Ociosidade)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79C0AFC-C956-1749-1D8F-2C0926AA7ACE}"/>
                  </a:ext>
                </a:extLst>
              </p:cNvPr>
              <p:cNvSpPr txBox="1"/>
              <p:nvPr/>
            </p:nvSpPr>
            <p:spPr>
              <a:xfrm>
                <a:off x="3597361" y="1644158"/>
                <a:ext cx="1928341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 dirty="0">
                    <a:solidFill>
                      <a:srgbClr val="006600"/>
                    </a:solidFill>
                  </a:rPr>
                  <a:t>REALIZÁVEL</a:t>
                </a:r>
              </a:p>
              <a:p>
                <a:pPr algn="ctr"/>
                <a:endParaRPr lang="pt-BR" sz="800" b="1" u="sng" dirty="0">
                  <a:solidFill>
                    <a:srgbClr val="0000FF"/>
                  </a:solidFill>
                </a:endParaRPr>
              </a:p>
              <a:p>
                <a:pPr algn="ctr"/>
                <a:r>
                  <a:rPr lang="pt-BR" sz="1200" dirty="0">
                    <a:solidFill>
                      <a:schemeClr val="accent3">
                        <a:lumMod val="50000"/>
                      </a:schemeClr>
                    </a:solidFill>
                  </a:rPr>
                  <a:t>Estudo do estado de uso desses equipamentos ao longo do dia</a:t>
                </a:r>
              </a:p>
            </p:txBody>
          </p:sp>
          <p:pic>
            <p:nvPicPr>
              <p:cNvPr id="43" name="Imagem 42" descr="Logotipo&#10;&#10;Descrição gerada automaticamente">
                <a:extLst>
                  <a:ext uri="{FF2B5EF4-FFF2-40B4-BE49-F238E27FC236}">
                    <a16:creationId xmlns:a16="http://schemas.microsoft.com/office/drawing/2014/main" id="{3DEB54FB-C6B2-0DE8-B150-6E5F79142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067" y="5308586"/>
                <a:ext cx="894360" cy="835544"/>
              </a:xfrm>
              <a:prstGeom prst="rect">
                <a:avLst/>
              </a:prstGeom>
            </p:spPr>
          </p:pic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051B9562-865D-D615-6B65-C9A4F47BD677}"/>
                  </a:ext>
                </a:extLst>
              </p:cNvPr>
              <p:cNvGrpSpPr/>
              <p:nvPr/>
            </p:nvGrpSpPr>
            <p:grpSpPr>
              <a:xfrm>
                <a:off x="4777351" y="4199521"/>
                <a:ext cx="1523731" cy="410320"/>
                <a:chOff x="3851145" y="2870242"/>
                <a:chExt cx="1523731" cy="410320"/>
              </a:xfrm>
            </p:grpSpPr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0577919-299D-AE4D-1D05-3F6EFFA3F896}"/>
                    </a:ext>
                  </a:extLst>
                </p:cNvPr>
                <p:cNvSpPr txBox="1"/>
                <p:nvPr/>
              </p:nvSpPr>
              <p:spPr>
                <a:xfrm>
                  <a:off x="3922968" y="2870242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Ativo</a:t>
                  </a:r>
                </a:p>
              </p:txBody>
            </p: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D7874550-5A15-BB53-EFE1-FFABC063398E}"/>
                    </a:ext>
                  </a:extLst>
                </p:cNvPr>
                <p:cNvSpPr/>
                <p:nvPr/>
              </p:nvSpPr>
              <p:spPr>
                <a:xfrm>
                  <a:off x="3851145" y="2944847"/>
                  <a:ext cx="139873" cy="12279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44F6F8E0-60FB-7F81-5313-4E2B2C6BFAF6}"/>
                    </a:ext>
                  </a:extLst>
                </p:cNvPr>
                <p:cNvSpPr/>
                <p:nvPr/>
              </p:nvSpPr>
              <p:spPr>
                <a:xfrm>
                  <a:off x="3855267" y="3097624"/>
                  <a:ext cx="135751" cy="1138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126DF56C-873D-B1C1-3522-21972766B89C}"/>
                    </a:ext>
                  </a:extLst>
                </p:cNvPr>
                <p:cNvSpPr txBox="1"/>
                <p:nvPr/>
              </p:nvSpPr>
              <p:spPr>
                <a:xfrm>
                  <a:off x="3920774" y="3003563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Ocioso</a:t>
                  </a:r>
                </a:p>
              </p:txBody>
            </p:sp>
          </p:grpSp>
          <p:pic>
            <p:nvPicPr>
              <p:cNvPr id="46" name="Imagem 45" descr="Gráfico, Gráfico de pizza&#10;&#10;Descrição gerada automaticamente">
                <a:extLst>
                  <a:ext uri="{FF2B5EF4-FFF2-40B4-BE49-F238E27FC236}">
                    <a16:creationId xmlns:a16="http://schemas.microsoft.com/office/drawing/2014/main" id="{81DFE563-61CE-283D-28AC-4AE375EB7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5924" y="2875309"/>
                <a:ext cx="1548696" cy="1558315"/>
              </a:xfrm>
              <a:prstGeom prst="rect">
                <a:avLst/>
              </a:prstGeom>
            </p:spPr>
          </p:pic>
          <p:pic>
            <p:nvPicPr>
              <p:cNvPr id="49" name="Imagem 48" descr="Desenho do rosto de uma pessoa com um computador&#10;&#10;Descrição gerada automaticamente com confiança baixa">
                <a:extLst>
                  <a:ext uri="{FF2B5EF4-FFF2-40B4-BE49-F238E27FC236}">
                    <a16:creationId xmlns:a16="http://schemas.microsoft.com/office/drawing/2014/main" id="{2E3F11A1-6848-C1AD-B79B-D6E8AADD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57243" y="2807605"/>
                <a:ext cx="736943" cy="577722"/>
              </a:xfrm>
              <a:prstGeom prst="rect">
                <a:avLst/>
              </a:prstGeom>
            </p:spPr>
          </p:pic>
        </p:grpSp>
        <p:pic>
          <p:nvPicPr>
            <p:cNvPr id="11" name="Imagem 10" descr="image-removebg-preview (73)">
              <a:extLst>
                <a:ext uri="{FF2B5EF4-FFF2-40B4-BE49-F238E27FC236}">
                  <a16:creationId xmlns:a16="http://schemas.microsoft.com/office/drawing/2014/main" id="{A613387B-B348-B299-4275-C8AC889C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646946" y="3742078"/>
              <a:ext cx="833755" cy="877570"/>
            </a:xfrm>
            <a:prstGeom prst="rect">
              <a:avLst/>
            </a:prstGeom>
          </p:spPr>
        </p:pic>
        <p:pic>
          <p:nvPicPr>
            <p:cNvPr id="26" name="Imagem 25" descr="Xícara de café ao lado&#10;&#10;Descrição gerada automaticamente">
              <a:extLst>
                <a:ext uri="{FF2B5EF4-FFF2-40B4-BE49-F238E27FC236}">
                  <a16:creationId xmlns:a16="http://schemas.microsoft.com/office/drawing/2014/main" id="{75FD1216-D671-D148-D7CE-51B08439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636" y="4271668"/>
              <a:ext cx="347980" cy="34798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4666C64-5027-BFAC-5BE6-2BE2EB6A79F2}"/>
              </a:ext>
            </a:extLst>
          </p:cNvPr>
          <p:cNvGrpSpPr/>
          <p:nvPr/>
        </p:nvGrpSpPr>
        <p:grpSpPr>
          <a:xfrm>
            <a:off x="1814361" y="691123"/>
            <a:ext cx="2204803" cy="6099143"/>
            <a:chOff x="1814361" y="691123"/>
            <a:chExt cx="2204803" cy="6099143"/>
          </a:xfrm>
        </p:grpSpPr>
        <p:sp>
          <p:nvSpPr>
            <p:cNvPr id="34" name="Retângulo Arredondado 377">
              <a:extLst>
                <a:ext uri="{FF2B5EF4-FFF2-40B4-BE49-F238E27FC236}">
                  <a16:creationId xmlns:a16="http://schemas.microsoft.com/office/drawing/2014/main" id="{8704260A-4F6D-D96E-FD51-A359CBCA74CD}"/>
                </a:ext>
              </a:extLst>
            </p:cNvPr>
            <p:cNvSpPr/>
            <p:nvPr/>
          </p:nvSpPr>
          <p:spPr>
            <a:xfrm>
              <a:off x="1881534" y="691123"/>
              <a:ext cx="1765614" cy="6094978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B08AC74-BB33-BEF5-4A08-588C63A6C81E}"/>
                </a:ext>
              </a:extLst>
            </p:cNvPr>
            <p:cNvSpPr txBox="1"/>
            <p:nvPr/>
          </p:nvSpPr>
          <p:spPr>
            <a:xfrm>
              <a:off x="1814361" y="1631091"/>
              <a:ext cx="189665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INDICADOR</a:t>
              </a:r>
            </a:p>
            <a:p>
              <a:pPr algn="ctr"/>
              <a:endParaRPr lang="pt-BR" sz="8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Reduzir </a:t>
              </a:r>
              <a:r>
                <a:rPr lang="pt-BR" sz="1400" b="1" dirty="0">
                  <a:solidFill>
                    <a:schemeClr val="bg1"/>
                  </a:solidFill>
                  <a:highlight>
                    <a:srgbClr val="006600"/>
                  </a:highlight>
                </a:rPr>
                <a:t>113 MWh/Ano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do consumo de energia gerados pelos Desktops e Monitores ociosos das fabricas HDA e HCA</a:t>
              </a:r>
            </a:p>
          </p:txBody>
        </p:sp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62A299B9-0211-4B2B-4637-48D28ABDD8F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879324" y="4230745"/>
            <a:ext cx="1799563" cy="2559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20CFFF20-8319-A721-C1A6-211B0B6199D8}"/>
                </a:ext>
              </a:extLst>
            </p:cNvPr>
            <p:cNvSpPr txBox="1"/>
            <p:nvPr/>
          </p:nvSpPr>
          <p:spPr>
            <a:xfrm>
              <a:off x="1874474" y="3307350"/>
              <a:ext cx="214469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00" b="1" u="sng" dirty="0">
                  <a:solidFill>
                    <a:srgbClr val="006600"/>
                  </a:solidFill>
                </a:rPr>
                <a:t>Meta</a:t>
              </a:r>
              <a:endParaRPr lang="pt-BR" sz="1400" b="1" u="sng" dirty="0">
                <a:solidFill>
                  <a:srgbClr val="0000FF"/>
                </a:solidFill>
              </a:endParaRPr>
            </a:p>
            <a:p>
              <a:r>
                <a:rPr lang="pt-BR" sz="1600" dirty="0">
                  <a:solidFill>
                    <a:srgbClr val="006600"/>
                  </a:solidFill>
                </a:rPr>
                <a:t>Redução </a:t>
              </a:r>
            </a:p>
            <a:p>
              <a:r>
                <a:rPr lang="pt-BR" sz="1600" dirty="0">
                  <a:solidFill>
                    <a:srgbClr val="006600"/>
                  </a:solidFill>
                </a:rPr>
                <a:t>de Consumo  </a:t>
              </a:r>
            </a:p>
          </p:txBody>
        </p: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64F86868-66AF-3B83-34E6-8455ADB15226}"/>
                </a:ext>
              </a:extLst>
            </p:cNvPr>
            <p:cNvGrpSpPr/>
            <p:nvPr/>
          </p:nvGrpSpPr>
          <p:grpSpPr>
            <a:xfrm>
              <a:off x="2503290" y="4881934"/>
              <a:ext cx="559947" cy="526043"/>
              <a:chOff x="4011528" y="2285540"/>
              <a:chExt cx="1270590" cy="1263615"/>
            </a:xfrm>
          </p:grpSpPr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20DA2B80-D435-E121-1795-1DF3C04D816D}"/>
                  </a:ext>
                </a:extLst>
              </p:cNvPr>
              <p:cNvSpPr/>
              <p:nvPr/>
            </p:nvSpPr>
            <p:spPr>
              <a:xfrm>
                <a:off x="4011528" y="2298882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4" name="Imagem 123">
                <a:extLst>
                  <a:ext uri="{FF2B5EF4-FFF2-40B4-BE49-F238E27FC236}">
                    <a16:creationId xmlns:a16="http://schemas.microsoft.com/office/drawing/2014/main" id="{93FC0D1C-6C66-CCF1-6D8C-F397867B3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40"/>
                <a:ext cx="1249084" cy="1249084"/>
              </a:xfrm>
              <a:prstGeom prst="rect">
                <a:avLst/>
              </a:prstGeom>
            </p:spPr>
          </p:pic>
        </p:grpSp>
        <p:graphicFrame>
          <p:nvGraphicFramePr>
            <p:cNvPr id="374" name="Gráfico 373">
              <a:extLst>
                <a:ext uri="{FF2B5EF4-FFF2-40B4-BE49-F238E27FC236}">
                  <a16:creationId xmlns:a16="http://schemas.microsoft.com/office/drawing/2014/main" id="{4BD175A6-6DF1-1C7E-BDDB-5FEDE89DF3E1}"/>
                </a:ext>
              </a:extLst>
            </p:cNvPr>
            <p:cNvGraphicFramePr/>
            <p:nvPr/>
          </p:nvGraphicFramePr>
          <p:xfrm>
            <a:off x="1897274" y="4263069"/>
            <a:ext cx="1741260" cy="24350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375" name="CaixaDeTexto 374">
              <a:extLst>
                <a:ext uri="{FF2B5EF4-FFF2-40B4-BE49-F238E27FC236}">
                  <a16:creationId xmlns:a16="http://schemas.microsoft.com/office/drawing/2014/main" id="{C91D8F66-BEC2-8CF3-FEA3-C35C8714CD15}"/>
                </a:ext>
              </a:extLst>
            </p:cNvPr>
            <p:cNvSpPr txBox="1"/>
            <p:nvPr/>
          </p:nvSpPr>
          <p:spPr>
            <a:xfrm>
              <a:off x="2114663" y="4594506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rgbClr val="002060"/>
                  </a:solidFill>
                </a:rPr>
                <a:t>549</a:t>
              </a:r>
            </a:p>
          </p:txBody>
        </p:sp>
        <p:sp>
          <p:nvSpPr>
            <p:cNvPr id="376" name="CaixaDeTexto 375">
              <a:extLst>
                <a:ext uri="{FF2B5EF4-FFF2-40B4-BE49-F238E27FC236}">
                  <a16:creationId xmlns:a16="http://schemas.microsoft.com/office/drawing/2014/main" id="{4CB043A2-D8CF-55D7-3C6C-9BF7C89F0AA2}"/>
                </a:ext>
              </a:extLst>
            </p:cNvPr>
            <p:cNvSpPr txBox="1"/>
            <p:nvPr/>
          </p:nvSpPr>
          <p:spPr>
            <a:xfrm>
              <a:off x="2600831" y="455229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highlight>
                    <a:srgbClr val="FFFF00"/>
                  </a:highlight>
                </a:rPr>
                <a:t>113</a:t>
              </a:r>
            </a:p>
          </p:txBody>
        </p:sp>
        <p:sp>
          <p:nvSpPr>
            <p:cNvPr id="377" name="CaixaDeTexto 376">
              <a:extLst>
                <a:ext uri="{FF2B5EF4-FFF2-40B4-BE49-F238E27FC236}">
                  <a16:creationId xmlns:a16="http://schemas.microsoft.com/office/drawing/2014/main" id="{6C2C0E11-D12C-4218-5BEF-0DBF8852D45E}"/>
                </a:ext>
              </a:extLst>
            </p:cNvPr>
            <p:cNvSpPr txBox="1"/>
            <p:nvPr/>
          </p:nvSpPr>
          <p:spPr>
            <a:xfrm>
              <a:off x="3120796" y="4944568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rgbClr val="002060"/>
                  </a:solidFill>
                </a:rPr>
                <a:t>436</a:t>
              </a:r>
            </a:p>
          </p:txBody>
        </p:sp>
        <p:sp>
          <p:nvSpPr>
            <p:cNvPr id="379" name="Seta para baixo 27">
              <a:extLst>
                <a:ext uri="{FF2B5EF4-FFF2-40B4-BE49-F238E27FC236}">
                  <a16:creationId xmlns:a16="http://schemas.microsoft.com/office/drawing/2014/main" id="{6BEC78AE-260E-E1AB-437B-A21EAF3F0331}"/>
                </a:ext>
              </a:extLst>
            </p:cNvPr>
            <p:cNvSpPr/>
            <p:nvPr/>
          </p:nvSpPr>
          <p:spPr>
            <a:xfrm>
              <a:off x="2697142" y="5172222"/>
              <a:ext cx="228249" cy="2106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pt-BR" sz="11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380" name="CaixaDeTexto 379">
              <a:extLst>
                <a:ext uri="{FF2B5EF4-FFF2-40B4-BE49-F238E27FC236}">
                  <a16:creationId xmlns:a16="http://schemas.microsoft.com/office/drawing/2014/main" id="{8069D51B-CFA4-4920-314B-75EB0AC36252}"/>
                </a:ext>
              </a:extLst>
            </p:cNvPr>
            <p:cNvSpPr txBox="1"/>
            <p:nvPr/>
          </p:nvSpPr>
          <p:spPr>
            <a:xfrm>
              <a:off x="2047981" y="557077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9:45h</a:t>
              </a:r>
            </a:p>
          </p:txBody>
        </p:sp>
        <p:sp>
          <p:nvSpPr>
            <p:cNvPr id="381" name="CaixaDeTexto 380">
              <a:extLst>
                <a:ext uri="{FF2B5EF4-FFF2-40B4-BE49-F238E27FC236}">
                  <a16:creationId xmlns:a16="http://schemas.microsoft.com/office/drawing/2014/main" id="{919A21BB-AD1B-100B-AC8F-BE02E95D851A}"/>
                </a:ext>
              </a:extLst>
            </p:cNvPr>
            <p:cNvSpPr txBox="1"/>
            <p:nvPr/>
          </p:nvSpPr>
          <p:spPr>
            <a:xfrm>
              <a:off x="3101633" y="556741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7:45h</a:t>
              </a:r>
            </a:p>
          </p:txBody>
        </p:sp>
        <p:sp>
          <p:nvSpPr>
            <p:cNvPr id="382" name="CaixaDeTexto 381">
              <a:extLst>
                <a:ext uri="{FF2B5EF4-FFF2-40B4-BE49-F238E27FC236}">
                  <a16:creationId xmlns:a16="http://schemas.microsoft.com/office/drawing/2014/main" id="{E2A007B6-7163-855D-443D-36BE2BE911D2}"/>
                </a:ext>
              </a:extLst>
            </p:cNvPr>
            <p:cNvSpPr txBox="1"/>
            <p:nvPr/>
          </p:nvSpPr>
          <p:spPr>
            <a:xfrm>
              <a:off x="2652442" y="4822714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2h</a:t>
              </a:r>
            </a:p>
          </p:txBody>
        </p:sp>
        <p:grpSp>
          <p:nvGrpSpPr>
            <p:cNvPr id="389" name="Agrupar 388">
              <a:extLst>
                <a:ext uri="{FF2B5EF4-FFF2-40B4-BE49-F238E27FC236}">
                  <a16:creationId xmlns:a16="http://schemas.microsoft.com/office/drawing/2014/main" id="{35413F3B-7C8A-6752-9CE0-736B23EA856A}"/>
                </a:ext>
              </a:extLst>
            </p:cNvPr>
            <p:cNvGrpSpPr/>
            <p:nvPr/>
          </p:nvGrpSpPr>
          <p:grpSpPr>
            <a:xfrm>
              <a:off x="3009745" y="3437863"/>
              <a:ext cx="559947" cy="526043"/>
              <a:chOff x="3180579" y="3780190"/>
              <a:chExt cx="559947" cy="526043"/>
            </a:xfrm>
          </p:grpSpPr>
          <p:grpSp>
            <p:nvGrpSpPr>
              <p:cNvPr id="385" name="Agrupar 384">
                <a:extLst>
                  <a:ext uri="{FF2B5EF4-FFF2-40B4-BE49-F238E27FC236}">
                    <a16:creationId xmlns:a16="http://schemas.microsoft.com/office/drawing/2014/main" id="{3CE92BEF-DC87-8B81-B16E-EF20C70801A9}"/>
                  </a:ext>
                </a:extLst>
              </p:cNvPr>
              <p:cNvGrpSpPr/>
              <p:nvPr/>
            </p:nvGrpSpPr>
            <p:grpSpPr>
              <a:xfrm>
                <a:off x="3180579" y="3780190"/>
                <a:ext cx="559947" cy="526043"/>
                <a:chOff x="4011530" y="2285538"/>
                <a:chExt cx="1270590" cy="1263614"/>
              </a:xfrm>
            </p:grpSpPr>
            <p:sp>
              <p:nvSpPr>
                <p:cNvPr id="386" name="Elipse 385">
                  <a:extLst>
                    <a:ext uri="{FF2B5EF4-FFF2-40B4-BE49-F238E27FC236}">
                      <a16:creationId xmlns:a16="http://schemas.microsoft.com/office/drawing/2014/main" id="{71353FF4-3DD9-9A35-3DA8-225D0F9A05C6}"/>
                    </a:ext>
                  </a:extLst>
                </p:cNvPr>
                <p:cNvSpPr/>
                <p:nvPr/>
              </p:nvSpPr>
              <p:spPr>
                <a:xfrm>
                  <a:off x="4011530" y="2298879"/>
                  <a:ext cx="1270590" cy="1250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87" name="Imagem 386">
                  <a:extLst>
                    <a:ext uri="{FF2B5EF4-FFF2-40B4-BE49-F238E27FC236}">
                      <a16:creationId xmlns:a16="http://schemas.microsoft.com/office/drawing/2014/main" id="{A8F9E2D7-3848-83C7-B449-9053A4D2D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2771" y="2285538"/>
                  <a:ext cx="1249083" cy="1249084"/>
                </a:xfrm>
                <a:prstGeom prst="rect">
                  <a:avLst/>
                </a:prstGeom>
              </p:spPr>
            </p:pic>
          </p:grpSp>
          <p:sp>
            <p:nvSpPr>
              <p:cNvPr id="388" name="Elipse 387">
                <a:extLst>
                  <a:ext uri="{FF2B5EF4-FFF2-40B4-BE49-F238E27FC236}">
                    <a16:creationId xmlns:a16="http://schemas.microsoft.com/office/drawing/2014/main" id="{ECA7048A-DE49-8527-A8AD-A0AA7E6572A8}"/>
                  </a:ext>
                </a:extLst>
              </p:cNvPr>
              <p:cNvSpPr/>
              <p:nvPr/>
            </p:nvSpPr>
            <p:spPr>
              <a:xfrm>
                <a:off x="3246038" y="3837891"/>
                <a:ext cx="423869" cy="404592"/>
              </a:xfrm>
              <a:prstGeom prst="ellipse">
                <a:avLst/>
              </a:prstGeom>
              <a:solidFill>
                <a:srgbClr val="008D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21%</a:t>
                </a:r>
              </a:p>
            </p:txBody>
          </p:sp>
        </p:grpSp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E8440F73-7484-64D6-A9B1-AFB419A64721}"/>
                </a:ext>
              </a:extLst>
            </p:cNvPr>
            <p:cNvSpPr/>
            <p:nvPr/>
          </p:nvSpPr>
          <p:spPr>
            <a:xfrm>
              <a:off x="2494598" y="5419027"/>
              <a:ext cx="635037" cy="577261"/>
            </a:xfrm>
            <a:prstGeom prst="roundRect">
              <a:avLst>
                <a:gd name="adj" fmla="val 924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AutoShape 12">
              <a:extLst>
                <a:ext uri="{FF2B5EF4-FFF2-40B4-BE49-F238E27FC236}">
                  <a16:creationId xmlns:a16="http://schemas.microsoft.com/office/drawing/2014/main" id="{65FD6B1E-3A0F-E2C9-E8C6-BD62A38F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977" y="5446767"/>
              <a:ext cx="697627" cy="504201"/>
            </a:xfrm>
            <a:prstGeom prst="flowChartAlternateProcess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- 1h Almoço</a:t>
              </a:r>
            </a:p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- 15min Lanche</a:t>
              </a:r>
            </a:p>
            <a:p>
              <a:pPr algn="just"/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</a:t>
              </a:r>
              <a:r>
                <a:rPr lang="pt-BR" sz="750" baseline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 </a:t>
              </a:r>
              <a:r>
                <a:rPr lang="pt-BR" sz="7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45min Outros</a:t>
              </a:r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F80C0ACD-1FB9-2314-6500-338327073513}"/>
                </a:ext>
              </a:extLst>
            </p:cNvPr>
            <p:cNvSpPr/>
            <p:nvPr/>
          </p:nvSpPr>
          <p:spPr>
            <a:xfrm>
              <a:off x="1945141" y="4079278"/>
              <a:ext cx="1644656" cy="402278"/>
            </a:xfrm>
            <a:prstGeom prst="roundRect">
              <a:avLst>
                <a:gd name="adj" fmla="val 13115"/>
              </a:avLst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>
                <a:solidFill>
                  <a:schemeClr val="bg1"/>
                </a:solidFill>
              </a:endParaRPr>
            </a:p>
          </p:txBody>
        </p:sp>
        <p:sp>
          <p:nvSpPr>
            <p:cNvPr id="10" name="CaixaDeTexto 1">
              <a:extLst>
                <a:ext uri="{FF2B5EF4-FFF2-40B4-BE49-F238E27FC236}">
                  <a16:creationId xmlns:a16="http://schemas.microsoft.com/office/drawing/2014/main" id="{D79A0C4E-866B-9C27-C602-146FD16F4BE2}"/>
                </a:ext>
              </a:extLst>
            </p:cNvPr>
            <p:cNvSpPr txBox="1"/>
            <p:nvPr/>
          </p:nvSpPr>
          <p:spPr>
            <a:xfrm>
              <a:off x="1922114" y="4050215"/>
              <a:ext cx="1715245" cy="450737"/>
            </a:xfrm>
            <a:prstGeom prst="rect">
              <a:avLst/>
            </a:prstGeom>
            <a:noFill/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Proposta de Redução Anual 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 Consumo de Energia 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 Equipamento de TI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A3D9D0A-DD6C-7B25-BE9D-F5BB40256B01}"/>
              </a:ext>
            </a:extLst>
          </p:cNvPr>
          <p:cNvGrpSpPr/>
          <p:nvPr/>
        </p:nvGrpSpPr>
        <p:grpSpPr>
          <a:xfrm>
            <a:off x="12517" y="695325"/>
            <a:ext cx="2112045" cy="6094941"/>
            <a:chOff x="12517" y="695325"/>
            <a:chExt cx="2112045" cy="6094941"/>
          </a:xfrm>
        </p:grpSpPr>
        <p:sp>
          <p:nvSpPr>
            <p:cNvPr id="33" name="Retângulo Arredondado 3">
              <a:extLst>
                <a:ext uri="{FF2B5EF4-FFF2-40B4-BE49-F238E27FC236}">
                  <a16:creationId xmlns:a16="http://schemas.microsoft.com/office/drawing/2014/main" id="{5F3FF0F6-732E-850D-8E29-A0ED531286DF}"/>
                </a:ext>
              </a:extLst>
            </p:cNvPr>
            <p:cNvSpPr/>
            <p:nvPr/>
          </p:nvSpPr>
          <p:spPr>
            <a:xfrm>
              <a:off x="38898" y="695325"/>
              <a:ext cx="1784098" cy="6094941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6A0D11F-DD77-8B9B-2B9B-A2AF83BEBBDB}"/>
                </a:ext>
              </a:extLst>
            </p:cNvPr>
            <p:cNvSpPr txBox="1"/>
            <p:nvPr/>
          </p:nvSpPr>
          <p:spPr>
            <a:xfrm>
              <a:off x="12517" y="1649901"/>
              <a:ext cx="18185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OBJETIVO</a:t>
              </a:r>
            </a:p>
            <a:p>
              <a:pPr algn="ctr"/>
              <a:endParaRPr lang="pt-BR" sz="800" b="1" u="sng" dirty="0">
                <a:solidFill>
                  <a:srgbClr val="339933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Contribuir com o meio ambiente reduzindo o consumo de energia em equipamentos de TI ociosos na fábrica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CAB617A9-0A90-EF67-B8FE-E7D46679EAF8}"/>
                </a:ext>
              </a:extLst>
            </p:cNvPr>
            <p:cNvSpPr txBox="1"/>
            <p:nvPr/>
          </p:nvSpPr>
          <p:spPr>
            <a:xfrm rot="16200000">
              <a:off x="1446679" y="5029661"/>
              <a:ext cx="1025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200" b="1" dirty="0"/>
            </a:p>
          </p:txBody>
        </p:sp>
        <p:sp>
          <p:nvSpPr>
            <p:cNvPr id="383" name="CaixaDeTexto 1">
              <a:extLst>
                <a:ext uri="{FF2B5EF4-FFF2-40B4-BE49-F238E27FC236}">
                  <a16:creationId xmlns:a16="http://schemas.microsoft.com/office/drawing/2014/main" id="{1D5C3FE3-BE64-4F6B-FA86-CA2B0BCEDEAF}"/>
                </a:ext>
              </a:extLst>
            </p:cNvPr>
            <p:cNvSpPr txBox="1"/>
            <p:nvPr/>
          </p:nvSpPr>
          <p:spPr>
            <a:xfrm rot="16200000">
              <a:off x="1551917" y="5462601"/>
              <a:ext cx="877603" cy="2676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HORAS</a:t>
              </a:r>
            </a:p>
          </p:txBody>
        </p:sp>
        <p:pic>
          <p:nvPicPr>
            <p:cNvPr id="475" name="Imagem 474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972ECCE9-FF15-8CDE-CCEB-119905FC7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5"/>
            <a:stretch/>
          </p:blipFill>
          <p:spPr>
            <a:xfrm>
              <a:off x="433921" y="2984021"/>
              <a:ext cx="597824" cy="557388"/>
            </a:xfrm>
            <a:prstGeom prst="rect">
              <a:avLst/>
            </a:prstGeom>
          </p:spPr>
        </p:pic>
        <p:pic>
          <p:nvPicPr>
            <p:cNvPr id="482" name="Imagem 481" descr="Logotipo&#10;&#10;Descrição gerada automaticamente">
              <a:extLst>
                <a:ext uri="{FF2B5EF4-FFF2-40B4-BE49-F238E27FC236}">
                  <a16:creationId xmlns:a16="http://schemas.microsoft.com/office/drawing/2014/main" id="{51926B7F-E9EA-DD64-0AC1-4EB1D650E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3" t="15235" r="20315" b="11213"/>
            <a:stretch/>
          </p:blipFill>
          <p:spPr>
            <a:xfrm>
              <a:off x="756922" y="3258345"/>
              <a:ext cx="591438" cy="594070"/>
            </a:xfrm>
            <a:prstGeom prst="rect">
              <a:avLst/>
            </a:prstGeom>
          </p:spPr>
        </p:pic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D5C762B5-35A3-D658-64C8-E76262B44F13}"/>
                </a:ext>
              </a:extLst>
            </p:cNvPr>
            <p:cNvGrpSpPr/>
            <p:nvPr/>
          </p:nvGrpSpPr>
          <p:grpSpPr>
            <a:xfrm>
              <a:off x="44322" y="3958716"/>
              <a:ext cx="1778181" cy="2675448"/>
              <a:chOff x="44322" y="4473074"/>
              <a:chExt cx="1778181" cy="2675448"/>
            </a:xfrm>
          </p:grpSpPr>
          <p:sp>
            <p:nvSpPr>
              <p:cNvPr id="1048" name="Retângulo: Cantos Arredondados 1047">
                <a:extLst>
                  <a:ext uri="{FF2B5EF4-FFF2-40B4-BE49-F238E27FC236}">
                    <a16:creationId xmlns:a16="http://schemas.microsoft.com/office/drawing/2014/main" id="{83AF9FBA-78C6-05A4-DA40-3ED489CEE88A}"/>
                  </a:ext>
                </a:extLst>
              </p:cNvPr>
              <p:cNvSpPr/>
              <p:nvPr/>
            </p:nvSpPr>
            <p:spPr>
              <a:xfrm>
                <a:off x="44322" y="4477374"/>
                <a:ext cx="878202" cy="2671148"/>
              </a:xfrm>
              <a:prstGeom prst="roundRect">
                <a:avLst>
                  <a:gd name="adj" fmla="val 3715"/>
                </a:avLst>
              </a:prstGeom>
              <a:solidFill>
                <a:srgbClr val="33993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9" name="Retângulo: Cantos Arredondados 1048">
                <a:extLst>
                  <a:ext uri="{FF2B5EF4-FFF2-40B4-BE49-F238E27FC236}">
                    <a16:creationId xmlns:a16="http://schemas.microsoft.com/office/drawing/2014/main" id="{CD4AFED7-BC5C-AE9E-C701-E38942E5DA42}"/>
                  </a:ext>
                </a:extLst>
              </p:cNvPr>
              <p:cNvSpPr/>
              <p:nvPr/>
            </p:nvSpPr>
            <p:spPr>
              <a:xfrm>
                <a:off x="921587" y="4473074"/>
                <a:ext cx="900916" cy="2671148"/>
              </a:xfrm>
              <a:prstGeom prst="roundRect">
                <a:avLst>
                  <a:gd name="adj" fmla="val 41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50" name="Agrupar 1049">
              <a:extLst>
                <a:ext uri="{FF2B5EF4-FFF2-40B4-BE49-F238E27FC236}">
                  <a16:creationId xmlns:a16="http://schemas.microsoft.com/office/drawing/2014/main" id="{699D7384-4F64-5EEA-A957-7F42B366D0F0}"/>
                </a:ext>
              </a:extLst>
            </p:cNvPr>
            <p:cNvGrpSpPr/>
            <p:nvPr/>
          </p:nvGrpSpPr>
          <p:grpSpPr>
            <a:xfrm>
              <a:off x="46743" y="4630557"/>
              <a:ext cx="1777770" cy="1688343"/>
              <a:chOff x="40612" y="4991299"/>
              <a:chExt cx="1777770" cy="1688343"/>
            </a:xfrm>
          </p:grpSpPr>
          <p:pic>
            <p:nvPicPr>
              <p:cNvPr id="1051" name="Imagem 105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1F9CE8E-882D-CE04-02C9-BA02EDE8C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7" r="13645" b="2956"/>
              <a:stretch/>
            </p:blipFill>
            <p:spPr>
              <a:xfrm flipH="1">
                <a:off x="40612" y="5010726"/>
                <a:ext cx="888589" cy="1022785"/>
              </a:xfrm>
              <a:prstGeom prst="rect">
                <a:avLst/>
              </a:prstGeom>
            </p:spPr>
          </p:pic>
          <p:pic>
            <p:nvPicPr>
              <p:cNvPr id="1052" name="Imagem 1051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D954803B-94A4-8016-3EEB-1B7FFCB49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42267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53" name="Imagem 1052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C5DBC7E-E951-C142-1919-07DCBF410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83" b="2956"/>
              <a:stretch/>
            </p:blipFill>
            <p:spPr>
              <a:xfrm>
                <a:off x="63973" y="5656857"/>
                <a:ext cx="1754409" cy="1022785"/>
              </a:xfrm>
              <a:prstGeom prst="rect">
                <a:avLst/>
              </a:prstGeom>
            </p:spPr>
          </p:pic>
          <p:pic>
            <p:nvPicPr>
              <p:cNvPr id="1054" name="Imagem 1053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1501CFC1-E3F7-002F-5E86-76340A4603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0330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55" name="Imagem 1054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97FF2E10-89EF-3937-86A4-3BA0CBFE5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391" b="2956"/>
              <a:stretch/>
            </p:blipFill>
            <p:spPr>
              <a:xfrm>
                <a:off x="910190" y="5656695"/>
                <a:ext cx="902955" cy="1022785"/>
              </a:xfrm>
              <a:prstGeom prst="rect">
                <a:avLst/>
              </a:prstGeom>
            </p:spPr>
          </p:pic>
        </p:grpSp>
        <p:grpSp>
          <p:nvGrpSpPr>
            <p:cNvPr id="1056" name="Agrupar 1055">
              <a:extLst>
                <a:ext uri="{FF2B5EF4-FFF2-40B4-BE49-F238E27FC236}">
                  <a16:creationId xmlns:a16="http://schemas.microsoft.com/office/drawing/2014/main" id="{CE2C354F-13C6-98EF-5D58-D38CC76CC89D}"/>
                </a:ext>
              </a:extLst>
            </p:cNvPr>
            <p:cNvGrpSpPr/>
            <p:nvPr/>
          </p:nvGrpSpPr>
          <p:grpSpPr>
            <a:xfrm>
              <a:off x="47663" y="5019983"/>
              <a:ext cx="1782071" cy="1662781"/>
              <a:chOff x="51791" y="4991299"/>
              <a:chExt cx="1782071" cy="1662781"/>
            </a:xfrm>
          </p:grpSpPr>
          <p:pic>
            <p:nvPicPr>
              <p:cNvPr id="1057" name="Imagem 1056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3D8FEF0F-E754-C355-592E-FC23038EA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r="14210" b="2956"/>
              <a:stretch/>
            </p:blipFill>
            <p:spPr>
              <a:xfrm flipH="1">
                <a:off x="52279" y="5010726"/>
                <a:ext cx="876923" cy="1022785"/>
              </a:xfrm>
              <a:prstGeom prst="rect">
                <a:avLst/>
              </a:prstGeom>
            </p:spPr>
          </p:pic>
          <p:pic>
            <p:nvPicPr>
              <p:cNvPr id="1058" name="Imagem 1057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E81895C4-A745-6B8D-93C8-1B82B89DF9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51791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60" name="Imagem 1059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BE8EC6F2-69F2-FED6-ADA8-0BE547CC0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2473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61" name="Imagem 106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5DC16A62-5CE3-3F03-0518-D9B63EFBA3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071" b="2956"/>
              <a:stretch/>
            </p:blipFill>
            <p:spPr>
              <a:xfrm>
                <a:off x="917332" y="5631295"/>
                <a:ext cx="909557" cy="1022785"/>
              </a:xfrm>
              <a:prstGeom prst="rect">
                <a:avLst/>
              </a:prstGeom>
            </p:spPr>
          </p:pic>
        </p:grpSp>
        <p:pic>
          <p:nvPicPr>
            <p:cNvPr id="1062" name="Imagem 1061" descr="Tela de computador&#10;&#10;Descrição gerada automaticamente">
              <a:extLst>
                <a:ext uri="{FF2B5EF4-FFF2-40B4-BE49-F238E27FC236}">
                  <a16:creationId xmlns:a16="http://schemas.microsoft.com/office/drawing/2014/main" id="{A63283BB-889C-54B9-1277-41BF33875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5" r="7647" b="15707"/>
            <a:stretch/>
          </p:blipFill>
          <p:spPr>
            <a:xfrm>
              <a:off x="932064" y="4181230"/>
              <a:ext cx="890973" cy="614656"/>
            </a:xfrm>
            <a:prstGeom prst="rect">
              <a:avLst/>
            </a:prstGeom>
          </p:spPr>
        </p:pic>
        <p:pic>
          <p:nvPicPr>
            <p:cNvPr id="1065" name="Imagem 1064" descr="Tela de computador&#10;&#10;Descrição gerada automaticamente">
              <a:extLst>
                <a:ext uri="{FF2B5EF4-FFF2-40B4-BE49-F238E27FC236}">
                  <a16:creationId xmlns:a16="http://schemas.microsoft.com/office/drawing/2014/main" id="{595A74BB-1FA6-E6BE-DA90-C4EB29823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r="7115" b="5197"/>
            <a:stretch/>
          </p:blipFill>
          <p:spPr>
            <a:xfrm>
              <a:off x="50779" y="4178395"/>
              <a:ext cx="865513" cy="613724"/>
            </a:xfrm>
            <a:prstGeom prst="rect">
              <a:avLst/>
            </a:prstGeom>
          </p:spPr>
        </p:pic>
        <p:grpSp>
          <p:nvGrpSpPr>
            <p:cNvPr id="267" name="Agrupar 266">
              <a:extLst>
                <a:ext uri="{FF2B5EF4-FFF2-40B4-BE49-F238E27FC236}">
                  <a16:creationId xmlns:a16="http://schemas.microsoft.com/office/drawing/2014/main" id="{6DB353B6-2FA5-F526-A92A-BB7476022529}"/>
                </a:ext>
              </a:extLst>
            </p:cNvPr>
            <p:cNvGrpSpPr/>
            <p:nvPr/>
          </p:nvGrpSpPr>
          <p:grpSpPr>
            <a:xfrm>
              <a:off x="312166" y="4358243"/>
              <a:ext cx="336499" cy="202373"/>
              <a:chOff x="544713" y="4032268"/>
              <a:chExt cx="336499" cy="202373"/>
            </a:xfrm>
          </p:grpSpPr>
          <p:sp>
            <p:nvSpPr>
              <p:cNvPr id="1079" name="Retângulo 1078">
                <a:extLst>
                  <a:ext uri="{FF2B5EF4-FFF2-40B4-BE49-F238E27FC236}">
                    <a16:creationId xmlns:a16="http://schemas.microsoft.com/office/drawing/2014/main" id="{C9959C2C-45C8-1A39-DA74-35A6AD727A27}"/>
                  </a:ext>
                </a:extLst>
              </p:cNvPr>
              <p:cNvSpPr/>
              <p:nvPr/>
            </p:nvSpPr>
            <p:spPr>
              <a:xfrm>
                <a:off x="593756" y="4100161"/>
                <a:ext cx="247656" cy="925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81" name="Imagem 1080" descr="Uma imagem contendo Texto&#10;&#10;Descrição gerada automaticamente">
                <a:extLst>
                  <a:ext uri="{FF2B5EF4-FFF2-40B4-BE49-F238E27FC236}">
                    <a16:creationId xmlns:a16="http://schemas.microsoft.com/office/drawing/2014/main" id="{0F48EE81-8864-19A3-C571-A5C357C02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6" b="41833"/>
              <a:stretch/>
            </p:blipFill>
            <p:spPr>
              <a:xfrm>
                <a:off x="544713" y="4032268"/>
                <a:ext cx="336499" cy="202373"/>
              </a:xfrm>
              <a:prstGeom prst="rect">
                <a:avLst/>
              </a:prstGeom>
            </p:spPr>
          </p:pic>
        </p:grpSp>
        <p:grpSp>
          <p:nvGrpSpPr>
            <p:cNvPr id="260" name="Agrupar 259">
              <a:extLst>
                <a:ext uri="{FF2B5EF4-FFF2-40B4-BE49-F238E27FC236}">
                  <a16:creationId xmlns:a16="http://schemas.microsoft.com/office/drawing/2014/main" id="{9FE358F6-B6D8-87BC-3FBD-778FB5B0233B}"/>
                </a:ext>
              </a:extLst>
            </p:cNvPr>
            <p:cNvGrpSpPr/>
            <p:nvPr/>
          </p:nvGrpSpPr>
          <p:grpSpPr>
            <a:xfrm>
              <a:off x="374210" y="3939692"/>
              <a:ext cx="274327" cy="301918"/>
              <a:chOff x="272940" y="3330055"/>
              <a:chExt cx="274327" cy="301918"/>
            </a:xfrm>
          </p:grpSpPr>
          <p:sp>
            <p:nvSpPr>
              <p:cNvPr id="258" name="Elipse 257">
                <a:extLst>
                  <a:ext uri="{FF2B5EF4-FFF2-40B4-BE49-F238E27FC236}">
                    <a16:creationId xmlns:a16="http://schemas.microsoft.com/office/drawing/2014/main" id="{F1767AD0-F1EB-3871-5C56-A2160BF8AEB8}"/>
                  </a:ext>
                </a:extLst>
              </p:cNvPr>
              <p:cNvSpPr/>
              <p:nvPr/>
            </p:nvSpPr>
            <p:spPr>
              <a:xfrm>
                <a:off x="290228" y="3388519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59" name="Imagem 258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60DA3A6D-E4AF-7937-5DAA-8BEE1BD9C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520"/>
              <a:stretch/>
            </p:blipFill>
            <p:spPr>
              <a:xfrm>
                <a:off x="272940" y="3330055"/>
                <a:ext cx="274327" cy="301918"/>
              </a:xfrm>
              <a:prstGeom prst="rect">
                <a:avLst/>
              </a:prstGeom>
            </p:spPr>
          </p:pic>
        </p:grpSp>
        <p:grpSp>
          <p:nvGrpSpPr>
            <p:cNvPr id="266" name="Agrupar 265">
              <a:extLst>
                <a:ext uri="{FF2B5EF4-FFF2-40B4-BE49-F238E27FC236}">
                  <a16:creationId xmlns:a16="http://schemas.microsoft.com/office/drawing/2014/main" id="{0CD6785F-BC93-79B5-0F94-6C0F86F6F48C}"/>
                </a:ext>
              </a:extLst>
            </p:cNvPr>
            <p:cNvGrpSpPr/>
            <p:nvPr/>
          </p:nvGrpSpPr>
          <p:grpSpPr>
            <a:xfrm>
              <a:off x="1249233" y="3938749"/>
              <a:ext cx="327170" cy="301918"/>
              <a:chOff x="163138" y="3531551"/>
              <a:chExt cx="327170" cy="301918"/>
            </a:xfrm>
          </p:grpSpPr>
          <p:sp>
            <p:nvSpPr>
              <p:cNvPr id="263" name="Elipse 262">
                <a:extLst>
                  <a:ext uri="{FF2B5EF4-FFF2-40B4-BE49-F238E27FC236}">
                    <a16:creationId xmlns:a16="http://schemas.microsoft.com/office/drawing/2014/main" id="{1F73B55B-23E5-8FB6-65A8-11862115BA1F}"/>
                  </a:ext>
                </a:extLst>
              </p:cNvPr>
              <p:cNvSpPr/>
              <p:nvPr/>
            </p:nvSpPr>
            <p:spPr>
              <a:xfrm>
                <a:off x="206902" y="3589813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5" name="Imagem 264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22A67BB9-6636-EF61-620A-F7684D150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23"/>
              <a:stretch/>
            </p:blipFill>
            <p:spPr>
              <a:xfrm>
                <a:off x="163138" y="3531551"/>
                <a:ext cx="327170" cy="301918"/>
              </a:xfrm>
              <a:prstGeom prst="rect">
                <a:avLst/>
              </a:prstGeom>
            </p:spPr>
          </p:pic>
        </p:grpSp>
        <p:pic>
          <p:nvPicPr>
            <p:cNvPr id="1109" name="Imagem 1108" descr="Floresta com árvores&#10;&#10;Descrição gerada automaticamente">
              <a:extLst>
                <a:ext uri="{FF2B5EF4-FFF2-40B4-BE49-F238E27FC236}">
                  <a16:creationId xmlns:a16="http://schemas.microsoft.com/office/drawing/2014/main" id="{9F315170-2095-491C-A9C9-0A9219627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1" b="2956"/>
            <a:stretch/>
          </p:blipFill>
          <p:spPr>
            <a:xfrm>
              <a:off x="47940" y="5660141"/>
              <a:ext cx="1770337" cy="1022785"/>
            </a:xfrm>
            <a:prstGeom prst="rect">
              <a:avLst/>
            </a:prstGeom>
          </p:spPr>
        </p:pic>
        <p:pic>
          <p:nvPicPr>
            <p:cNvPr id="1122" name="Imagem 1121" descr="Floresta com árvores&#10;&#10;Descrição gerada automaticamente">
              <a:extLst>
                <a:ext uri="{FF2B5EF4-FFF2-40B4-BE49-F238E27FC236}">
                  <a16:creationId xmlns:a16="http://schemas.microsoft.com/office/drawing/2014/main" id="{D260D308-7DC4-F099-81B9-50C6D1C0D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73" r="14212" b="2956"/>
            <a:stretch/>
          </p:blipFill>
          <p:spPr>
            <a:xfrm>
              <a:off x="922735" y="5661948"/>
              <a:ext cx="904182" cy="1022785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253EE68-A149-90C0-05E4-D5774EFFB763}"/>
              </a:ext>
            </a:extLst>
          </p:cNvPr>
          <p:cNvGrpSpPr/>
          <p:nvPr/>
        </p:nvGrpSpPr>
        <p:grpSpPr>
          <a:xfrm>
            <a:off x="5495535" y="706437"/>
            <a:ext cx="2482841" cy="6086793"/>
            <a:chOff x="5495535" y="706437"/>
            <a:chExt cx="2482841" cy="6086793"/>
          </a:xfrm>
        </p:grpSpPr>
        <p:sp>
          <p:nvSpPr>
            <p:cNvPr id="47" name="Retângulo Arredondado 579">
              <a:extLst>
                <a:ext uri="{FF2B5EF4-FFF2-40B4-BE49-F238E27FC236}">
                  <a16:creationId xmlns:a16="http://schemas.microsoft.com/office/drawing/2014/main" id="{5374E2E7-93E0-4A03-B746-42352266E663}"/>
                </a:ext>
              </a:extLst>
            </p:cNvPr>
            <p:cNvSpPr/>
            <p:nvPr/>
          </p:nvSpPr>
          <p:spPr>
            <a:xfrm>
              <a:off x="5513098" y="706437"/>
              <a:ext cx="1765614" cy="6086793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3" name="Retângulo 462">
              <a:extLst>
                <a:ext uri="{FF2B5EF4-FFF2-40B4-BE49-F238E27FC236}">
                  <a16:creationId xmlns:a16="http://schemas.microsoft.com/office/drawing/2014/main" id="{3501DB8D-8B8E-D9F4-ECE3-C8A483A5BC81}"/>
                </a:ext>
              </a:extLst>
            </p:cNvPr>
            <p:cNvSpPr/>
            <p:nvPr/>
          </p:nvSpPr>
          <p:spPr>
            <a:xfrm>
              <a:off x="5907248" y="3667779"/>
              <a:ext cx="1329817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E5BAED0-0548-C03A-B945-A7D63C609900}"/>
                </a:ext>
              </a:extLst>
            </p:cNvPr>
            <p:cNvSpPr txBox="1"/>
            <p:nvPr/>
          </p:nvSpPr>
          <p:spPr>
            <a:xfrm>
              <a:off x="5495535" y="1645743"/>
              <a:ext cx="182725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 dirty="0">
                  <a:solidFill>
                    <a:srgbClr val="006600"/>
                  </a:solidFill>
                </a:rPr>
                <a:t>RELEVÂNCIA</a:t>
              </a:r>
            </a:p>
            <a:p>
              <a:pPr algn="ctr"/>
              <a:endParaRPr lang="pt-BR" sz="800" b="1" u="sng" dirty="0">
                <a:solidFill>
                  <a:srgbClr val="006600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Reduz</a:t>
              </a:r>
              <a:r>
                <a:rPr lang="pt-BR" sz="1100" b="1" dirty="0"/>
                <a:t> 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emissões atmosféricas de 1.028 </a:t>
              </a:r>
              <a:r>
                <a:rPr lang="pt-BR" sz="1200" dirty="0" err="1">
                  <a:solidFill>
                    <a:schemeClr val="accent3">
                      <a:lumMod val="50000"/>
                    </a:schemeClr>
                  </a:solidFill>
                </a:rPr>
                <a:t>ton</a:t>
              </a:r>
              <a:r>
                <a:rPr lang="pt-BR" sz="1200" dirty="0">
                  <a:solidFill>
                    <a:schemeClr val="accent3">
                      <a:lumMod val="50000"/>
                    </a:schemeClr>
                  </a:solidFill>
                </a:rPr>
                <a:t> CO2  por ano (impactos ambientais)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871ED693-378D-C822-C5D5-EB024F0AB9B1}"/>
                </a:ext>
              </a:extLst>
            </p:cNvPr>
            <p:cNvSpPr/>
            <p:nvPr/>
          </p:nvSpPr>
          <p:spPr>
            <a:xfrm>
              <a:off x="5900406" y="2858144"/>
              <a:ext cx="1336660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8" name="Imagem 447" descr="Desenho de uma flor&#10;&#10;Descrição gerada automaticamente com confiança baixa">
              <a:extLst>
                <a:ext uri="{FF2B5EF4-FFF2-40B4-BE49-F238E27FC236}">
                  <a16:creationId xmlns:a16="http://schemas.microsoft.com/office/drawing/2014/main" id="{53089195-0DAD-BDB5-B864-729995B5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722" y="2797125"/>
              <a:ext cx="710937" cy="840789"/>
            </a:xfrm>
            <a:prstGeom prst="rect">
              <a:avLst/>
            </a:prstGeom>
          </p:spPr>
        </p:pic>
        <p:sp>
          <p:nvSpPr>
            <p:cNvPr id="452" name="CaixaDeTexto 451">
              <a:extLst>
                <a:ext uri="{FF2B5EF4-FFF2-40B4-BE49-F238E27FC236}">
                  <a16:creationId xmlns:a16="http://schemas.microsoft.com/office/drawing/2014/main" id="{4209ADE0-4010-8952-7570-AFEF2E6667DD}"/>
                </a:ext>
              </a:extLst>
            </p:cNvPr>
            <p:cNvSpPr txBox="1"/>
            <p:nvPr/>
          </p:nvSpPr>
          <p:spPr>
            <a:xfrm>
              <a:off x="6046537" y="2804185"/>
              <a:ext cx="1174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Quantidade</a:t>
              </a:r>
            </a:p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</a:rPr>
                <a:t>2.847</a:t>
              </a:r>
            </a:p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Árvores</a:t>
              </a:r>
            </a:p>
          </p:txBody>
        </p:sp>
        <p:pic>
          <p:nvPicPr>
            <p:cNvPr id="454" name="Imagem 453" descr="Aplicativo&#10;&#10;Descrição gerada automaticamente com confiança média">
              <a:extLst>
                <a:ext uri="{FF2B5EF4-FFF2-40B4-BE49-F238E27FC236}">
                  <a16:creationId xmlns:a16="http://schemas.microsoft.com/office/drawing/2014/main" id="{61DEFE3B-1334-CBB6-9F1E-08ED993D2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13"/>
            <a:stretch/>
          </p:blipFill>
          <p:spPr>
            <a:xfrm flipH="1">
              <a:off x="5509339" y="3653657"/>
              <a:ext cx="688671" cy="594034"/>
            </a:xfrm>
            <a:prstGeom prst="rect">
              <a:avLst/>
            </a:prstGeom>
          </p:spPr>
        </p:pic>
        <p:pic>
          <p:nvPicPr>
            <p:cNvPr id="460" name="Imagem 459">
              <a:extLst>
                <a:ext uri="{FF2B5EF4-FFF2-40B4-BE49-F238E27FC236}">
                  <a16:creationId xmlns:a16="http://schemas.microsoft.com/office/drawing/2014/main" id="{CCDE07EF-5DE3-18A4-7814-604C1BB5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893263" y="4142803"/>
              <a:ext cx="257093" cy="85698"/>
            </a:xfrm>
            <a:prstGeom prst="rect">
              <a:avLst/>
            </a:prstGeom>
          </p:spPr>
        </p:pic>
        <p:pic>
          <p:nvPicPr>
            <p:cNvPr id="462" name="Imagem 461">
              <a:extLst>
                <a:ext uri="{FF2B5EF4-FFF2-40B4-BE49-F238E27FC236}">
                  <a16:creationId xmlns:a16="http://schemas.microsoft.com/office/drawing/2014/main" id="{23EDEC8D-7C52-57E4-F7CD-A553D281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986671" y="3674060"/>
              <a:ext cx="69912" cy="85698"/>
            </a:xfrm>
            <a:prstGeom prst="rect">
              <a:avLst/>
            </a:prstGeom>
          </p:spPr>
        </p:pic>
        <p:sp>
          <p:nvSpPr>
            <p:cNvPr id="464" name="CaixaDeTexto 463">
              <a:extLst>
                <a:ext uri="{FF2B5EF4-FFF2-40B4-BE49-F238E27FC236}">
                  <a16:creationId xmlns:a16="http://schemas.microsoft.com/office/drawing/2014/main" id="{365B7891-2B8D-4860-00C7-2C3D450289D0}"/>
                </a:ext>
              </a:extLst>
            </p:cNvPr>
            <p:cNvSpPr txBox="1"/>
            <p:nvPr/>
          </p:nvSpPr>
          <p:spPr>
            <a:xfrm>
              <a:off x="5999309" y="3763263"/>
              <a:ext cx="1336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>
                      <a:lumMod val="95000"/>
                    </a:schemeClr>
                  </a:solidFill>
                </a:rPr>
                <a:t>R$ 58.561,15</a:t>
              </a:r>
            </a:p>
          </p:txBody>
        </p:sp>
        <p:sp>
          <p:nvSpPr>
            <p:cNvPr id="470" name="Retângulo 469">
              <a:extLst>
                <a:ext uri="{FF2B5EF4-FFF2-40B4-BE49-F238E27FC236}">
                  <a16:creationId xmlns:a16="http://schemas.microsoft.com/office/drawing/2014/main" id="{D21E0EFB-5C76-2ED3-20BE-70140702BCBA}"/>
                </a:ext>
              </a:extLst>
            </p:cNvPr>
            <p:cNvSpPr/>
            <p:nvPr/>
          </p:nvSpPr>
          <p:spPr>
            <a:xfrm>
              <a:off x="5885986" y="4440818"/>
              <a:ext cx="1329817" cy="75412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1" name="Imagem 470" descr="Ícone&#10;&#10;Descrição gerada automaticamente">
              <a:extLst>
                <a:ext uri="{FF2B5EF4-FFF2-40B4-BE49-F238E27FC236}">
                  <a16:creationId xmlns:a16="http://schemas.microsoft.com/office/drawing/2014/main" id="{6C38B368-5C2E-81B9-5542-F0989831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05" y="4475300"/>
              <a:ext cx="485891" cy="559035"/>
            </a:xfrm>
            <a:prstGeom prst="rect">
              <a:avLst/>
            </a:prstGeom>
          </p:spPr>
        </p:pic>
        <p:pic>
          <p:nvPicPr>
            <p:cNvPr id="472" name="Imagem 471">
              <a:extLst>
                <a:ext uri="{FF2B5EF4-FFF2-40B4-BE49-F238E27FC236}">
                  <a16:creationId xmlns:a16="http://schemas.microsoft.com/office/drawing/2014/main" id="{F6B41809-7438-7F34-E609-3E9CB156D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l="50381"/>
            <a:stretch/>
          </p:blipFill>
          <p:spPr>
            <a:xfrm>
              <a:off x="5972790" y="4242498"/>
              <a:ext cx="1343171" cy="1175651"/>
            </a:xfrm>
            <a:prstGeom prst="rect">
              <a:avLst/>
            </a:prstGeom>
          </p:spPr>
        </p:pic>
        <p:pic>
          <p:nvPicPr>
            <p:cNvPr id="496" name="Imagem 495">
              <a:extLst>
                <a:ext uri="{FF2B5EF4-FFF2-40B4-BE49-F238E27FC236}">
                  <a16:creationId xmlns:a16="http://schemas.microsoft.com/office/drawing/2014/main" id="{8B3CFCB5-7273-2483-B63C-1553F989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34962" y="5320560"/>
              <a:ext cx="1735714" cy="1312799"/>
            </a:xfrm>
            <a:prstGeom prst="rect">
              <a:avLst/>
            </a:prstGeom>
          </p:spPr>
        </p:pic>
        <p:pic>
          <p:nvPicPr>
            <p:cNvPr id="48" name="Imagem 47" descr="Xícara de café ao lado&#10;&#10;Descrição gerada automaticamente">
              <a:extLst>
                <a:ext uri="{FF2B5EF4-FFF2-40B4-BE49-F238E27FC236}">
                  <a16:creationId xmlns:a16="http://schemas.microsoft.com/office/drawing/2014/main" id="{6A847436-AAC5-8F4A-5204-52BF53A7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486" y="6211921"/>
              <a:ext cx="142890" cy="142890"/>
            </a:xfrm>
            <a:prstGeom prst="rect">
              <a:avLst/>
            </a:prstGeom>
          </p:spPr>
        </p:pic>
        <p:pic>
          <p:nvPicPr>
            <p:cNvPr id="52" name="Imagem 51" descr="Computador aberto em 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8F3AA3B2-2562-AF0D-D20F-03780EC8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89241" y="6101995"/>
              <a:ext cx="198635" cy="179184"/>
            </a:xfrm>
            <a:prstGeom prst="rect">
              <a:avLst/>
            </a:prstGeom>
          </p:spPr>
        </p:pic>
      </p:grpSp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sp>
        <p:nvSpPr>
          <p:cNvPr id="59" name="Seta para a Direita 16">
            <a:extLst>
              <a:ext uri="{FF2B5EF4-FFF2-40B4-BE49-F238E27FC236}">
                <a16:creationId xmlns:a16="http://schemas.microsoft.com/office/drawing/2014/main" id="{E9C64BBF-1267-CC7A-7089-A4EB0CCBD6E8}"/>
              </a:ext>
            </a:extLst>
          </p:cNvPr>
          <p:cNvSpPr/>
          <p:nvPr/>
        </p:nvSpPr>
        <p:spPr>
          <a:xfrm>
            <a:off x="77415" y="848085"/>
            <a:ext cx="9012382" cy="687482"/>
          </a:xfrm>
          <a:prstGeom prst="rightArrow">
            <a:avLst>
              <a:gd name="adj1" fmla="val 50000"/>
              <a:gd name="adj2" fmla="val 54180"/>
            </a:avLst>
          </a:prstGeom>
          <a:solidFill>
            <a:srgbClr val="00B050">
              <a:alpha val="54000"/>
            </a:srgbClr>
          </a:solidFill>
          <a:ln w="19050" cap="sq">
            <a:solidFill>
              <a:srgbClr val="00B050">
                <a:alpha val="95000"/>
              </a:srgbClr>
            </a:solidFill>
            <a:bevel/>
          </a:ln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3F40421-60E9-2065-98FF-125685884791}"/>
              </a:ext>
            </a:extLst>
          </p:cNvPr>
          <p:cNvGrpSpPr/>
          <p:nvPr/>
        </p:nvGrpSpPr>
        <p:grpSpPr>
          <a:xfrm>
            <a:off x="4032964" y="641955"/>
            <a:ext cx="1109408" cy="989517"/>
            <a:chOff x="4032964" y="641955"/>
            <a:chExt cx="1109408" cy="989517"/>
          </a:xfrm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6ACEFE-2F09-94E3-CBBF-6294B9E4808C}"/>
                </a:ext>
              </a:extLst>
            </p:cNvPr>
            <p:cNvSpPr/>
            <p:nvPr/>
          </p:nvSpPr>
          <p:spPr>
            <a:xfrm>
              <a:off x="4100247" y="724719"/>
              <a:ext cx="927163" cy="906753"/>
            </a:xfrm>
            <a:prstGeom prst="ellipse">
              <a:avLst/>
            </a:prstGeom>
            <a:solidFill>
              <a:srgbClr val="99FF33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05BFC083-EC59-DF11-8B64-420BE9975316}"/>
                </a:ext>
              </a:extLst>
            </p:cNvPr>
            <p:cNvSpPr txBox="1"/>
            <p:nvPr/>
          </p:nvSpPr>
          <p:spPr>
            <a:xfrm>
              <a:off x="4032964" y="1290011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Attainable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C1C271C-70FB-1B5A-6B8C-92AE759C1BD2}"/>
                </a:ext>
              </a:extLst>
            </p:cNvPr>
            <p:cNvSpPr txBox="1"/>
            <p:nvPr/>
          </p:nvSpPr>
          <p:spPr>
            <a:xfrm>
              <a:off x="40329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A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8B9D55B-6E8F-1F7B-F41F-7B16276EFAF4}"/>
              </a:ext>
            </a:extLst>
          </p:cNvPr>
          <p:cNvGrpSpPr/>
          <p:nvPr/>
        </p:nvGrpSpPr>
        <p:grpSpPr>
          <a:xfrm>
            <a:off x="5900406" y="648438"/>
            <a:ext cx="1116251" cy="983033"/>
            <a:chOff x="5900406" y="648438"/>
            <a:chExt cx="1116251" cy="983033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9A53A52-A6B9-7915-56F2-8D5A5CA74B5D}"/>
                </a:ext>
              </a:extLst>
            </p:cNvPr>
            <p:cNvSpPr/>
            <p:nvPr/>
          </p:nvSpPr>
          <p:spPr>
            <a:xfrm>
              <a:off x="5955774" y="724718"/>
              <a:ext cx="927163" cy="906753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E3B45A3-4840-337D-30D6-41D42CC5130B}"/>
                </a:ext>
              </a:extLst>
            </p:cNvPr>
            <p:cNvSpPr txBox="1"/>
            <p:nvPr/>
          </p:nvSpPr>
          <p:spPr>
            <a:xfrm>
              <a:off x="5907249" y="1292623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Relevant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6A3E1F7-9775-A94F-1137-07EB2C73A792}"/>
                </a:ext>
              </a:extLst>
            </p:cNvPr>
            <p:cNvSpPr txBox="1"/>
            <p:nvPr/>
          </p:nvSpPr>
          <p:spPr>
            <a:xfrm>
              <a:off x="5900406" y="648438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4A567E5-55B1-0EB0-2EFE-DE9821570DFB}"/>
              </a:ext>
            </a:extLst>
          </p:cNvPr>
          <p:cNvGrpSpPr/>
          <p:nvPr/>
        </p:nvGrpSpPr>
        <p:grpSpPr>
          <a:xfrm>
            <a:off x="7588644" y="648440"/>
            <a:ext cx="1109408" cy="983031"/>
            <a:chOff x="7588644" y="648440"/>
            <a:chExt cx="1109408" cy="983031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C3DC3AE-EBC0-A652-E9F4-6113B2F224AE}"/>
                </a:ext>
              </a:extLst>
            </p:cNvPr>
            <p:cNvSpPr/>
            <p:nvPr/>
          </p:nvSpPr>
          <p:spPr>
            <a:xfrm>
              <a:off x="7676247" y="724718"/>
              <a:ext cx="927163" cy="906753"/>
            </a:xfrm>
            <a:prstGeom prst="ellipse">
              <a:avLst/>
            </a:prstGeom>
            <a:solidFill>
              <a:srgbClr val="00DA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FBF6041-E69B-215A-03ED-7EC70DA9FFC3}"/>
                </a:ext>
              </a:extLst>
            </p:cNvPr>
            <p:cNvSpPr txBox="1"/>
            <p:nvPr/>
          </p:nvSpPr>
          <p:spPr>
            <a:xfrm>
              <a:off x="7588644" y="1291054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 dirty="0"/>
                <a:t>Time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ABE3BCC-7BF4-5B06-B61B-D0DE302F7A90}"/>
                </a:ext>
              </a:extLst>
            </p:cNvPr>
            <p:cNvSpPr txBox="1"/>
            <p:nvPr/>
          </p:nvSpPr>
          <p:spPr>
            <a:xfrm>
              <a:off x="7609511" y="648440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T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5E307B9-B48D-8DC0-6047-8ACB80AC81E4}"/>
              </a:ext>
            </a:extLst>
          </p:cNvPr>
          <p:cNvGrpSpPr/>
          <p:nvPr/>
        </p:nvGrpSpPr>
        <p:grpSpPr>
          <a:xfrm>
            <a:off x="413232" y="639219"/>
            <a:ext cx="1045482" cy="1004036"/>
            <a:chOff x="413232" y="639219"/>
            <a:chExt cx="1045482" cy="1004036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ACCF0F6F-DD03-B4EE-6FEA-DC0C5BA02D16}"/>
                </a:ext>
              </a:extLst>
            </p:cNvPr>
            <p:cNvSpPr/>
            <p:nvPr/>
          </p:nvSpPr>
          <p:spPr>
            <a:xfrm>
              <a:off x="475294" y="736502"/>
              <a:ext cx="927163" cy="906753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bg2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F2B12C3-4D3B-A206-FB6B-D7B272571778}"/>
                </a:ext>
              </a:extLst>
            </p:cNvPr>
            <p:cNvSpPr txBox="1"/>
            <p:nvPr/>
          </p:nvSpPr>
          <p:spPr>
            <a:xfrm>
              <a:off x="413232" y="1325990"/>
              <a:ext cx="1039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rgbClr val="006666"/>
                  </a:solidFill>
                </a:rPr>
                <a:t>Specific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06312F7-F69A-D83E-2013-B369BD6BA388}"/>
                </a:ext>
              </a:extLst>
            </p:cNvPr>
            <p:cNvSpPr txBox="1"/>
            <p:nvPr/>
          </p:nvSpPr>
          <p:spPr>
            <a:xfrm>
              <a:off x="419375" y="639219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9852DEC-4AD8-5762-8413-C78AC77B2308}"/>
              </a:ext>
            </a:extLst>
          </p:cNvPr>
          <p:cNvGrpSpPr/>
          <p:nvPr/>
        </p:nvGrpSpPr>
        <p:grpSpPr>
          <a:xfrm>
            <a:off x="2211924" y="641955"/>
            <a:ext cx="1109408" cy="989518"/>
            <a:chOff x="2211924" y="641955"/>
            <a:chExt cx="1109408" cy="989518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2DD3AEB-1879-7182-FFA5-881DFEC8C2E8}"/>
                </a:ext>
              </a:extLst>
            </p:cNvPr>
            <p:cNvSpPr/>
            <p:nvPr/>
          </p:nvSpPr>
          <p:spPr>
            <a:xfrm>
              <a:off x="2285653" y="724720"/>
              <a:ext cx="927163" cy="906753"/>
            </a:xfrm>
            <a:prstGeom prst="ellipse">
              <a:avLst/>
            </a:prstGeom>
            <a:solidFill>
              <a:srgbClr val="66FF99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rgbClr val="006666"/>
                </a:solidFill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4917F64-5C00-26C5-EEC9-9DD72CBC9B08}"/>
                </a:ext>
              </a:extLst>
            </p:cNvPr>
            <p:cNvSpPr txBox="1"/>
            <p:nvPr/>
          </p:nvSpPr>
          <p:spPr>
            <a:xfrm>
              <a:off x="2211924" y="1292992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 b="1">
                  <a:solidFill>
                    <a:srgbClr val="006666"/>
                  </a:solidFill>
                </a:defRPr>
              </a:lvl1pPr>
            </a:lstStyle>
            <a:p>
              <a:r>
                <a:rPr lang="pt-BR" sz="1000" dirty="0"/>
                <a:t>Measurable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45B8BF6-50C1-BDB0-434A-AC93A67971E1}"/>
                </a:ext>
              </a:extLst>
            </p:cNvPr>
            <p:cNvSpPr txBox="1"/>
            <p:nvPr/>
          </p:nvSpPr>
          <p:spPr>
            <a:xfrm>
              <a:off x="22295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rgbClr val="006666"/>
                  </a:solidFill>
                </a:rPr>
                <a:t>M</a:t>
              </a:r>
            </a:p>
          </p:txBody>
        </p:sp>
      </p:grp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8113D739-C558-1552-CED6-5AECC268BDB6}"/>
              </a:ext>
            </a:extLst>
          </p:cNvPr>
          <p:cNvSpPr/>
          <p:nvPr/>
        </p:nvSpPr>
        <p:spPr>
          <a:xfrm>
            <a:off x="12632554" y="3964984"/>
            <a:ext cx="125950" cy="122032"/>
          </a:xfrm>
          <a:prstGeom prst="rect">
            <a:avLst/>
          </a:prstGeom>
          <a:solidFill>
            <a:srgbClr val="FFFF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8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893 0.00741 L 3.20924E-17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tângulo de cantos arredondados 35">
            <a:extLst>
              <a:ext uri="{FF2B5EF4-FFF2-40B4-BE49-F238E27FC236}">
                <a16:creationId xmlns:a16="http://schemas.microsoft.com/office/drawing/2014/main" id="{E80B0401-8213-27CA-528F-457238ADBD76}"/>
              </a:ext>
            </a:extLst>
          </p:cNvPr>
          <p:cNvSpPr/>
          <p:nvPr/>
        </p:nvSpPr>
        <p:spPr>
          <a:xfrm>
            <a:off x="-3845" y="1013836"/>
            <a:ext cx="9140695" cy="19856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25" name="Picture 2" descr="Gênios da matemática">
            <a:extLst>
              <a:ext uri="{FF2B5EF4-FFF2-40B4-BE49-F238E27FC236}">
                <a16:creationId xmlns:a16="http://schemas.microsoft.com/office/drawing/2014/main" id="{8853754F-CC4E-40CB-AB93-BF82008BE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7306"/>
          <a:stretch/>
        </p:blipFill>
        <p:spPr bwMode="auto">
          <a:xfrm>
            <a:off x="3048544" y="1704638"/>
            <a:ext cx="565625" cy="4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4D5D47C-E9D9-496D-9A73-A609E176401F}"/>
              </a:ext>
            </a:extLst>
          </p:cNvPr>
          <p:cNvSpPr/>
          <p:nvPr/>
        </p:nvSpPr>
        <p:spPr>
          <a:xfrm>
            <a:off x="2112" y="691984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Esgotar as Alternativas para Eliminar a Causa Evidenciada:</a:t>
            </a:r>
          </a:p>
        </p:txBody>
      </p:sp>
      <p:pic>
        <p:nvPicPr>
          <p:cNvPr id="39" name="Imagem 3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44EAA34-B1C5-4115-8CC1-020CC5415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8" y="5042766"/>
            <a:ext cx="777242" cy="1738445"/>
          </a:xfrm>
          <a:prstGeom prst="rect">
            <a:avLst/>
          </a:prstGeom>
        </p:spPr>
      </p:pic>
      <p:sp>
        <p:nvSpPr>
          <p:cNvPr id="44" name="Retângulo Arredondado 71">
            <a:extLst>
              <a:ext uri="{FF2B5EF4-FFF2-40B4-BE49-F238E27FC236}">
                <a16:creationId xmlns:a16="http://schemas.microsoft.com/office/drawing/2014/main" id="{4C516532-5A8E-400B-A584-B22A67F617B8}"/>
              </a:ext>
            </a:extLst>
          </p:cNvPr>
          <p:cNvSpPr/>
          <p:nvPr/>
        </p:nvSpPr>
        <p:spPr>
          <a:xfrm>
            <a:off x="-237489" y="2777679"/>
            <a:ext cx="2894699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006600"/>
                </a:solidFill>
              </a:rPr>
              <a:t>        Brainstorming</a:t>
            </a:r>
            <a:endParaRPr lang="pt-BR" sz="1600" b="1" dirty="0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591A40B2-878B-4C14-B80A-7CF0D57B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45" y="1617906"/>
            <a:ext cx="1889256" cy="51954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AD647558-BF99-4162-8CC1-60ED399CD15C}"/>
              </a:ext>
            </a:extLst>
          </p:cNvPr>
          <p:cNvSpPr txBox="1"/>
          <p:nvPr/>
        </p:nvSpPr>
        <p:spPr>
          <a:xfrm>
            <a:off x="2607195" y="2475278"/>
            <a:ext cx="135614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 dirty="0">
                <a:solidFill>
                  <a:srgbClr val="00B050"/>
                </a:solidFill>
              </a:rPr>
              <a:t>E: </a:t>
            </a:r>
            <a:r>
              <a:rPr lang="pt-BR" sz="900" dirty="0"/>
              <a:t>Energia elétrica (em KWh)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4D1CDD8-15D9-4861-9F5A-1EE2FDBF96F0}"/>
              </a:ext>
            </a:extLst>
          </p:cNvPr>
          <p:cNvSpPr txBox="1"/>
          <p:nvPr/>
        </p:nvSpPr>
        <p:spPr>
          <a:xfrm>
            <a:off x="4078418" y="2474863"/>
            <a:ext cx="9810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 dirty="0">
                <a:solidFill>
                  <a:srgbClr val="00B050"/>
                </a:solidFill>
              </a:rPr>
              <a:t>P: </a:t>
            </a:r>
            <a:r>
              <a:rPr lang="pt-BR" sz="900" dirty="0"/>
              <a:t>Potência (em KW)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AD7A327-FBB3-4961-B14B-915D2463F329}"/>
              </a:ext>
            </a:extLst>
          </p:cNvPr>
          <p:cNvSpPr txBox="1"/>
          <p:nvPr/>
        </p:nvSpPr>
        <p:spPr>
          <a:xfrm>
            <a:off x="5162469" y="2471646"/>
            <a:ext cx="7758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 dirty="0">
                <a:solidFill>
                  <a:srgbClr val="00B050"/>
                </a:solidFill>
              </a:rPr>
              <a:t>t: </a:t>
            </a:r>
            <a:r>
              <a:rPr lang="pt-BR" sz="900" dirty="0"/>
              <a:t>Tempo (em h)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AFDB3A0F-967B-4BFE-982E-43767D6FD642}"/>
              </a:ext>
            </a:extLst>
          </p:cNvPr>
          <p:cNvSpPr/>
          <p:nvPr/>
        </p:nvSpPr>
        <p:spPr>
          <a:xfrm>
            <a:off x="4445195" y="1577376"/>
            <a:ext cx="362089" cy="6400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45D7D25-4CAF-4847-8447-072C7771DA9D}"/>
              </a:ext>
            </a:extLst>
          </p:cNvPr>
          <p:cNvSpPr/>
          <p:nvPr/>
        </p:nvSpPr>
        <p:spPr>
          <a:xfrm>
            <a:off x="5010948" y="1587900"/>
            <a:ext cx="362089" cy="6400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67DCB4-2E93-4EF4-A1DB-59C87E1127C0}"/>
              </a:ext>
            </a:extLst>
          </p:cNvPr>
          <p:cNvSpPr/>
          <p:nvPr/>
        </p:nvSpPr>
        <p:spPr>
          <a:xfrm>
            <a:off x="6252481" y="1578375"/>
            <a:ext cx="14898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da potência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757BB2-4F4F-4FFE-A9A0-C68C5C2642D3}"/>
              </a:ext>
            </a:extLst>
          </p:cNvPr>
          <p:cNvSpPr/>
          <p:nvPr/>
        </p:nvSpPr>
        <p:spPr>
          <a:xfrm>
            <a:off x="6309250" y="2043873"/>
            <a:ext cx="27783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durante o tempo de ociosidade do equipamento</a:t>
            </a:r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9964E639-F0C2-4E61-9D6E-2254B889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16" y="7663680"/>
            <a:ext cx="1239061" cy="1166175"/>
          </a:xfrm>
          <a:prstGeom prst="rect">
            <a:avLst/>
          </a:prstGeom>
        </p:spPr>
      </p:pic>
      <p:sp>
        <p:nvSpPr>
          <p:cNvPr id="89" name="Retângulo de cantos arredondados 35">
            <a:extLst>
              <a:ext uri="{FF2B5EF4-FFF2-40B4-BE49-F238E27FC236}">
                <a16:creationId xmlns:a16="http://schemas.microsoft.com/office/drawing/2014/main" id="{8CD99EB2-8286-4175-AAD0-06F53F6433F3}"/>
              </a:ext>
            </a:extLst>
          </p:cNvPr>
          <p:cNvSpPr/>
          <p:nvPr/>
        </p:nvSpPr>
        <p:spPr>
          <a:xfrm>
            <a:off x="6389761" y="1549013"/>
            <a:ext cx="2642907" cy="26941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90" name="Retângulo de cantos arredondados 35">
            <a:extLst>
              <a:ext uri="{FF2B5EF4-FFF2-40B4-BE49-F238E27FC236}">
                <a16:creationId xmlns:a16="http://schemas.microsoft.com/office/drawing/2014/main" id="{6990FA6D-BE80-440F-A0E4-815F9B1E8963}"/>
              </a:ext>
            </a:extLst>
          </p:cNvPr>
          <p:cNvSpPr/>
          <p:nvPr/>
        </p:nvSpPr>
        <p:spPr>
          <a:xfrm>
            <a:off x="6395846" y="2035024"/>
            <a:ext cx="2642907" cy="24468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161" name="Picture 4" descr="Gorilla Signs &amp; Wraps | Graphic Design">
            <a:extLst>
              <a:ext uri="{FF2B5EF4-FFF2-40B4-BE49-F238E27FC236}">
                <a16:creationId xmlns:a16="http://schemas.microsoft.com/office/drawing/2014/main" id="{800BA7A7-4DBF-4845-A0F5-D3FCCC80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82" y="2899744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415DF0-AE18-25E8-8CD1-7C8A0415DCEE}"/>
              </a:ext>
            </a:extLst>
          </p:cNvPr>
          <p:cNvSpPr txBox="1"/>
          <p:nvPr/>
        </p:nvSpPr>
        <p:spPr>
          <a:xfrm>
            <a:off x="2438939" y="3159661"/>
            <a:ext cx="67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ALTERNATIVAS PARA REDUZIR POTÊNCIA DOS EQUIPAMENTOS DE TI NOS MOMENTOS DE OCIOSIDADE</a:t>
            </a:r>
            <a:endParaRPr lang="pt-BR" sz="1050" dirty="0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8B00B1BB-8083-E507-222C-CC3BEF9442F4}"/>
              </a:ext>
            </a:extLst>
          </p:cNvPr>
          <p:cNvSpPr/>
          <p:nvPr/>
        </p:nvSpPr>
        <p:spPr>
          <a:xfrm rot="5400000">
            <a:off x="5575715" y="1735463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44085C7-E7BF-6DBF-53F7-39518BA76DE4}"/>
              </a:ext>
            </a:extLst>
          </p:cNvPr>
          <p:cNvSpPr txBox="1"/>
          <p:nvPr/>
        </p:nvSpPr>
        <p:spPr>
          <a:xfrm>
            <a:off x="2921520" y="1113306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77CC2"/>
                </a:solidFill>
              </a:rPr>
              <a:t>Definição Matemática de Energia: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E49987-F98D-0B06-A743-9E6FE8DB6B64}"/>
              </a:ext>
            </a:extLst>
          </p:cNvPr>
          <p:cNvGrpSpPr/>
          <p:nvPr/>
        </p:nvGrpSpPr>
        <p:grpSpPr>
          <a:xfrm>
            <a:off x="1191723" y="3487591"/>
            <a:ext cx="7165677" cy="2951799"/>
            <a:chOff x="-2863550" y="1536048"/>
            <a:chExt cx="7165677" cy="29517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EFB3A7-332F-F6E0-5003-5121D069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49" y="1553759"/>
              <a:ext cx="1229732" cy="1229732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EB3B9C4-CA34-3FA5-D254-51819029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68" y="2796293"/>
              <a:ext cx="1186565" cy="118656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A8A3144-DAA7-BBCF-1A79-188284AA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08" y="1549860"/>
              <a:ext cx="1234413" cy="123441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3BB107-D515-8C02-548A-93C949BF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99" y="1938194"/>
              <a:ext cx="1225628" cy="1225628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09DA5D8-6363-0402-F864-5A308FEC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120" y="3130699"/>
              <a:ext cx="1357148" cy="1357148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C37B08F-3DB2-274B-2F62-4D28B175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858" y="3300527"/>
              <a:ext cx="1148670" cy="1148670"/>
            </a:xfrm>
            <a:prstGeom prst="rect">
              <a:avLst/>
            </a:prstGeom>
          </p:spPr>
        </p:pic>
        <p:sp>
          <p:nvSpPr>
            <p:cNvPr id="30" name="Retângulo Arredondado 93">
              <a:extLst>
                <a:ext uri="{FF2B5EF4-FFF2-40B4-BE49-F238E27FC236}">
                  <a16:creationId xmlns:a16="http://schemas.microsoft.com/office/drawing/2014/main" id="{7BB22F81-7DA1-CB77-52EF-2225399FD34F}"/>
                </a:ext>
              </a:extLst>
            </p:cNvPr>
            <p:cNvSpPr/>
            <p:nvPr/>
          </p:nvSpPr>
          <p:spPr>
            <a:xfrm>
              <a:off x="-418565" y="3746146"/>
              <a:ext cx="122973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  <p:sp>
          <p:nvSpPr>
            <p:cNvPr id="31" name="Retângulo Arredondado 94">
              <a:extLst>
                <a:ext uri="{FF2B5EF4-FFF2-40B4-BE49-F238E27FC236}">
                  <a16:creationId xmlns:a16="http://schemas.microsoft.com/office/drawing/2014/main" id="{B8AB96C9-24BF-BA36-6E33-DF2257E3001F}"/>
                </a:ext>
              </a:extLst>
            </p:cNvPr>
            <p:cNvSpPr/>
            <p:nvPr/>
          </p:nvSpPr>
          <p:spPr>
            <a:xfrm>
              <a:off x="217493" y="2033215"/>
              <a:ext cx="1213428" cy="1992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Substituição dos equipamentos</a:t>
              </a:r>
            </a:p>
          </p:txBody>
        </p:sp>
        <p:sp>
          <p:nvSpPr>
            <p:cNvPr id="32" name="Retângulo Arredondado 95">
              <a:extLst>
                <a:ext uri="{FF2B5EF4-FFF2-40B4-BE49-F238E27FC236}">
                  <a16:creationId xmlns:a16="http://schemas.microsoft.com/office/drawing/2014/main" id="{79E7B461-8FF2-D6E3-491A-20E15F91C3BF}"/>
                </a:ext>
              </a:extLst>
            </p:cNvPr>
            <p:cNvSpPr/>
            <p:nvPr/>
          </p:nvSpPr>
          <p:spPr>
            <a:xfrm>
              <a:off x="1907468" y="2047461"/>
              <a:ext cx="978091" cy="285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Uso de Novas Tecnologias</a:t>
              </a:r>
            </a:p>
          </p:txBody>
        </p:sp>
        <p:sp>
          <p:nvSpPr>
            <p:cNvPr id="41" name="Retângulo Arredondado 96">
              <a:extLst>
                <a:ext uri="{FF2B5EF4-FFF2-40B4-BE49-F238E27FC236}">
                  <a16:creationId xmlns:a16="http://schemas.microsoft.com/office/drawing/2014/main" id="{162F35BE-13F3-2E25-8688-CED7F0A20DB8}"/>
                </a:ext>
              </a:extLst>
            </p:cNvPr>
            <p:cNvSpPr/>
            <p:nvPr/>
          </p:nvSpPr>
          <p:spPr>
            <a:xfrm>
              <a:off x="3110132" y="2437808"/>
              <a:ext cx="1154654" cy="3294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Campanhas Conscientização</a:t>
              </a:r>
            </a:p>
          </p:txBody>
        </p:sp>
        <p:sp>
          <p:nvSpPr>
            <p:cNvPr id="43" name="Retângulo Arredondado 97">
              <a:extLst>
                <a:ext uri="{FF2B5EF4-FFF2-40B4-BE49-F238E27FC236}">
                  <a16:creationId xmlns:a16="http://schemas.microsoft.com/office/drawing/2014/main" id="{E8A8D9B0-5424-1EF3-8F5A-7197AD16B233}"/>
                </a:ext>
              </a:extLst>
            </p:cNvPr>
            <p:cNvSpPr/>
            <p:nvPr/>
          </p:nvSpPr>
          <p:spPr>
            <a:xfrm>
              <a:off x="2227551" y="3695534"/>
              <a:ext cx="1357148" cy="343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 dirty="0">
                  <a:solidFill>
                    <a:prstClr val="black"/>
                  </a:solidFill>
                  <a:latin typeface="Calibri"/>
                </a:rPr>
                <a:t>Melhoria eficiência dos equipamentos </a:t>
              </a:r>
            </a:p>
          </p:txBody>
        </p:sp>
        <p:sp>
          <p:nvSpPr>
            <p:cNvPr id="45" name="Retângulo Arredondado 98">
              <a:extLst>
                <a:ext uri="{FF2B5EF4-FFF2-40B4-BE49-F238E27FC236}">
                  <a16:creationId xmlns:a16="http://schemas.microsoft.com/office/drawing/2014/main" id="{DEC2AAE0-E71F-E298-B6D5-DEFF8E45D146}"/>
                </a:ext>
              </a:extLst>
            </p:cNvPr>
            <p:cNvSpPr/>
            <p:nvPr/>
          </p:nvSpPr>
          <p:spPr>
            <a:xfrm>
              <a:off x="898780" y="3254857"/>
              <a:ext cx="1308091" cy="2758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 dirty="0">
                  <a:solidFill>
                    <a:prstClr val="black"/>
                  </a:solidFill>
                  <a:latin typeface="Calibri"/>
                </a:rPr>
                <a:t>Mudança Hábitos dos Colaboradores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E46CD54-22BE-BF25-4925-A50A4E38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6699" y="2069784"/>
              <a:ext cx="1148670" cy="1148670"/>
            </a:xfrm>
            <a:prstGeom prst="rect">
              <a:avLst/>
            </a:prstGeom>
          </p:spPr>
        </p:pic>
        <p:sp>
          <p:nvSpPr>
            <p:cNvPr id="56" name="Retângulo Arredondado 93">
              <a:extLst>
                <a:ext uri="{FF2B5EF4-FFF2-40B4-BE49-F238E27FC236}">
                  <a16:creationId xmlns:a16="http://schemas.microsoft.com/office/drawing/2014/main" id="{3D29370B-B356-11CB-B1E3-77E52FD68994}"/>
                </a:ext>
              </a:extLst>
            </p:cNvPr>
            <p:cNvSpPr/>
            <p:nvPr/>
          </p:nvSpPr>
          <p:spPr>
            <a:xfrm>
              <a:off x="-1453916" y="2516730"/>
              <a:ext cx="1583317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D8F9B5F0-8896-A114-6713-620EB75D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67164" y="1536048"/>
              <a:ext cx="1148670" cy="1148670"/>
            </a:xfrm>
            <a:prstGeom prst="rect">
              <a:avLst/>
            </a:prstGeom>
          </p:spPr>
        </p:pic>
        <p:sp>
          <p:nvSpPr>
            <p:cNvPr id="61" name="Retângulo Arredondado 93">
              <a:extLst>
                <a:ext uri="{FF2B5EF4-FFF2-40B4-BE49-F238E27FC236}">
                  <a16:creationId xmlns:a16="http://schemas.microsoft.com/office/drawing/2014/main" id="{B7A15817-0148-3914-C7B7-6FD341A4D370}"/>
                </a:ext>
              </a:extLst>
            </p:cNvPr>
            <p:cNvSpPr/>
            <p:nvPr/>
          </p:nvSpPr>
          <p:spPr>
            <a:xfrm>
              <a:off x="-2863550" y="1971755"/>
              <a:ext cx="152952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F615B2C-9BDB-1F4F-FF0E-9A1C0D117837}"/>
              </a:ext>
            </a:extLst>
          </p:cNvPr>
          <p:cNvGrpSpPr/>
          <p:nvPr/>
        </p:nvGrpSpPr>
        <p:grpSpPr>
          <a:xfrm>
            <a:off x="4660261" y="3834922"/>
            <a:ext cx="3572117" cy="2441083"/>
            <a:chOff x="507149" y="1840672"/>
            <a:chExt cx="3572117" cy="2441083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7FBE37F-0130-15AF-9A70-5EB295B5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49" y="1875127"/>
              <a:ext cx="669820" cy="63041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6656DAF-D606-E825-458A-8E6D75E8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839" y="1840672"/>
              <a:ext cx="669820" cy="63041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306F8FCE-1D12-6725-F265-F30EDA37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446" y="2374036"/>
              <a:ext cx="669820" cy="630419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B9BD5FEF-016B-23FD-1554-C59155B3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34" y="3067523"/>
              <a:ext cx="669820" cy="630419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893F661-8B45-895D-465C-F4A7A40D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94" y="3651336"/>
              <a:ext cx="669820" cy="630419"/>
            </a:xfrm>
            <a:prstGeom prst="rect">
              <a:avLst/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08B049B-4C9C-EA64-0E0F-4503FCA2EA19}"/>
              </a:ext>
            </a:extLst>
          </p:cNvPr>
          <p:cNvGrpSpPr/>
          <p:nvPr/>
        </p:nvGrpSpPr>
        <p:grpSpPr>
          <a:xfrm>
            <a:off x="3637620" y="5240005"/>
            <a:ext cx="1253640" cy="1156687"/>
            <a:chOff x="5989792" y="5094124"/>
            <a:chExt cx="874178" cy="822266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C808733-60A8-2F43-0C52-CD1D5E3C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92" y="509412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4" name="Retângulo Arredondado 125">
              <a:extLst>
                <a:ext uri="{FF2B5EF4-FFF2-40B4-BE49-F238E27FC236}">
                  <a16:creationId xmlns:a16="http://schemas.microsoft.com/office/drawing/2014/main" id="{1C621603-090A-BB70-129D-F4B7FBE8C5E3}"/>
                </a:ext>
              </a:extLst>
            </p:cNvPr>
            <p:cNvSpPr/>
            <p:nvPr/>
          </p:nvSpPr>
          <p:spPr>
            <a:xfrm>
              <a:off x="6007599" y="5419193"/>
              <a:ext cx="856371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15C23E6-A025-236E-49D2-616DF4B795C3}"/>
              </a:ext>
            </a:extLst>
          </p:cNvPr>
          <p:cNvGrpSpPr/>
          <p:nvPr/>
        </p:nvGrpSpPr>
        <p:grpSpPr>
          <a:xfrm>
            <a:off x="2589187" y="4018856"/>
            <a:ext cx="1597440" cy="1156687"/>
            <a:chOff x="5829285" y="4968134"/>
            <a:chExt cx="1113914" cy="822266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4BE0816B-C9E1-BAD9-5095-0F917A9B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98" y="496813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9" name="Retângulo Arredondado 125">
              <a:extLst>
                <a:ext uri="{FF2B5EF4-FFF2-40B4-BE49-F238E27FC236}">
                  <a16:creationId xmlns:a16="http://schemas.microsoft.com/office/drawing/2014/main" id="{2D24F17D-412E-B9B3-0488-D93027D14C74}"/>
                </a:ext>
              </a:extLst>
            </p:cNvPr>
            <p:cNvSpPr/>
            <p:nvPr/>
          </p:nvSpPr>
          <p:spPr>
            <a:xfrm>
              <a:off x="5829285" y="5290213"/>
              <a:ext cx="11139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E5D79C5-857B-0A00-029D-6218759CEBB4}"/>
              </a:ext>
            </a:extLst>
          </p:cNvPr>
          <p:cNvGrpSpPr/>
          <p:nvPr/>
        </p:nvGrpSpPr>
        <p:grpSpPr>
          <a:xfrm>
            <a:off x="1212464" y="3479606"/>
            <a:ext cx="1495477" cy="1156687"/>
            <a:chOff x="5806708" y="5099796"/>
            <a:chExt cx="1042814" cy="822266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6D501629-AFC9-7752-AA46-D564A9E0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340" y="5099796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64" name="Retângulo Arredondado 125">
              <a:extLst>
                <a:ext uri="{FF2B5EF4-FFF2-40B4-BE49-F238E27FC236}">
                  <a16:creationId xmlns:a16="http://schemas.microsoft.com/office/drawing/2014/main" id="{15F3712A-236F-D9E9-E035-A6C9F314A646}"/>
                </a:ext>
              </a:extLst>
            </p:cNvPr>
            <p:cNvSpPr/>
            <p:nvPr/>
          </p:nvSpPr>
          <p:spPr>
            <a:xfrm>
              <a:off x="5806708" y="5412107"/>
              <a:ext cx="10428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B2DF4985-8EE9-EADF-6EE3-24584ECA626B}"/>
              </a:ext>
            </a:extLst>
          </p:cNvPr>
          <p:cNvSpPr/>
          <p:nvPr/>
        </p:nvSpPr>
        <p:spPr>
          <a:xfrm rot="5400000">
            <a:off x="2281602" y="1775244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505BD7-B3B3-CCFD-B5E6-775B60519228}"/>
              </a:ext>
            </a:extLst>
          </p:cNvPr>
          <p:cNvSpPr txBox="1"/>
          <p:nvPr/>
        </p:nvSpPr>
        <p:spPr>
          <a:xfrm>
            <a:off x="-21992" y="1097540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77CC2"/>
                </a:solidFill>
              </a:rPr>
              <a:t>Nível de Consumo dos Equipamentos: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DD06D04-D92F-A95B-562F-3F93A8552EA5}"/>
              </a:ext>
            </a:extLst>
          </p:cNvPr>
          <p:cNvSpPr txBox="1"/>
          <p:nvPr/>
        </p:nvSpPr>
        <p:spPr>
          <a:xfrm>
            <a:off x="6188420" y="1113306"/>
            <a:ext cx="284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77CC2"/>
                </a:solidFill>
              </a:rPr>
              <a:t>Premissa: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5E7D575C-D025-7006-5272-5E1CF5391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540" y="1355980"/>
            <a:ext cx="2137890" cy="15377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2" name="Forma Livre 113">
            <a:extLst>
              <a:ext uri="{FF2B5EF4-FFF2-40B4-BE49-F238E27FC236}">
                <a16:creationId xmlns:a16="http://schemas.microsoft.com/office/drawing/2014/main" id="{570DEF44-C6FE-F7C5-0B41-6530D258332A}"/>
              </a:ext>
            </a:extLst>
          </p:cNvPr>
          <p:cNvSpPr/>
          <p:nvPr/>
        </p:nvSpPr>
        <p:spPr>
          <a:xfrm>
            <a:off x="4134247" y="3360162"/>
            <a:ext cx="4838476" cy="3846241"/>
          </a:xfrm>
          <a:custGeom>
            <a:avLst/>
            <a:gdLst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17036 w 4432040"/>
              <a:gd name="connsiteY7" fmla="*/ 2239347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358748 w 4432040"/>
              <a:gd name="connsiteY23" fmla="*/ 2141578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58748 w 4604318"/>
              <a:gd name="connsiteY23" fmla="*/ 2141578 h 3844212"/>
              <a:gd name="connsiteX24" fmla="*/ 4604318 w 4604318"/>
              <a:gd name="connsiteY24" fmla="*/ 1408381 h 3844212"/>
              <a:gd name="connsiteX25" fmla="*/ 4432040 w 4604318"/>
              <a:gd name="connsiteY25" fmla="*/ 839755 h 3844212"/>
              <a:gd name="connsiteX26" fmla="*/ 3592285 w 4604318"/>
              <a:gd name="connsiteY26" fmla="*/ 214604 h 3844212"/>
              <a:gd name="connsiteX27" fmla="*/ 3004457 w 4604318"/>
              <a:gd name="connsiteY27" fmla="*/ 46653 h 3844212"/>
              <a:gd name="connsiteX28" fmla="*/ 2099387 w 4604318"/>
              <a:gd name="connsiteY28" fmla="*/ 130628 h 3844212"/>
              <a:gd name="connsiteX29" fmla="*/ 1492898 w 4604318"/>
              <a:gd name="connsiteY29" fmla="*/ 121298 h 3844212"/>
              <a:gd name="connsiteX30" fmla="*/ 727787 w 4604318"/>
              <a:gd name="connsiteY30" fmla="*/ 0 h 3844212"/>
              <a:gd name="connsiteX31" fmla="*/ 587828 w 4604318"/>
              <a:gd name="connsiteY31" fmla="*/ 0 h 3844212"/>
              <a:gd name="connsiteX32" fmla="*/ 0 w 4604318"/>
              <a:gd name="connsiteY32" fmla="*/ 111967 h 3844212"/>
              <a:gd name="connsiteX33" fmla="*/ 46653 w 4604318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29336 w 4604318"/>
              <a:gd name="connsiteY23" fmla="*/ 2351855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9559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733597 w 4604318"/>
              <a:gd name="connsiteY21" fmla="*/ 3108851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23118 w 4604318"/>
              <a:gd name="connsiteY19" fmla="*/ 3732244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946174 w 4604318"/>
              <a:gd name="connsiteY17" fmla="*/ 3258006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413788 w 4604318"/>
              <a:gd name="connsiteY16" fmla="*/ 2948203 h 3846241"/>
              <a:gd name="connsiteX17" fmla="*/ 2580522 w 4604318"/>
              <a:gd name="connsiteY17" fmla="*/ 2954964 h 3846241"/>
              <a:gd name="connsiteX18" fmla="*/ 2946174 w 4604318"/>
              <a:gd name="connsiteY18" fmla="*/ 3258006 h 3846241"/>
              <a:gd name="connsiteX19" fmla="*/ 2919264 w 4604318"/>
              <a:gd name="connsiteY19" fmla="*/ 3605673 h 3846241"/>
              <a:gd name="connsiteX20" fmla="*/ 3049622 w 4604318"/>
              <a:gd name="connsiteY20" fmla="*/ 3772001 h 3846241"/>
              <a:gd name="connsiteX21" fmla="*/ 3549825 w 4604318"/>
              <a:gd name="connsiteY21" fmla="*/ 3846241 h 3846241"/>
              <a:gd name="connsiteX22" fmla="*/ 3733597 w 4604318"/>
              <a:gd name="connsiteY22" fmla="*/ 3108851 h 3846241"/>
              <a:gd name="connsiteX23" fmla="*/ 3698844 w 4604318"/>
              <a:gd name="connsiteY23" fmla="*/ 2605134 h 3846241"/>
              <a:gd name="connsiteX24" fmla="*/ 4361857 w 4604318"/>
              <a:gd name="connsiteY24" fmla="*/ 2484377 h 3846241"/>
              <a:gd name="connsiteX25" fmla="*/ 4398504 w 4604318"/>
              <a:gd name="connsiteY25" fmla="*/ 2194586 h 3846241"/>
              <a:gd name="connsiteX26" fmla="*/ 4604318 w 4604318"/>
              <a:gd name="connsiteY26" fmla="*/ 1408381 h 3846241"/>
              <a:gd name="connsiteX27" fmla="*/ 4432040 w 4604318"/>
              <a:gd name="connsiteY27" fmla="*/ 839755 h 3846241"/>
              <a:gd name="connsiteX28" fmla="*/ 3592285 w 4604318"/>
              <a:gd name="connsiteY28" fmla="*/ 214604 h 3846241"/>
              <a:gd name="connsiteX29" fmla="*/ 3004457 w 4604318"/>
              <a:gd name="connsiteY29" fmla="*/ 46653 h 3846241"/>
              <a:gd name="connsiteX30" fmla="*/ 2099387 w 4604318"/>
              <a:gd name="connsiteY30" fmla="*/ 130628 h 3846241"/>
              <a:gd name="connsiteX31" fmla="*/ 1492898 w 4604318"/>
              <a:gd name="connsiteY31" fmla="*/ 121298 h 3846241"/>
              <a:gd name="connsiteX32" fmla="*/ 727787 w 4604318"/>
              <a:gd name="connsiteY32" fmla="*/ 0 h 3846241"/>
              <a:gd name="connsiteX33" fmla="*/ 587828 w 4604318"/>
              <a:gd name="connsiteY33" fmla="*/ 0 h 3846241"/>
              <a:gd name="connsiteX34" fmla="*/ 0 w 4604318"/>
              <a:gd name="connsiteY34" fmla="*/ 111967 h 3846241"/>
              <a:gd name="connsiteX35" fmla="*/ 46653 w 4604318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32040 w 4748010"/>
              <a:gd name="connsiteY27" fmla="*/ 839755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813325"/>
              <a:gd name="connsiteY0" fmla="*/ 625151 h 3846241"/>
              <a:gd name="connsiteX1" fmla="*/ 65314 w 4813325"/>
              <a:gd name="connsiteY1" fmla="*/ 942391 h 3846241"/>
              <a:gd name="connsiteX2" fmla="*/ 279918 w 4813325"/>
              <a:gd name="connsiteY2" fmla="*/ 1352938 h 3846241"/>
              <a:gd name="connsiteX3" fmla="*/ 466530 w 4813325"/>
              <a:gd name="connsiteY3" fmla="*/ 1772816 h 3846241"/>
              <a:gd name="connsiteX4" fmla="*/ 755779 w 4813325"/>
              <a:gd name="connsiteY4" fmla="*/ 2183363 h 3846241"/>
              <a:gd name="connsiteX5" fmla="*/ 802432 w 4813325"/>
              <a:gd name="connsiteY5" fmla="*/ 2248677 h 3846241"/>
              <a:gd name="connsiteX6" fmla="*/ 979714 w 4813325"/>
              <a:gd name="connsiteY6" fmla="*/ 2248677 h 3846241"/>
              <a:gd name="connsiteX7" fmla="*/ 1006279 w 4813325"/>
              <a:gd name="connsiteY7" fmla="*/ 2282378 h 3846241"/>
              <a:gd name="connsiteX8" fmla="*/ 1155568 w 4813325"/>
              <a:gd name="connsiteY8" fmla="*/ 2400821 h 3846241"/>
              <a:gd name="connsiteX9" fmla="*/ 1231640 w 4813325"/>
              <a:gd name="connsiteY9" fmla="*/ 2621902 h 3846241"/>
              <a:gd name="connsiteX10" fmla="*/ 1259632 w 4813325"/>
              <a:gd name="connsiteY10" fmla="*/ 2985796 h 3846241"/>
              <a:gd name="connsiteX11" fmla="*/ 1474236 w 4813325"/>
              <a:gd name="connsiteY11" fmla="*/ 3069771 h 3846241"/>
              <a:gd name="connsiteX12" fmla="*/ 1716832 w 4813325"/>
              <a:gd name="connsiteY12" fmla="*/ 3050569 h 3846241"/>
              <a:gd name="connsiteX13" fmla="*/ 1936846 w 4813325"/>
              <a:gd name="connsiteY13" fmla="*/ 3054896 h 3846241"/>
              <a:gd name="connsiteX14" fmla="*/ 2110206 w 4813325"/>
              <a:gd name="connsiteY14" fmla="*/ 3117776 h 3846241"/>
              <a:gd name="connsiteX15" fmla="*/ 2239347 w 4813325"/>
              <a:gd name="connsiteY15" fmla="*/ 3069771 h 3846241"/>
              <a:gd name="connsiteX16" fmla="*/ 2413788 w 4813325"/>
              <a:gd name="connsiteY16" fmla="*/ 2948203 h 3846241"/>
              <a:gd name="connsiteX17" fmla="*/ 2580522 w 4813325"/>
              <a:gd name="connsiteY17" fmla="*/ 2954964 h 3846241"/>
              <a:gd name="connsiteX18" fmla="*/ 2946174 w 4813325"/>
              <a:gd name="connsiteY18" fmla="*/ 3258006 h 3846241"/>
              <a:gd name="connsiteX19" fmla="*/ 2919264 w 4813325"/>
              <a:gd name="connsiteY19" fmla="*/ 3605673 h 3846241"/>
              <a:gd name="connsiteX20" fmla="*/ 3049622 w 4813325"/>
              <a:gd name="connsiteY20" fmla="*/ 3772001 h 3846241"/>
              <a:gd name="connsiteX21" fmla="*/ 3549825 w 4813325"/>
              <a:gd name="connsiteY21" fmla="*/ 3846241 h 3846241"/>
              <a:gd name="connsiteX22" fmla="*/ 3733597 w 4813325"/>
              <a:gd name="connsiteY22" fmla="*/ 3108851 h 3846241"/>
              <a:gd name="connsiteX23" fmla="*/ 3698844 w 4813325"/>
              <a:gd name="connsiteY23" fmla="*/ 2605134 h 3846241"/>
              <a:gd name="connsiteX24" fmla="*/ 4361857 w 4813325"/>
              <a:gd name="connsiteY24" fmla="*/ 2484377 h 3846241"/>
              <a:gd name="connsiteX25" fmla="*/ 4568321 w 4813325"/>
              <a:gd name="connsiteY25" fmla="*/ 2272963 h 3846241"/>
              <a:gd name="connsiteX26" fmla="*/ 4813325 w 4813325"/>
              <a:gd name="connsiteY26" fmla="*/ 1408381 h 3846241"/>
              <a:gd name="connsiteX27" fmla="*/ 4497354 w 4813325"/>
              <a:gd name="connsiteY27" fmla="*/ 787504 h 3846241"/>
              <a:gd name="connsiteX28" fmla="*/ 3592285 w 4813325"/>
              <a:gd name="connsiteY28" fmla="*/ 214604 h 3846241"/>
              <a:gd name="connsiteX29" fmla="*/ 3004457 w 4813325"/>
              <a:gd name="connsiteY29" fmla="*/ 46653 h 3846241"/>
              <a:gd name="connsiteX30" fmla="*/ 2099387 w 4813325"/>
              <a:gd name="connsiteY30" fmla="*/ 130628 h 3846241"/>
              <a:gd name="connsiteX31" fmla="*/ 1492898 w 4813325"/>
              <a:gd name="connsiteY31" fmla="*/ 121298 h 3846241"/>
              <a:gd name="connsiteX32" fmla="*/ 727787 w 4813325"/>
              <a:gd name="connsiteY32" fmla="*/ 0 h 3846241"/>
              <a:gd name="connsiteX33" fmla="*/ 587828 w 4813325"/>
              <a:gd name="connsiteY33" fmla="*/ 0 h 3846241"/>
              <a:gd name="connsiteX34" fmla="*/ 0 w 4813325"/>
              <a:gd name="connsiteY34" fmla="*/ 111967 h 3846241"/>
              <a:gd name="connsiteX35" fmla="*/ 46653 w 4813325"/>
              <a:gd name="connsiteY35" fmla="*/ 625151 h 3846241"/>
              <a:gd name="connsiteX0" fmla="*/ 46653 w 4876177"/>
              <a:gd name="connsiteY0" fmla="*/ 625151 h 3846241"/>
              <a:gd name="connsiteX1" fmla="*/ 65314 w 4876177"/>
              <a:gd name="connsiteY1" fmla="*/ 942391 h 3846241"/>
              <a:gd name="connsiteX2" fmla="*/ 279918 w 4876177"/>
              <a:gd name="connsiteY2" fmla="*/ 1352938 h 3846241"/>
              <a:gd name="connsiteX3" fmla="*/ 466530 w 4876177"/>
              <a:gd name="connsiteY3" fmla="*/ 1772816 h 3846241"/>
              <a:gd name="connsiteX4" fmla="*/ 755779 w 4876177"/>
              <a:gd name="connsiteY4" fmla="*/ 2183363 h 3846241"/>
              <a:gd name="connsiteX5" fmla="*/ 802432 w 4876177"/>
              <a:gd name="connsiteY5" fmla="*/ 2248677 h 3846241"/>
              <a:gd name="connsiteX6" fmla="*/ 979714 w 4876177"/>
              <a:gd name="connsiteY6" fmla="*/ 2248677 h 3846241"/>
              <a:gd name="connsiteX7" fmla="*/ 1006279 w 4876177"/>
              <a:gd name="connsiteY7" fmla="*/ 2282378 h 3846241"/>
              <a:gd name="connsiteX8" fmla="*/ 1155568 w 4876177"/>
              <a:gd name="connsiteY8" fmla="*/ 2400821 h 3846241"/>
              <a:gd name="connsiteX9" fmla="*/ 1231640 w 4876177"/>
              <a:gd name="connsiteY9" fmla="*/ 2621902 h 3846241"/>
              <a:gd name="connsiteX10" fmla="*/ 1259632 w 4876177"/>
              <a:gd name="connsiteY10" fmla="*/ 2985796 h 3846241"/>
              <a:gd name="connsiteX11" fmla="*/ 1474236 w 4876177"/>
              <a:gd name="connsiteY11" fmla="*/ 3069771 h 3846241"/>
              <a:gd name="connsiteX12" fmla="*/ 1716832 w 4876177"/>
              <a:gd name="connsiteY12" fmla="*/ 3050569 h 3846241"/>
              <a:gd name="connsiteX13" fmla="*/ 1936846 w 4876177"/>
              <a:gd name="connsiteY13" fmla="*/ 3054896 h 3846241"/>
              <a:gd name="connsiteX14" fmla="*/ 2110206 w 4876177"/>
              <a:gd name="connsiteY14" fmla="*/ 3117776 h 3846241"/>
              <a:gd name="connsiteX15" fmla="*/ 2239347 w 4876177"/>
              <a:gd name="connsiteY15" fmla="*/ 3069771 h 3846241"/>
              <a:gd name="connsiteX16" fmla="*/ 2413788 w 4876177"/>
              <a:gd name="connsiteY16" fmla="*/ 2948203 h 3846241"/>
              <a:gd name="connsiteX17" fmla="*/ 2580522 w 4876177"/>
              <a:gd name="connsiteY17" fmla="*/ 2954964 h 3846241"/>
              <a:gd name="connsiteX18" fmla="*/ 2946174 w 4876177"/>
              <a:gd name="connsiteY18" fmla="*/ 3258006 h 3846241"/>
              <a:gd name="connsiteX19" fmla="*/ 2919264 w 4876177"/>
              <a:gd name="connsiteY19" fmla="*/ 3605673 h 3846241"/>
              <a:gd name="connsiteX20" fmla="*/ 3049622 w 4876177"/>
              <a:gd name="connsiteY20" fmla="*/ 3772001 h 3846241"/>
              <a:gd name="connsiteX21" fmla="*/ 3549825 w 4876177"/>
              <a:gd name="connsiteY21" fmla="*/ 3846241 h 3846241"/>
              <a:gd name="connsiteX22" fmla="*/ 3733597 w 4876177"/>
              <a:gd name="connsiteY22" fmla="*/ 3108851 h 3846241"/>
              <a:gd name="connsiteX23" fmla="*/ 3698844 w 4876177"/>
              <a:gd name="connsiteY23" fmla="*/ 2605134 h 3846241"/>
              <a:gd name="connsiteX24" fmla="*/ 4361857 w 4876177"/>
              <a:gd name="connsiteY24" fmla="*/ 2484377 h 3846241"/>
              <a:gd name="connsiteX25" fmla="*/ 4568321 w 4876177"/>
              <a:gd name="connsiteY25" fmla="*/ 2272963 h 3846241"/>
              <a:gd name="connsiteX26" fmla="*/ 4813325 w 4876177"/>
              <a:gd name="connsiteY26" fmla="*/ 1408381 h 3846241"/>
              <a:gd name="connsiteX27" fmla="*/ 4876177 w 4876177"/>
              <a:gd name="connsiteY27" fmla="*/ 669939 h 3846241"/>
              <a:gd name="connsiteX28" fmla="*/ 3592285 w 4876177"/>
              <a:gd name="connsiteY28" fmla="*/ 214604 h 3846241"/>
              <a:gd name="connsiteX29" fmla="*/ 3004457 w 4876177"/>
              <a:gd name="connsiteY29" fmla="*/ 46653 h 3846241"/>
              <a:gd name="connsiteX30" fmla="*/ 2099387 w 4876177"/>
              <a:gd name="connsiteY30" fmla="*/ 130628 h 3846241"/>
              <a:gd name="connsiteX31" fmla="*/ 1492898 w 4876177"/>
              <a:gd name="connsiteY31" fmla="*/ 121298 h 3846241"/>
              <a:gd name="connsiteX32" fmla="*/ 727787 w 4876177"/>
              <a:gd name="connsiteY32" fmla="*/ 0 h 3846241"/>
              <a:gd name="connsiteX33" fmla="*/ 587828 w 4876177"/>
              <a:gd name="connsiteY33" fmla="*/ 0 h 3846241"/>
              <a:gd name="connsiteX34" fmla="*/ 0 w 4876177"/>
              <a:gd name="connsiteY34" fmla="*/ 111967 h 3846241"/>
              <a:gd name="connsiteX35" fmla="*/ 46653 w 4876177"/>
              <a:gd name="connsiteY35" fmla="*/ 625151 h 3846241"/>
              <a:gd name="connsiteX0" fmla="*/ 46653 w 5113771"/>
              <a:gd name="connsiteY0" fmla="*/ 625151 h 3846241"/>
              <a:gd name="connsiteX1" fmla="*/ 65314 w 5113771"/>
              <a:gd name="connsiteY1" fmla="*/ 942391 h 3846241"/>
              <a:gd name="connsiteX2" fmla="*/ 279918 w 5113771"/>
              <a:gd name="connsiteY2" fmla="*/ 1352938 h 3846241"/>
              <a:gd name="connsiteX3" fmla="*/ 466530 w 5113771"/>
              <a:gd name="connsiteY3" fmla="*/ 1772816 h 3846241"/>
              <a:gd name="connsiteX4" fmla="*/ 755779 w 5113771"/>
              <a:gd name="connsiteY4" fmla="*/ 2183363 h 3846241"/>
              <a:gd name="connsiteX5" fmla="*/ 802432 w 5113771"/>
              <a:gd name="connsiteY5" fmla="*/ 2248677 h 3846241"/>
              <a:gd name="connsiteX6" fmla="*/ 979714 w 5113771"/>
              <a:gd name="connsiteY6" fmla="*/ 2248677 h 3846241"/>
              <a:gd name="connsiteX7" fmla="*/ 1006279 w 5113771"/>
              <a:gd name="connsiteY7" fmla="*/ 2282378 h 3846241"/>
              <a:gd name="connsiteX8" fmla="*/ 1155568 w 5113771"/>
              <a:gd name="connsiteY8" fmla="*/ 2400821 h 3846241"/>
              <a:gd name="connsiteX9" fmla="*/ 1231640 w 5113771"/>
              <a:gd name="connsiteY9" fmla="*/ 2621902 h 3846241"/>
              <a:gd name="connsiteX10" fmla="*/ 1259632 w 5113771"/>
              <a:gd name="connsiteY10" fmla="*/ 2985796 h 3846241"/>
              <a:gd name="connsiteX11" fmla="*/ 1474236 w 5113771"/>
              <a:gd name="connsiteY11" fmla="*/ 3069771 h 3846241"/>
              <a:gd name="connsiteX12" fmla="*/ 1716832 w 5113771"/>
              <a:gd name="connsiteY12" fmla="*/ 3050569 h 3846241"/>
              <a:gd name="connsiteX13" fmla="*/ 1936846 w 5113771"/>
              <a:gd name="connsiteY13" fmla="*/ 3054896 h 3846241"/>
              <a:gd name="connsiteX14" fmla="*/ 2110206 w 5113771"/>
              <a:gd name="connsiteY14" fmla="*/ 3117776 h 3846241"/>
              <a:gd name="connsiteX15" fmla="*/ 2239347 w 5113771"/>
              <a:gd name="connsiteY15" fmla="*/ 3069771 h 3846241"/>
              <a:gd name="connsiteX16" fmla="*/ 2413788 w 5113771"/>
              <a:gd name="connsiteY16" fmla="*/ 2948203 h 3846241"/>
              <a:gd name="connsiteX17" fmla="*/ 2580522 w 5113771"/>
              <a:gd name="connsiteY17" fmla="*/ 2954964 h 3846241"/>
              <a:gd name="connsiteX18" fmla="*/ 2946174 w 5113771"/>
              <a:gd name="connsiteY18" fmla="*/ 3258006 h 3846241"/>
              <a:gd name="connsiteX19" fmla="*/ 2919264 w 5113771"/>
              <a:gd name="connsiteY19" fmla="*/ 3605673 h 3846241"/>
              <a:gd name="connsiteX20" fmla="*/ 3049622 w 5113771"/>
              <a:gd name="connsiteY20" fmla="*/ 3772001 h 3846241"/>
              <a:gd name="connsiteX21" fmla="*/ 3549825 w 5113771"/>
              <a:gd name="connsiteY21" fmla="*/ 3846241 h 3846241"/>
              <a:gd name="connsiteX22" fmla="*/ 3733597 w 5113771"/>
              <a:gd name="connsiteY22" fmla="*/ 3108851 h 3846241"/>
              <a:gd name="connsiteX23" fmla="*/ 3698844 w 5113771"/>
              <a:gd name="connsiteY23" fmla="*/ 2605134 h 3846241"/>
              <a:gd name="connsiteX24" fmla="*/ 4361857 w 5113771"/>
              <a:gd name="connsiteY24" fmla="*/ 2484377 h 3846241"/>
              <a:gd name="connsiteX25" fmla="*/ 4568321 w 5113771"/>
              <a:gd name="connsiteY25" fmla="*/ 2272963 h 3846241"/>
              <a:gd name="connsiteX26" fmla="*/ 5113771 w 5113771"/>
              <a:gd name="connsiteY26" fmla="*/ 1565135 h 3846241"/>
              <a:gd name="connsiteX27" fmla="*/ 4876177 w 5113771"/>
              <a:gd name="connsiteY27" fmla="*/ 669939 h 3846241"/>
              <a:gd name="connsiteX28" fmla="*/ 3592285 w 5113771"/>
              <a:gd name="connsiteY28" fmla="*/ 214604 h 3846241"/>
              <a:gd name="connsiteX29" fmla="*/ 3004457 w 5113771"/>
              <a:gd name="connsiteY29" fmla="*/ 46653 h 3846241"/>
              <a:gd name="connsiteX30" fmla="*/ 2099387 w 5113771"/>
              <a:gd name="connsiteY30" fmla="*/ 130628 h 3846241"/>
              <a:gd name="connsiteX31" fmla="*/ 1492898 w 5113771"/>
              <a:gd name="connsiteY31" fmla="*/ 121298 h 3846241"/>
              <a:gd name="connsiteX32" fmla="*/ 727787 w 5113771"/>
              <a:gd name="connsiteY32" fmla="*/ 0 h 3846241"/>
              <a:gd name="connsiteX33" fmla="*/ 587828 w 5113771"/>
              <a:gd name="connsiteY33" fmla="*/ 0 h 3846241"/>
              <a:gd name="connsiteX34" fmla="*/ 0 w 5113771"/>
              <a:gd name="connsiteY34" fmla="*/ 111967 h 3846241"/>
              <a:gd name="connsiteX35" fmla="*/ 46653 w 5113771"/>
              <a:gd name="connsiteY35" fmla="*/ 625151 h 384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13771" h="3846241">
                <a:moveTo>
                  <a:pt x="46653" y="625151"/>
                </a:moveTo>
                <a:lnTo>
                  <a:pt x="65314" y="942391"/>
                </a:lnTo>
                <a:lnTo>
                  <a:pt x="279918" y="1352938"/>
                </a:lnTo>
                <a:lnTo>
                  <a:pt x="466530" y="1772816"/>
                </a:lnTo>
                <a:lnTo>
                  <a:pt x="755779" y="2183363"/>
                </a:lnTo>
                <a:lnTo>
                  <a:pt x="802432" y="2248677"/>
                </a:lnTo>
                <a:lnTo>
                  <a:pt x="979714" y="2248677"/>
                </a:lnTo>
                <a:lnTo>
                  <a:pt x="1006279" y="2282378"/>
                </a:lnTo>
                <a:lnTo>
                  <a:pt x="1155568" y="2400821"/>
                </a:lnTo>
                <a:lnTo>
                  <a:pt x="1231640" y="2621902"/>
                </a:lnTo>
                <a:lnTo>
                  <a:pt x="1259632" y="2985796"/>
                </a:lnTo>
                <a:lnTo>
                  <a:pt x="1474236" y="3069771"/>
                </a:lnTo>
                <a:lnTo>
                  <a:pt x="1716832" y="3050569"/>
                </a:lnTo>
                <a:lnTo>
                  <a:pt x="1936846" y="3054896"/>
                </a:lnTo>
                <a:lnTo>
                  <a:pt x="2110206" y="3117776"/>
                </a:lnTo>
                <a:lnTo>
                  <a:pt x="2239347" y="3069771"/>
                </a:lnTo>
                <a:cubicBezTo>
                  <a:pt x="2297494" y="3051335"/>
                  <a:pt x="2355641" y="2966639"/>
                  <a:pt x="2413788" y="2948203"/>
                </a:cubicBezTo>
                <a:lnTo>
                  <a:pt x="2580522" y="2954964"/>
                </a:lnTo>
                <a:lnTo>
                  <a:pt x="2946174" y="3258006"/>
                </a:lnTo>
                <a:lnTo>
                  <a:pt x="2919264" y="3605673"/>
                </a:lnTo>
                <a:lnTo>
                  <a:pt x="3049622" y="3772001"/>
                </a:lnTo>
                <a:lnTo>
                  <a:pt x="3549825" y="3846241"/>
                </a:lnTo>
                <a:lnTo>
                  <a:pt x="3733597" y="3108851"/>
                </a:lnTo>
                <a:lnTo>
                  <a:pt x="3698844" y="2605134"/>
                </a:lnTo>
                <a:cubicBezTo>
                  <a:pt x="3862423" y="2516290"/>
                  <a:pt x="4198278" y="2573221"/>
                  <a:pt x="4361857" y="2484377"/>
                </a:cubicBezTo>
                <a:cubicBezTo>
                  <a:pt x="4360821" y="2370111"/>
                  <a:pt x="4569357" y="2387229"/>
                  <a:pt x="4568321" y="2272963"/>
                </a:cubicBezTo>
                <a:cubicBezTo>
                  <a:pt x="4745783" y="1997832"/>
                  <a:pt x="5053875" y="1853329"/>
                  <a:pt x="5113771" y="1565135"/>
                </a:cubicBezTo>
                <a:lnTo>
                  <a:pt x="4876177" y="669939"/>
                </a:lnTo>
                <a:lnTo>
                  <a:pt x="3592285" y="214604"/>
                </a:lnTo>
                <a:lnTo>
                  <a:pt x="3004457" y="46653"/>
                </a:lnTo>
                <a:lnTo>
                  <a:pt x="2099387" y="130628"/>
                </a:lnTo>
                <a:lnTo>
                  <a:pt x="1492898" y="121298"/>
                </a:lnTo>
                <a:lnTo>
                  <a:pt x="727787" y="0"/>
                </a:lnTo>
                <a:lnTo>
                  <a:pt x="587828" y="0"/>
                </a:lnTo>
                <a:lnTo>
                  <a:pt x="0" y="111967"/>
                </a:lnTo>
                <a:lnTo>
                  <a:pt x="46653" y="625151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AutoShape 12">
            <a:extLst>
              <a:ext uri="{FF2B5EF4-FFF2-40B4-BE49-F238E27FC236}">
                <a16:creationId xmlns:a16="http://schemas.microsoft.com/office/drawing/2014/main" id="{D2AD381F-B45E-4839-B979-532CF978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320" y="2591467"/>
            <a:ext cx="2349784" cy="1852528"/>
          </a:xfrm>
          <a:prstGeom prst="cloudCallout">
            <a:avLst>
              <a:gd name="adj1" fmla="val -67398"/>
              <a:gd name="adj2" fmla="val 100115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 dirty="0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34C05AF-EE7E-4D17-8A13-B1493E58CB53}"/>
              </a:ext>
            </a:extLst>
          </p:cNvPr>
          <p:cNvGrpSpPr/>
          <p:nvPr/>
        </p:nvGrpSpPr>
        <p:grpSpPr>
          <a:xfrm>
            <a:off x="237243" y="1774146"/>
            <a:ext cx="4252926" cy="3170099"/>
            <a:chOff x="1136006" y="983289"/>
            <a:chExt cx="4252926" cy="3170099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3F215CE-9C20-4D50-98D4-47D1F54FE894}"/>
                </a:ext>
              </a:extLst>
            </p:cNvPr>
            <p:cNvGrpSpPr/>
            <p:nvPr/>
          </p:nvGrpSpPr>
          <p:grpSpPr>
            <a:xfrm rot="20819543">
              <a:off x="1136006" y="983289"/>
              <a:ext cx="4252926" cy="3170099"/>
              <a:chOff x="1145645" y="954133"/>
              <a:chExt cx="4252926" cy="3170099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035C2455-4150-413B-8B00-6A2C163830F1}"/>
                  </a:ext>
                </a:extLst>
              </p:cNvPr>
              <p:cNvSpPr/>
              <p:nvPr/>
            </p:nvSpPr>
            <p:spPr>
              <a:xfrm>
                <a:off x="2028305" y="1473819"/>
                <a:ext cx="3325091" cy="224443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23774A88-BC2A-4775-AED2-21942B0FD34E}"/>
                  </a:ext>
                </a:extLst>
              </p:cNvPr>
              <p:cNvSpPr/>
              <p:nvPr/>
            </p:nvSpPr>
            <p:spPr>
              <a:xfrm rot="549844">
                <a:off x="2028015" y="1289017"/>
                <a:ext cx="3370556" cy="22444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6123666E-BF0E-4DDD-8ACA-65FF9C565BF0}"/>
                  </a:ext>
                </a:extLst>
              </p:cNvPr>
              <p:cNvSpPr/>
              <p:nvPr/>
            </p:nvSpPr>
            <p:spPr>
              <a:xfrm rot="594415">
                <a:off x="1145645" y="954133"/>
                <a:ext cx="1273105" cy="31700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20000" b="1" cap="none" spc="50" dirty="0">
                    <a:ln w="76200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002060"/>
                    </a:solidFill>
                    <a:effectLst/>
                    <a:latin typeface="Berlin Sans FB Demi" panose="020E0802020502020306" pitchFamily="34" charset="0"/>
                  </a:rPr>
                  <a:t>?</a:t>
                </a:r>
              </a:p>
            </p:txBody>
          </p:sp>
        </p:grp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8520A3A-A744-4874-ACC1-4B8CC8F9340D}"/>
                </a:ext>
              </a:extLst>
            </p:cNvPr>
            <p:cNvSpPr/>
            <p:nvPr/>
          </p:nvSpPr>
          <p:spPr>
            <a:xfrm rot="20838762">
              <a:off x="2254813" y="1580249"/>
              <a:ext cx="307808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4000" b="1" spc="50" dirty="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E agora o </a:t>
              </a:r>
            </a:p>
            <a:p>
              <a:pPr algn="ctr"/>
              <a:r>
                <a:rPr lang="pt-BR" sz="4000" b="1" spc="50" dirty="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que faremos</a:t>
              </a:r>
              <a:endParaRPr lang="pt-BR" sz="4000" b="1" cap="none" spc="50" dirty="0">
                <a:ln w="3175" cmpd="sng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/>
                <a:latin typeface="Berlin Sans FB Demi" panose="020E08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8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xit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44" grpId="0"/>
      <p:bldP spid="73" grpId="0"/>
      <p:bldP spid="74" grpId="0"/>
      <p:bldP spid="75" grpId="0"/>
      <p:bldP spid="78" grpId="0" animBg="1"/>
      <p:bldP spid="79" grpId="0" animBg="1"/>
      <p:bldP spid="3" grpId="0"/>
      <p:bldP spid="4" grpId="0"/>
      <p:bldP spid="89" grpId="0" animBg="1"/>
      <p:bldP spid="90" grpId="0" animBg="1"/>
      <p:bldP spid="8" grpId="0"/>
      <p:bldP spid="22" grpId="0" animBg="1"/>
      <p:bldP spid="23" grpId="0"/>
      <p:bldP spid="67" grpId="0" animBg="1"/>
      <p:bldP spid="72" grpId="0"/>
      <p:bldP spid="77" grpId="0"/>
      <p:bldP spid="82" grpId="0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val 31">
            <a:extLst>
              <a:ext uri="{FF2B5EF4-FFF2-40B4-BE49-F238E27FC236}">
                <a16:creationId xmlns:a16="http://schemas.microsoft.com/office/drawing/2014/main" id="{B09A20A5-7F1F-4B45-97B5-D31C14E1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219" y="204633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1ª</a:t>
            </a:r>
          </a:p>
        </p:txBody>
      </p:sp>
      <p:sp>
        <p:nvSpPr>
          <p:cNvPr id="164" name="Oval 31">
            <a:extLst>
              <a:ext uri="{FF2B5EF4-FFF2-40B4-BE49-F238E27FC236}">
                <a16:creationId xmlns:a16="http://schemas.microsoft.com/office/drawing/2014/main" id="{793A728B-E2F5-489A-AD9A-A94BA92C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444" y="183111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2ª</a:t>
            </a:r>
          </a:p>
        </p:txBody>
      </p:sp>
      <p:sp>
        <p:nvSpPr>
          <p:cNvPr id="165" name="Oval 31">
            <a:extLst>
              <a:ext uri="{FF2B5EF4-FFF2-40B4-BE49-F238E27FC236}">
                <a16:creationId xmlns:a16="http://schemas.microsoft.com/office/drawing/2014/main" id="{48FB5D3A-E15C-460D-94F9-85AE1F36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367" y="2428947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3ª</a:t>
            </a:r>
          </a:p>
        </p:txBody>
      </p:sp>
      <p:pic>
        <p:nvPicPr>
          <p:cNvPr id="3076" name="Picture 4" descr="Faronics Power Save - Compre agora na Software.com.br">
            <a:extLst>
              <a:ext uri="{FF2B5EF4-FFF2-40B4-BE49-F238E27FC236}">
                <a16:creationId xmlns:a16="http://schemas.microsoft.com/office/drawing/2014/main" id="{7D1E6E39-8F1C-4F8E-ABE9-FDB39A0E7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8697" r="18348" b="13591"/>
          <a:stretch/>
        </p:blipFill>
        <p:spPr bwMode="auto">
          <a:xfrm>
            <a:off x="2700263" y="5027592"/>
            <a:ext cx="576064" cy="3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rismic Launches Remote Control Capabilities For Its Agentless,  Cloud-Based Endpoint Management Solution - SYXSENSE">
            <a:extLst>
              <a:ext uri="{FF2B5EF4-FFF2-40B4-BE49-F238E27FC236}">
                <a16:creationId xmlns:a16="http://schemas.microsoft.com/office/drawing/2014/main" id="{F5D6A77D-64A1-4917-94BB-16B7AA8E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15" y="5086362"/>
            <a:ext cx="1052488" cy="2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ronics Deep Freeze Enterprise | UKTech">
            <a:extLst>
              <a:ext uri="{FF2B5EF4-FFF2-40B4-BE49-F238E27FC236}">
                <a16:creationId xmlns:a16="http://schemas.microsoft.com/office/drawing/2014/main" id="{FC8837DB-35ED-481E-BD4F-0721EBCE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2" y="5009061"/>
            <a:ext cx="1069053" cy="39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ED90982-C398-4BA0-B745-E18431083E9B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629" name="Agrupar 628">
              <a:extLst>
                <a:ext uri="{FF2B5EF4-FFF2-40B4-BE49-F238E27FC236}">
                  <a16:creationId xmlns:a16="http://schemas.microsoft.com/office/drawing/2014/main" id="{58C56606-7F98-4173-9013-899CD60D6FE7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630" name="Retângulo Arredondado 1313">
                <a:extLst>
                  <a:ext uri="{FF2B5EF4-FFF2-40B4-BE49-F238E27FC236}">
                    <a16:creationId xmlns:a16="http://schemas.microsoft.com/office/drawing/2014/main" id="{F07D631A-250D-44FA-A8AB-890BAC15BDC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1" name="Retângulo Arredondado 1314">
                <a:extLst>
                  <a:ext uri="{FF2B5EF4-FFF2-40B4-BE49-F238E27FC236}">
                    <a16:creationId xmlns:a16="http://schemas.microsoft.com/office/drawing/2014/main" id="{C3B73EC3-07F0-4A0B-B100-32B16C6FCD75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2" name="Retângulo Arredondado 1315">
                <a:extLst>
                  <a:ext uri="{FF2B5EF4-FFF2-40B4-BE49-F238E27FC236}">
                    <a16:creationId xmlns:a16="http://schemas.microsoft.com/office/drawing/2014/main" id="{84548066-036E-45D3-A26E-952E1E3A90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3" name="Retângulo Arredondado 1316">
                <a:extLst>
                  <a:ext uri="{FF2B5EF4-FFF2-40B4-BE49-F238E27FC236}">
                    <a16:creationId xmlns:a16="http://schemas.microsoft.com/office/drawing/2014/main" id="{77BD0951-B998-4826-891A-0324FDF306E2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4" name="Retângulo Arredondado 1317">
                <a:extLst>
                  <a:ext uri="{FF2B5EF4-FFF2-40B4-BE49-F238E27FC236}">
                    <a16:creationId xmlns:a16="http://schemas.microsoft.com/office/drawing/2014/main" id="{8D33E64C-89BE-4CA6-AC75-08642880BBE8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5" name="Retângulo 634">
                <a:extLst>
                  <a:ext uri="{FF2B5EF4-FFF2-40B4-BE49-F238E27FC236}">
                    <a16:creationId xmlns:a16="http://schemas.microsoft.com/office/drawing/2014/main" id="{BB92A558-875B-41FB-BB0F-8B6E90C18120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6" name="Retângulo 635">
                <a:extLst>
                  <a:ext uri="{FF2B5EF4-FFF2-40B4-BE49-F238E27FC236}">
                    <a16:creationId xmlns:a16="http://schemas.microsoft.com/office/drawing/2014/main" id="{A8309457-A23C-4BC5-878C-F99448E8BACC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7" name="Retângulo 636">
                <a:extLst>
                  <a:ext uri="{FF2B5EF4-FFF2-40B4-BE49-F238E27FC236}">
                    <a16:creationId xmlns:a16="http://schemas.microsoft.com/office/drawing/2014/main" id="{7DC91F4C-1B77-44C9-9B71-0733739D160B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8" name="Retângulo 637">
                <a:extLst>
                  <a:ext uri="{FF2B5EF4-FFF2-40B4-BE49-F238E27FC236}">
                    <a16:creationId xmlns:a16="http://schemas.microsoft.com/office/drawing/2014/main" id="{94E9D353-BFFC-40DE-9459-DF5A7B9AE57A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639" name="Agrupar 638">
                <a:extLst>
                  <a:ext uri="{FF2B5EF4-FFF2-40B4-BE49-F238E27FC236}">
                    <a16:creationId xmlns:a16="http://schemas.microsoft.com/office/drawing/2014/main" id="{F9B0E1C8-4AC4-4276-BAF6-2213481E05E7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669" name="Retângulo Arredondado 1352">
                  <a:extLst>
                    <a:ext uri="{FF2B5EF4-FFF2-40B4-BE49-F238E27FC236}">
                      <a16:creationId xmlns:a16="http://schemas.microsoft.com/office/drawing/2014/main" id="{D8B5E8A5-15B3-4FE6-8933-D949C4C15CFC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0" name="CaixaDeTexto 669">
                  <a:extLst>
                    <a:ext uri="{FF2B5EF4-FFF2-40B4-BE49-F238E27FC236}">
                      <a16:creationId xmlns:a16="http://schemas.microsoft.com/office/drawing/2014/main" id="{1E3B5A22-F547-41C5-B7BA-5B94A84395C0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640" name="Agrupar 639">
                <a:extLst>
                  <a:ext uri="{FF2B5EF4-FFF2-40B4-BE49-F238E27FC236}">
                    <a16:creationId xmlns:a16="http://schemas.microsoft.com/office/drawing/2014/main" id="{98D93887-3C3B-4E3D-8F46-9FAF3EBBF5B0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667" name="Retângulo Arredondado 1350">
                  <a:extLst>
                    <a:ext uri="{FF2B5EF4-FFF2-40B4-BE49-F238E27FC236}">
                      <a16:creationId xmlns:a16="http://schemas.microsoft.com/office/drawing/2014/main" id="{FFEBCCEE-8602-4788-8E2F-1F832F2002B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8" name="CaixaDeTexto 667">
                  <a:extLst>
                    <a:ext uri="{FF2B5EF4-FFF2-40B4-BE49-F238E27FC236}">
                      <a16:creationId xmlns:a16="http://schemas.microsoft.com/office/drawing/2014/main" id="{C0E3C0B5-6F2F-446A-9E76-4B37984E359B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641" name="Retângulo Arredondado 1324">
                <a:extLst>
                  <a:ext uri="{FF2B5EF4-FFF2-40B4-BE49-F238E27FC236}">
                    <a16:creationId xmlns:a16="http://schemas.microsoft.com/office/drawing/2014/main" id="{F56C0D88-C726-46F4-9820-56574A6E01C7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2" name="CaixaDeTexto 641">
                <a:extLst>
                  <a:ext uri="{FF2B5EF4-FFF2-40B4-BE49-F238E27FC236}">
                    <a16:creationId xmlns:a16="http://schemas.microsoft.com/office/drawing/2014/main" id="{1BF491FD-6C15-401C-8D9C-4476CC14662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643" name="Agrupar 642">
                <a:extLst>
                  <a:ext uri="{FF2B5EF4-FFF2-40B4-BE49-F238E27FC236}">
                    <a16:creationId xmlns:a16="http://schemas.microsoft.com/office/drawing/2014/main" id="{969655A1-315A-4E96-8C4F-22D7A1A1F4FA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665" name="Retângulo Arredondado 1348">
                  <a:extLst>
                    <a:ext uri="{FF2B5EF4-FFF2-40B4-BE49-F238E27FC236}">
                      <a16:creationId xmlns:a16="http://schemas.microsoft.com/office/drawing/2014/main" id="{52393B2B-9114-49CF-85E0-70AD2CAB6C08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6" name="CaixaDeTexto 665">
                  <a:extLst>
                    <a:ext uri="{FF2B5EF4-FFF2-40B4-BE49-F238E27FC236}">
                      <a16:creationId xmlns:a16="http://schemas.microsoft.com/office/drawing/2014/main" id="{9691D77A-7A77-4168-8FDA-1B81A2B5E662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644" name="Agrupar 643">
                <a:extLst>
                  <a:ext uri="{FF2B5EF4-FFF2-40B4-BE49-F238E27FC236}">
                    <a16:creationId xmlns:a16="http://schemas.microsoft.com/office/drawing/2014/main" id="{DA8443C1-1627-45BA-AEFE-79AB73E5B95C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663" name="Retângulo Arredondado 1346">
                  <a:extLst>
                    <a:ext uri="{FF2B5EF4-FFF2-40B4-BE49-F238E27FC236}">
                      <a16:creationId xmlns:a16="http://schemas.microsoft.com/office/drawing/2014/main" id="{66CD455D-EF91-4E28-BC09-DD443E3F682F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4" name="CaixaDeTexto 663">
                  <a:extLst>
                    <a:ext uri="{FF2B5EF4-FFF2-40B4-BE49-F238E27FC236}">
                      <a16:creationId xmlns:a16="http://schemas.microsoft.com/office/drawing/2014/main" id="{FC466E9C-ECEA-4802-89AB-65D3186E0BAD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645" name="Retângulo Arredondado 1328">
                <a:extLst>
                  <a:ext uri="{FF2B5EF4-FFF2-40B4-BE49-F238E27FC236}">
                    <a16:creationId xmlns:a16="http://schemas.microsoft.com/office/drawing/2014/main" id="{C8E19E4A-D6FF-4A43-BCC3-8E201D77F53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6" name="Retângulo 645">
                <a:extLst>
                  <a:ext uri="{FF2B5EF4-FFF2-40B4-BE49-F238E27FC236}">
                    <a16:creationId xmlns:a16="http://schemas.microsoft.com/office/drawing/2014/main" id="{DAB43516-4A9A-49FA-A060-292580B98274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47" name="Retângulo 646">
                <a:extLst>
                  <a:ext uri="{FF2B5EF4-FFF2-40B4-BE49-F238E27FC236}">
                    <a16:creationId xmlns:a16="http://schemas.microsoft.com/office/drawing/2014/main" id="{E81F7E30-CC82-445F-9A72-CEAC3A6AE751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- Risco de Vulnerabilidades </a:t>
                </a:r>
                <a:b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</a:br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(SW de Terceiros)</a:t>
                </a:r>
              </a:p>
            </p:txBody>
          </p:sp>
          <p:grpSp>
            <p:nvGrpSpPr>
              <p:cNvPr id="648" name="Agrupar 647">
                <a:extLst>
                  <a:ext uri="{FF2B5EF4-FFF2-40B4-BE49-F238E27FC236}">
                    <a16:creationId xmlns:a16="http://schemas.microsoft.com/office/drawing/2014/main" id="{A665CB99-B021-4C4A-9B0A-BDDF38D83A23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661" name="Retângulo Arredondado 1344">
                  <a:extLst>
                    <a:ext uri="{FF2B5EF4-FFF2-40B4-BE49-F238E27FC236}">
                      <a16:creationId xmlns:a16="http://schemas.microsoft.com/office/drawing/2014/main" id="{C251ECF0-2AA7-4F34-B379-9E04EE923922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2" name="CaixaDeTexto 661">
                  <a:extLst>
                    <a:ext uri="{FF2B5EF4-FFF2-40B4-BE49-F238E27FC236}">
                      <a16:creationId xmlns:a16="http://schemas.microsoft.com/office/drawing/2014/main" id="{84DC03D9-B38E-4B7C-AE6E-088E6A729A3E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649" name="Retângulo 648">
                <a:extLst>
                  <a:ext uri="{FF2B5EF4-FFF2-40B4-BE49-F238E27FC236}">
                    <a16:creationId xmlns:a16="http://schemas.microsoft.com/office/drawing/2014/main" id="{5E34F59F-43BF-4873-AC08-1D9DDCDA0B22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650" name="Retângulo 649">
                <a:extLst>
                  <a:ext uri="{FF2B5EF4-FFF2-40B4-BE49-F238E27FC236}">
                    <a16:creationId xmlns:a16="http://schemas.microsoft.com/office/drawing/2014/main" id="{18770147-45A3-4897-AFCB-E2569C07F894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Garantia do Fabricante do Software;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-Contrato de Suporte;</a:t>
                </a:r>
              </a:p>
            </p:txBody>
          </p:sp>
          <p:sp>
            <p:nvSpPr>
              <p:cNvPr id="651" name="Retângulo 650">
                <a:extLst>
                  <a:ext uri="{FF2B5EF4-FFF2-40B4-BE49-F238E27FC236}">
                    <a16:creationId xmlns:a16="http://schemas.microsoft.com/office/drawing/2014/main" id="{DA7EC511-CE85-4711-906D-CE58EAEF381A}"/>
                  </a:ext>
                </a:extLst>
              </p:cNvPr>
              <p:cNvSpPr/>
              <p:nvPr/>
            </p:nvSpPr>
            <p:spPr>
              <a:xfrm>
                <a:off x="4651707" y="58748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latin typeface="+mj-lt"/>
                    <a:ea typeface="HGP創英角ｺﾞｼｯｸUB" pitchFamily="50" charset="-128"/>
                  </a:rPr>
                  <a:t>Custos p/ implantação</a:t>
                </a:r>
                <a:endParaRPr lang="pt-BR" sz="1050" b="1">
                  <a:latin typeface="+mj-lt"/>
                </a:endParaRPr>
              </a:p>
            </p:txBody>
          </p:sp>
          <p:sp>
            <p:nvSpPr>
              <p:cNvPr id="652" name="Retângulo 651">
                <a:extLst>
                  <a:ext uri="{FF2B5EF4-FFF2-40B4-BE49-F238E27FC236}">
                    <a16:creationId xmlns:a16="http://schemas.microsoft.com/office/drawing/2014/main" id="{0011D300-13C6-42EC-9CC3-D7BD4EB3E40A}"/>
                  </a:ext>
                </a:extLst>
              </p:cNvPr>
              <p:cNvSpPr/>
              <p:nvPr/>
            </p:nvSpPr>
            <p:spPr>
              <a:xfrm>
                <a:off x="6576333" y="5825096"/>
                <a:ext cx="115644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Implantação Imediata após aquisição;</a:t>
                </a:r>
              </a:p>
            </p:txBody>
          </p:sp>
          <p:sp>
            <p:nvSpPr>
              <p:cNvPr id="653" name="Retângulo 652">
                <a:extLst>
                  <a:ext uri="{FF2B5EF4-FFF2-40B4-BE49-F238E27FC236}">
                    <a16:creationId xmlns:a16="http://schemas.microsoft.com/office/drawing/2014/main" id="{424E4280-BA82-4D30-AB3C-B92FDBFA2864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654" name="Retângulo 653">
                <a:extLst>
                  <a:ext uri="{FF2B5EF4-FFF2-40B4-BE49-F238E27FC236}">
                    <a16:creationId xmlns:a16="http://schemas.microsoft.com/office/drawing/2014/main" id="{D6F74688-FEC0-4DCA-858A-E9951B671FFC}"/>
                  </a:ext>
                </a:extLst>
              </p:cNvPr>
              <p:cNvSpPr/>
              <p:nvPr/>
            </p:nvSpPr>
            <p:spPr>
              <a:xfrm>
                <a:off x="4735771" y="6133271"/>
                <a:ext cx="189685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Infraestrutura: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$ 20 mil</a:t>
                </a:r>
              </a:p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Software: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$ 280 mil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Total: R$300.000,00</a:t>
                </a:r>
              </a:p>
            </p:txBody>
          </p:sp>
          <p:sp>
            <p:nvSpPr>
              <p:cNvPr id="655" name="Retângulo 654">
                <a:extLst>
                  <a:ext uri="{FF2B5EF4-FFF2-40B4-BE49-F238E27FC236}">
                    <a16:creationId xmlns:a16="http://schemas.microsoft.com/office/drawing/2014/main" id="{9A50F44D-43EE-4338-8274-0C2005006D02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657" name="Imagem 656">
                <a:extLst>
                  <a:ext uri="{FF2B5EF4-FFF2-40B4-BE49-F238E27FC236}">
                    <a16:creationId xmlns:a16="http://schemas.microsoft.com/office/drawing/2014/main" id="{E7FEB534-7E2C-4529-AC50-A3C3061A8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676" name="Imagem 675">
              <a:extLst>
                <a:ext uri="{FF2B5EF4-FFF2-40B4-BE49-F238E27FC236}">
                  <a16:creationId xmlns:a16="http://schemas.microsoft.com/office/drawing/2014/main" id="{F0BCA96D-09F5-4FEF-AF74-8AB331A8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D40BAA1F-C3B8-4AF6-A4F3-79CFA85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23" name="Imagem 2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674CD934-F06F-4AD7-97F7-7B2EFA18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38C3E77-2A3D-49A8-8736-4B6D8BBB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C911593-F25D-4270-B3EF-5AC2B0A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490" y="7401129"/>
              <a:ext cx="388401" cy="379975"/>
            </a:xfrm>
            <a:prstGeom prst="rect">
              <a:avLst/>
            </a:pr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89AB4B3-B618-404D-9B08-8FDBB44308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75" y="1803108"/>
            <a:ext cx="3900237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aronics Core - Faronics">
            <a:extLst>
              <a:ext uri="{FF2B5EF4-FFF2-40B4-BE49-F238E27FC236}">
                <a16:creationId xmlns:a16="http://schemas.microsoft.com/office/drawing/2014/main" id="{FCC48C15-2F07-47B2-BBD7-B9509FA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19" y="1751561"/>
            <a:ext cx="4080814" cy="339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8989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1ª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3653" y="896337"/>
            <a:ext cx="779886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 dirty="0"/>
              <a:t> Adquirir software especialista </a:t>
            </a:r>
            <a:r>
              <a:rPr lang="pt-BR" sz="1200" b="1" dirty="0"/>
              <a:t>(controle de consumo de energia em equipamentos de TI).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580183F-A6E4-44FD-BCBC-5174C3B9019C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671" name="Retângulo Arredondado 1378">
            <a:extLst>
              <a:ext uri="{FF2B5EF4-FFF2-40B4-BE49-F238E27FC236}">
                <a16:creationId xmlns:a16="http://schemas.microsoft.com/office/drawing/2014/main" id="{4677662F-4594-423A-9ED4-8EB91FE25C80}"/>
              </a:ext>
            </a:extLst>
          </p:cNvPr>
          <p:cNvSpPr/>
          <p:nvPr/>
        </p:nvSpPr>
        <p:spPr>
          <a:xfrm>
            <a:off x="4689035" y="5528981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2" name="Conector reto 7">
            <a:extLst>
              <a:ext uri="{FF2B5EF4-FFF2-40B4-BE49-F238E27FC236}">
                <a16:creationId xmlns:a16="http://schemas.microsoft.com/office/drawing/2014/main" id="{92E7BB4F-C821-4677-A016-996868CE9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E6EF5-B228-4B1C-A4A1-A3423702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86" y="-605309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" name="CaixaDeTexto 682">
            <a:extLst>
              <a:ext uri="{FF2B5EF4-FFF2-40B4-BE49-F238E27FC236}">
                <a16:creationId xmlns:a16="http://schemas.microsoft.com/office/drawing/2014/main" id="{FA777D7B-2474-4ED4-BD0F-3D35AD5C360D}"/>
              </a:ext>
            </a:extLst>
          </p:cNvPr>
          <p:cNvSpPr txBox="1"/>
          <p:nvPr/>
        </p:nvSpPr>
        <p:spPr>
          <a:xfrm>
            <a:off x="5794670" y="1543693"/>
            <a:ext cx="2911436" cy="231100"/>
          </a:xfrm>
          <a:prstGeom prst="roundRect">
            <a:avLst>
              <a:gd name="adj" fmla="val 35511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 sz="1200"/>
              <a:t>Adequação da Infraestrutura de Hardware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EA98CF8-3A9A-4005-98F0-8A30846D7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18734" y="2376542"/>
            <a:ext cx="1317323" cy="414364"/>
          </a:xfrm>
          <a:prstGeom prst="rect">
            <a:avLst/>
          </a:prstGeom>
        </p:spPr>
      </p:pic>
      <p:pic>
        <p:nvPicPr>
          <p:cNvPr id="688" name="Picture 154">
            <a:extLst>
              <a:ext uri="{FF2B5EF4-FFF2-40B4-BE49-F238E27FC236}">
                <a16:creationId xmlns:a16="http://schemas.microsoft.com/office/drawing/2014/main" id="{D0C43231-0D73-497A-A9EC-6F960360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362" y="5727896"/>
            <a:ext cx="15128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5" name="CaixaDeTexto 714">
            <a:extLst>
              <a:ext uri="{FF2B5EF4-FFF2-40B4-BE49-F238E27FC236}">
                <a16:creationId xmlns:a16="http://schemas.microsoft.com/office/drawing/2014/main" id="{42359CED-9DA0-4161-BC8D-862EC1FF22E5}"/>
              </a:ext>
            </a:extLst>
          </p:cNvPr>
          <p:cNvSpPr txBox="1"/>
          <p:nvPr/>
        </p:nvSpPr>
        <p:spPr>
          <a:xfrm rot="19357476">
            <a:off x="4619037" y="2587358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Desktops e Monitores</a:t>
            </a:r>
          </a:p>
        </p:txBody>
      </p:sp>
      <p:sp>
        <p:nvSpPr>
          <p:cNvPr id="716" name="CaixaDeTexto 715">
            <a:extLst>
              <a:ext uri="{FF2B5EF4-FFF2-40B4-BE49-F238E27FC236}">
                <a16:creationId xmlns:a16="http://schemas.microsoft.com/office/drawing/2014/main" id="{85F1F180-02D8-499F-B6FD-EAC2120F4DD9}"/>
              </a:ext>
            </a:extLst>
          </p:cNvPr>
          <p:cNvSpPr txBox="1"/>
          <p:nvPr/>
        </p:nvSpPr>
        <p:spPr>
          <a:xfrm rot="19357476">
            <a:off x="5815702" y="1876411"/>
            <a:ext cx="91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Servidores</a:t>
            </a:r>
          </a:p>
        </p:txBody>
      </p:sp>
      <p:sp>
        <p:nvSpPr>
          <p:cNvPr id="717" name="CaixaDeTexto 716">
            <a:extLst>
              <a:ext uri="{FF2B5EF4-FFF2-40B4-BE49-F238E27FC236}">
                <a16:creationId xmlns:a16="http://schemas.microsoft.com/office/drawing/2014/main" id="{483DDE5C-0BE5-4B30-BEC1-7F6A9610E195}"/>
              </a:ext>
            </a:extLst>
          </p:cNvPr>
          <p:cNvSpPr txBox="1"/>
          <p:nvPr/>
        </p:nvSpPr>
        <p:spPr>
          <a:xfrm rot="2250622">
            <a:off x="7717312" y="2065705"/>
            <a:ext cx="1346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Administração do SW</a:t>
            </a:r>
          </a:p>
        </p:txBody>
      </p:sp>
      <p:sp>
        <p:nvSpPr>
          <p:cNvPr id="718" name="CaixaDeTexto 717">
            <a:extLst>
              <a:ext uri="{FF2B5EF4-FFF2-40B4-BE49-F238E27FC236}">
                <a16:creationId xmlns:a16="http://schemas.microsoft.com/office/drawing/2014/main" id="{DB44589E-3968-475A-801B-9C392A7A5AA6}"/>
              </a:ext>
            </a:extLst>
          </p:cNvPr>
          <p:cNvSpPr txBox="1"/>
          <p:nvPr/>
        </p:nvSpPr>
        <p:spPr>
          <a:xfrm>
            <a:off x="1610098" y="1553685"/>
            <a:ext cx="1643430" cy="231100"/>
          </a:xfrm>
          <a:prstGeom prst="roundRect">
            <a:avLst>
              <a:gd name="adj" fmla="val 35511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 sz="1200"/>
              <a:t>Diversas Ferramentas</a:t>
            </a:r>
          </a:p>
        </p:txBody>
      </p:sp>
      <p:sp>
        <p:nvSpPr>
          <p:cNvPr id="720" name="Seta: Divisa 719">
            <a:extLst>
              <a:ext uri="{FF2B5EF4-FFF2-40B4-BE49-F238E27FC236}">
                <a16:creationId xmlns:a16="http://schemas.microsoft.com/office/drawing/2014/main" id="{837DD6E2-8C0F-4D64-9890-6BBC0486D763}"/>
              </a:ext>
            </a:extLst>
          </p:cNvPr>
          <p:cNvSpPr/>
          <p:nvPr/>
        </p:nvSpPr>
        <p:spPr>
          <a:xfrm rot="10800000" flipH="1">
            <a:off x="4706777" y="3301279"/>
            <a:ext cx="176607" cy="44956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086" name="Picture 14" descr="4 ferramentas gráficas para gerenciar energia | BLOG DA ENERGIA">
            <a:extLst>
              <a:ext uri="{FF2B5EF4-FFF2-40B4-BE49-F238E27FC236}">
                <a16:creationId xmlns:a16="http://schemas.microsoft.com/office/drawing/2014/main" id="{5DA02F1C-9F06-4C96-9CE3-F7F4178CA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"/>
          <a:stretch/>
        </p:blipFill>
        <p:spPr bwMode="auto">
          <a:xfrm>
            <a:off x="309716" y="1956750"/>
            <a:ext cx="4112434" cy="3072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wer Management - Deep Freeze Cloud">
            <a:extLst>
              <a:ext uri="{FF2B5EF4-FFF2-40B4-BE49-F238E27FC236}">
                <a16:creationId xmlns:a16="http://schemas.microsoft.com/office/drawing/2014/main" id="{15202608-BFA4-43F5-8815-41DD49FB6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1116" r="5673"/>
          <a:stretch/>
        </p:blipFill>
        <p:spPr bwMode="auto">
          <a:xfrm>
            <a:off x="119492" y="2124959"/>
            <a:ext cx="4054529" cy="293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78DAD43-CA8A-4975-9D66-71C4FA4AB9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1151" y="4155381"/>
            <a:ext cx="1362849" cy="1194868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DF034F-D036-48E6-B811-5EC5A944CA0F}"/>
              </a:ext>
            </a:extLst>
          </p:cNvPr>
          <p:cNvGrpSpPr/>
          <p:nvPr/>
        </p:nvGrpSpPr>
        <p:grpSpPr>
          <a:xfrm>
            <a:off x="1088586" y="6440462"/>
            <a:ext cx="8033524" cy="351656"/>
            <a:chOff x="93538" y="6866144"/>
            <a:chExt cx="9167250" cy="518807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25E9DBAA-076E-4AA6-A6B2-2E327CEB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CE16A86C-D804-4110-B377-81690FAE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8" y="6866144"/>
              <a:ext cx="517601" cy="517602"/>
            </a:xfrm>
            <a:prstGeom prst="rect">
              <a:avLst/>
            </a:prstGeom>
          </p:spPr>
        </p:pic>
        <p:pic>
          <p:nvPicPr>
            <p:cNvPr id="721" name="Imagem 720" descr="Ícone&#10;&#10;Descrição gerada automaticamente">
              <a:extLst>
                <a:ext uri="{FF2B5EF4-FFF2-40B4-BE49-F238E27FC236}">
                  <a16:creationId xmlns:a16="http://schemas.microsoft.com/office/drawing/2014/main" id="{F25F7FAB-5CFA-478F-BC3C-616C0F38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722" name="Imagem 721" descr="Ícone&#10;&#10;Descrição gerada automaticamente">
              <a:extLst>
                <a:ext uri="{FF2B5EF4-FFF2-40B4-BE49-F238E27FC236}">
                  <a16:creationId xmlns:a16="http://schemas.microsoft.com/office/drawing/2014/main" id="{1C737364-06CB-4991-93A8-5D799B43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82" y="6905433"/>
              <a:ext cx="470547" cy="470547"/>
            </a:xfrm>
            <a:prstGeom prst="rect">
              <a:avLst/>
            </a:prstGeom>
          </p:spPr>
        </p:pic>
        <p:pic>
          <p:nvPicPr>
            <p:cNvPr id="723" name="Imagem 722" descr="Ícone&#10;&#10;Descrição gerada automaticamente">
              <a:extLst>
                <a:ext uri="{FF2B5EF4-FFF2-40B4-BE49-F238E27FC236}">
                  <a16:creationId xmlns:a16="http://schemas.microsoft.com/office/drawing/2014/main" id="{7E93DB0C-2838-4EAD-B966-74BBEA65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724" name="Imagem 723" descr="Ícone&#10;&#10;Descrição gerada automaticamente">
              <a:extLst>
                <a:ext uri="{FF2B5EF4-FFF2-40B4-BE49-F238E27FC236}">
                  <a16:creationId xmlns:a16="http://schemas.microsoft.com/office/drawing/2014/main" id="{67687D22-E0D9-465F-B675-EAEC7842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92" y="6867349"/>
              <a:ext cx="517602" cy="517602"/>
            </a:xfrm>
            <a:prstGeom prst="rect">
              <a:avLst/>
            </a:prstGeom>
          </p:spPr>
        </p:pic>
      </p:grpSp>
      <p:sp>
        <p:nvSpPr>
          <p:cNvPr id="731" name="Retângulo Arredondado 1378">
            <a:extLst>
              <a:ext uri="{FF2B5EF4-FFF2-40B4-BE49-F238E27FC236}">
                <a16:creationId xmlns:a16="http://schemas.microsoft.com/office/drawing/2014/main" id="{8024F241-00D4-455B-A153-61D326BC5CB9}"/>
              </a:ext>
            </a:extLst>
          </p:cNvPr>
          <p:cNvSpPr/>
          <p:nvPr/>
        </p:nvSpPr>
        <p:spPr>
          <a:xfrm>
            <a:off x="79128" y="5548200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9F8F653-D9A0-481F-AB7F-364EE1EC1C55}"/>
              </a:ext>
            </a:extLst>
          </p:cNvPr>
          <p:cNvGrpSpPr/>
          <p:nvPr/>
        </p:nvGrpSpPr>
        <p:grpSpPr>
          <a:xfrm>
            <a:off x="-1511" y="5426220"/>
            <a:ext cx="5215659" cy="584775"/>
            <a:chOff x="-29672" y="7736911"/>
            <a:chExt cx="5215659" cy="584775"/>
          </a:xfrm>
        </p:grpSpPr>
        <p:sp>
          <p:nvSpPr>
            <p:cNvPr id="732" name="CaixaDeTexto 731">
              <a:extLst>
                <a:ext uri="{FF2B5EF4-FFF2-40B4-BE49-F238E27FC236}">
                  <a16:creationId xmlns:a16="http://schemas.microsoft.com/office/drawing/2014/main" id="{416AC158-C6E2-4690-BBDB-B9BCE338BDFA}"/>
                </a:ext>
              </a:extLst>
            </p:cNvPr>
            <p:cNvSpPr txBox="1"/>
            <p:nvPr/>
          </p:nvSpPr>
          <p:spPr>
            <a:xfrm>
              <a:off x="-2967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S</a:t>
              </a:r>
            </a:p>
          </p:txBody>
        </p:sp>
        <p:sp>
          <p:nvSpPr>
            <p:cNvPr id="733" name="CaixaDeTexto 732">
              <a:extLst>
                <a:ext uri="{FF2B5EF4-FFF2-40B4-BE49-F238E27FC236}">
                  <a16:creationId xmlns:a16="http://schemas.microsoft.com/office/drawing/2014/main" id="{E822E675-088A-499F-A7AC-3CAA21381B7D}"/>
                </a:ext>
              </a:extLst>
            </p:cNvPr>
            <p:cNvSpPr txBox="1"/>
            <p:nvPr/>
          </p:nvSpPr>
          <p:spPr>
            <a:xfrm>
              <a:off x="461895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C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B32B8D-1E94-4034-9698-51765909AE3B}"/>
              </a:ext>
            </a:extLst>
          </p:cNvPr>
          <p:cNvGrpSpPr/>
          <p:nvPr/>
        </p:nvGrpSpPr>
        <p:grpSpPr>
          <a:xfrm>
            <a:off x="7491396" y="4372194"/>
            <a:ext cx="1842222" cy="1316179"/>
            <a:chOff x="7491396" y="4372194"/>
            <a:chExt cx="1842222" cy="1316449"/>
          </a:xfrm>
        </p:grpSpPr>
        <p:sp>
          <p:nvSpPr>
            <p:cNvPr id="734" name="Explosão 2 26">
              <a:extLst>
                <a:ext uri="{FF2B5EF4-FFF2-40B4-BE49-F238E27FC236}">
                  <a16:creationId xmlns:a16="http://schemas.microsoft.com/office/drawing/2014/main" id="{288DC714-EBCC-4169-881D-FF1136103707}"/>
                </a:ext>
              </a:extLst>
            </p:cNvPr>
            <p:cNvSpPr/>
            <p:nvPr/>
          </p:nvSpPr>
          <p:spPr>
            <a:xfrm rot="663364">
              <a:off x="7491396" y="4372194"/>
              <a:ext cx="1842222" cy="1316449"/>
            </a:xfrm>
            <a:prstGeom prst="irregularSeal2">
              <a:avLst/>
            </a:prstGeom>
            <a:solidFill>
              <a:srgbClr val="FFFF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b="1">
                <a:solidFill>
                  <a:srgbClr val="C00000"/>
                </a:solidFill>
              </a:endParaRP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D7A76A6-4B69-4F12-8967-3A8BD33714A8}"/>
                </a:ext>
              </a:extLst>
            </p:cNvPr>
            <p:cNvGrpSpPr/>
            <p:nvPr/>
          </p:nvGrpSpPr>
          <p:grpSpPr>
            <a:xfrm>
              <a:off x="7551238" y="4541716"/>
              <a:ext cx="1614319" cy="832278"/>
              <a:chOff x="7551238" y="4541716"/>
              <a:chExt cx="1614319" cy="832278"/>
            </a:xfrm>
          </p:grpSpPr>
          <p:sp>
            <p:nvSpPr>
              <p:cNvPr id="735" name="Retângulo 734">
                <a:extLst>
                  <a:ext uri="{FF2B5EF4-FFF2-40B4-BE49-F238E27FC236}">
                    <a16:creationId xmlns:a16="http://schemas.microsoft.com/office/drawing/2014/main" id="{ECD57B30-D009-4F6B-8E26-58D6DD6AEB35}"/>
                  </a:ext>
                </a:extLst>
              </p:cNvPr>
              <p:cNvSpPr/>
              <p:nvPr/>
            </p:nvSpPr>
            <p:spPr>
              <a:xfrm>
                <a:off x="7551238" y="4912329"/>
                <a:ext cx="161431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40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ROI: 1 ANO</a:t>
                </a:r>
                <a:endParaRPr lang="pt-BR" sz="2400" b="1">
                  <a:solidFill>
                    <a:srgbClr val="C00000"/>
                  </a:solidFill>
                  <a:latin typeface="+mj-lt"/>
                </a:endParaRPr>
              </a:p>
            </p:txBody>
          </p:sp>
          <p:pic>
            <p:nvPicPr>
              <p:cNvPr id="736" name="Imagem 735">
                <a:extLst>
                  <a:ext uri="{FF2B5EF4-FFF2-40B4-BE49-F238E27FC236}">
                    <a16:creationId xmlns:a16="http://schemas.microsoft.com/office/drawing/2014/main" id="{F6CB7732-117A-4FC5-AC7A-C63010378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21381" y="4541716"/>
                <a:ext cx="554687" cy="49205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75" name="Elipse 674">
            <a:extLst>
              <a:ext uri="{FF2B5EF4-FFF2-40B4-BE49-F238E27FC236}">
                <a16:creationId xmlns:a16="http://schemas.microsoft.com/office/drawing/2014/main" id="{4A75A3A2-B640-4323-92BC-4248CC0CD2F9}"/>
              </a:ext>
            </a:extLst>
          </p:cNvPr>
          <p:cNvSpPr/>
          <p:nvPr/>
        </p:nvSpPr>
        <p:spPr>
          <a:xfrm>
            <a:off x="8949983" y="1475906"/>
            <a:ext cx="69139" cy="214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36" descr="hmn03">
            <a:extLst>
              <a:ext uri="{FF2B5EF4-FFF2-40B4-BE49-F238E27FC236}">
                <a16:creationId xmlns:a16="http://schemas.microsoft.com/office/drawing/2014/main" id="{7A045809-A9EB-4775-8827-B1E3E98A2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045732" y="4732380"/>
            <a:ext cx="524264" cy="75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" name="Group 72">
            <a:extLst>
              <a:ext uri="{FF2B5EF4-FFF2-40B4-BE49-F238E27FC236}">
                <a16:creationId xmlns:a16="http://schemas.microsoft.com/office/drawing/2014/main" id="{FF8A2DE9-55B4-4BAB-8E8B-509C17B23428}"/>
              </a:ext>
            </a:extLst>
          </p:cNvPr>
          <p:cNvGrpSpPr/>
          <p:nvPr/>
        </p:nvGrpSpPr>
        <p:grpSpPr>
          <a:xfrm>
            <a:off x="6261894" y="4885263"/>
            <a:ext cx="762816" cy="504081"/>
            <a:chOff x="1520825" y="4245429"/>
            <a:chExt cx="11293738" cy="7649888"/>
          </a:xfrm>
        </p:grpSpPr>
        <p:grpSp>
          <p:nvGrpSpPr>
            <p:cNvPr id="89" name="Group 41555">
              <a:extLst>
                <a:ext uri="{FF2B5EF4-FFF2-40B4-BE49-F238E27FC236}">
                  <a16:creationId xmlns:a16="http://schemas.microsoft.com/office/drawing/2014/main" id="{13F74F42-0F92-4CC7-A46A-EA5DB491F62F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100" name="Group 41525">
                <a:extLst>
                  <a:ext uri="{FF2B5EF4-FFF2-40B4-BE49-F238E27FC236}">
                    <a16:creationId xmlns:a16="http://schemas.microsoft.com/office/drawing/2014/main" id="{094C00E4-31A8-48E2-BFF9-29DE463ECCFF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130" name="Shape 41505">
                  <a:extLst>
                    <a:ext uri="{FF2B5EF4-FFF2-40B4-BE49-F238E27FC236}">
                      <a16:creationId xmlns:a16="http://schemas.microsoft.com/office/drawing/2014/main" id="{4557A412-C678-4D77-8809-AE8F4B4AC5CC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1" name="Shape 41506">
                  <a:extLst>
                    <a:ext uri="{FF2B5EF4-FFF2-40B4-BE49-F238E27FC236}">
                      <a16:creationId xmlns:a16="http://schemas.microsoft.com/office/drawing/2014/main" id="{7EC64BB3-CF36-4A8F-A58D-1C828B868DD2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2" name="Shape 41507">
                  <a:extLst>
                    <a:ext uri="{FF2B5EF4-FFF2-40B4-BE49-F238E27FC236}">
                      <a16:creationId xmlns:a16="http://schemas.microsoft.com/office/drawing/2014/main" id="{310297E4-63E1-4DBE-8C13-D6038BC55B0F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3" name="Shape 41508">
                  <a:extLst>
                    <a:ext uri="{FF2B5EF4-FFF2-40B4-BE49-F238E27FC236}">
                      <a16:creationId xmlns:a16="http://schemas.microsoft.com/office/drawing/2014/main" id="{198DB137-5A08-4D6D-85E5-3618B53EDAA0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4" name="Shape 41509">
                  <a:extLst>
                    <a:ext uri="{FF2B5EF4-FFF2-40B4-BE49-F238E27FC236}">
                      <a16:creationId xmlns:a16="http://schemas.microsoft.com/office/drawing/2014/main" id="{8D9006CC-64C5-4458-8341-8AC7C658C050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5" name="Shape 41510">
                  <a:extLst>
                    <a:ext uri="{FF2B5EF4-FFF2-40B4-BE49-F238E27FC236}">
                      <a16:creationId xmlns:a16="http://schemas.microsoft.com/office/drawing/2014/main" id="{FA45A315-7288-4095-AFEA-4170723ED584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6" name="Shape 41511">
                  <a:extLst>
                    <a:ext uri="{FF2B5EF4-FFF2-40B4-BE49-F238E27FC236}">
                      <a16:creationId xmlns:a16="http://schemas.microsoft.com/office/drawing/2014/main" id="{EEAC4728-7FD0-44CB-99F3-FCC45028D18F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7" name="Shape 41512">
                  <a:extLst>
                    <a:ext uri="{FF2B5EF4-FFF2-40B4-BE49-F238E27FC236}">
                      <a16:creationId xmlns:a16="http://schemas.microsoft.com/office/drawing/2014/main" id="{5A1E3827-6915-4555-AFCF-044ECECE3FB0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8" name="Shape 41513">
                  <a:extLst>
                    <a:ext uri="{FF2B5EF4-FFF2-40B4-BE49-F238E27FC236}">
                      <a16:creationId xmlns:a16="http://schemas.microsoft.com/office/drawing/2014/main" id="{8D179662-BCC0-4AC9-AE17-99CCF1CA0EBD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9" name="Shape 41514">
                  <a:extLst>
                    <a:ext uri="{FF2B5EF4-FFF2-40B4-BE49-F238E27FC236}">
                      <a16:creationId xmlns:a16="http://schemas.microsoft.com/office/drawing/2014/main" id="{0E9F3A2E-42B3-4B45-89D1-119E1E650964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0" name="Shape 41515">
                  <a:extLst>
                    <a:ext uri="{FF2B5EF4-FFF2-40B4-BE49-F238E27FC236}">
                      <a16:creationId xmlns:a16="http://schemas.microsoft.com/office/drawing/2014/main" id="{A7F9CF00-00B3-4CDC-A278-2AA9A86F8D22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1" name="Shape 41516">
                  <a:extLst>
                    <a:ext uri="{FF2B5EF4-FFF2-40B4-BE49-F238E27FC236}">
                      <a16:creationId xmlns:a16="http://schemas.microsoft.com/office/drawing/2014/main" id="{312AA4C0-86E3-4C36-AFE4-3C8E3756C6BA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2" name="Shape 41517">
                  <a:extLst>
                    <a:ext uri="{FF2B5EF4-FFF2-40B4-BE49-F238E27FC236}">
                      <a16:creationId xmlns:a16="http://schemas.microsoft.com/office/drawing/2014/main" id="{9AAD7630-4E36-454E-A294-264DF8FE50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3" name="Shape 41518">
                  <a:extLst>
                    <a:ext uri="{FF2B5EF4-FFF2-40B4-BE49-F238E27FC236}">
                      <a16:creationId xmlns:a16="http://schemas.microsoft.com/office/drawing/2014/main" id="{C411B240-36FD-4B13-A149-15AC42B05E56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4" name="Shape 41519">
                  <a:extLst>
                    <a:ext uri="{FF2B5EF4-FFF2-40B4-BE49-F238E27FC236}">
                      <a16:creationId xmlns:a16="http://schemas.microsoft.com/office/drawing/2014/main" id="{04422BFD-F727-4FFE-8DC2-A0CA46F6AF41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5" name="Shape 41520">
                  <a:extLst>
                    <a:ext uri="{FF2B5EF4-FFF2-40B4-BE49-F238E27FC236}">
                      <a16:creationId xmlns:a16="http://schemas.microsoft.com/office/drawing/2014/main" id="{15C4101C-7E6C-4086-9023-A1E70497E0EF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6" name="Shape 41521">
                  <a:extLst>
                    <a:ext uri="{FF2B5EF4-FFF2-40B4-BE49-F238E27FC236}">
                      <a16:creationId xmlns:a16="http://schemas.microsoft.com/office/drawing/2014/main" id="{3C190628-EF84-4324-8551-6B41D32A2CFF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7" name="Shape 41522">
                  <a:extLst>
                    <a:ext uri="{FF2B5EF4-FFF2-40B4-BE49-F238E27FC236}">
                      <a16:creationId xmlns:a16="http://schemas.microsoft.com/office/drawing/2014/main" id="{DA326E2C-4FBF-4BD9-9241-B572812D8894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8" name="Shape 41523">
                  <a:extLst>
                    <a:ext uri="{FF2B5EF4-FFF2-40B4-BE49-F238E27FC236}">
                      <a16:creationId xmlns:a16="http://schemas.microsoft.com/office/drawing/2014/main" id="{8D4FB030-0C69-4D2E-AD5D-9D73C6E37AF0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9" name="Shape 41524">
                  <a:extLst>
                    <a:ext uri="{FF2B5EF4-FFF2-40B4-BE49-F238E27FC236}">
                      <a16:creationId xmlns:a16="http://schemas.microsoft.com/office/drawing/2014/main" id="{90004A80-444A-4F16-B0DC-C819970D14F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101" name="Group 41542">
                <a:extLst>
                  <a:ext uri="{FF2B5EF4-FFF2-40B4-BE49-F238E27FC236}">
                    <a16:creationId xmlns:a16="http://schemas.microsoft.com/office/drawing/2014/main" id="{8F143EBA-7798-4310-BC4B-6E887D613FF7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114" name="Shape 41526">
                  <a:extLst>
                    <a:ext uri="{FF2B5EF4-FFF2-40B4-BE49-F238E27FC236}">
                      <a16:creationId xmlns:a16="http://schemas.microsoft.com/office/drawing/2014/main" id="{0E14EAC3-37DF-4D24-A310-0CDC13BB6156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5" name="Shape 41527">
                  <a:extLst>
                    <a:ext uri="{FF2B5EF4-FFF2-40B4-BE49-F238E27FC236}">
                      <a16:creationId xmlns:a16="http://schemas.microsoft.com/office/drawing/2014/main" id="{808B824C-D513-4FCF-9B54-1BAE009DC878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6" name="Shape 41528">
                  <a:extLst>
                    <a:ext uri="{FF2B5EF4-FFF2-40B4-BE49-F238E27FC236}">
                      <a16:creationId xmlns:a16="http://schemas.microsoft.com/office/drawing/2014/main" id="{0EC75FFE-A6D5-4EB4-A1F7-EB5E28F0970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7" name="Shape 41529">
                  <a:extLst>
                    <a:ext uri="{FF2B5EF4-FFF2-40B4-BE49-F238E27FC236}">
                      <a16:creationId xmlns:a16="http://schemas.microsoft.com/office/drawing/2014/main" id="{6691A470-F3A2-45F5-9411-EE1E1D4FF508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8" name="Shape 41530">
                  <a:extLst>
                    <a:ext uri="{FF2B5EF4-FFF2-40B4-BE49-F238E27FC236}">
                      <a16:creationId xmlns:a16="http://schemas.microsoft.com/office/drawing/2014/main" id="{A1522E97-5CBC-46A1-A1D9-0541E86A3971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9" name="Shape 41531">
                  <a:extLst>
                    <a:ext uri="{FF2B5EF4-FFF2-40B4-BE49-F238E27FC236}">
                      <a16:creationId xmlns:a16="http://schemas.microsoft.com/office/drawing/2014/main" id="{676FDE81-A14E-48DE-8651-560593FEDFFF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0" name="Shape 41532">
                  <a:extLst>
                    <a:ext uri="{FF2B5EF4-FFF2-40B4-BE49-F238E27FC236}">
                      <a16:creationId xmlns:a16="http://schemas.microsoft.com/office/drawing/2014/main" id="{0DCED06D-075D-4D20-B175-C595C83978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1" name="Shape 41533">
                  <a:extLst>
                    <a:ext uri="{FF2B5EF4-FFF2-40B4-BE49-F238E27FC236}">
                      <a16:creationId xmlns:a16="http://schemas.microsoft.com/office/drawing/2014/main" id="{A3C87C5A-73B8-4145-8D08-0D071DF8CFBC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2" name="Shape 41534">
                  <a:extLst>
                    <a:ext uri="{FF2B5EF4-FFF2-40B4-BE49-F238E27FC236}">
                      <a16:creationId xmlns:a16="http://schemas.microsoft.com/office/drawing/2014/main" id="{1C211579-4600-42A6-92B1-13785727FA37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3" name="Shape 41535">
                  <a:extLst>
                    <a:ext uri="{FF2B5EF4-FFF2-40B4-BE49-F238E27FC236}">
                      <a16:creationId xmlns:a16="http://schemas.microsoft.com/office/drawing/2014/main" id="{F1528580-CA55-4A46-8B3F-8DDAB244B49D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4" name="Shape 41536">
                  <a:extLst>
                    <a:ext uri="{FF2B5EF4-FFF2-40B4-BE49-F238E27FC236}">
                      <a16:creationId xmlns:a16="http://schemas.microsoft.com/office/drawing/2014/main" id="{AF3ABBBF-CEB6-443C-A659-069B21B86E54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5" name="Shape 41537">
                  <a:extLst>
                    <a:ext uri="{FF2B5EF4-FFF2-40B4-BE49-F238E27FC236}">
                      <a16:creationId xmlns:a16="http://schemas.microsoft.com/office/drawing/2014/main" id="{E4ED31F3-247D-4174-8DD9-A691B7639B2E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6" name="Shape 41538">
                  <a:extLst>
                    <a:ext uri="{FF2B5EF4-FFF2-40B4-BE49-F238E27FC236}">
                      <a16:creationId xmlns:a16="http://schemas.microsoft.com/office/drawing/2014/main" id="{900AB002-5D6E-4BA7-AEA2-01FEB1F1D714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7" name="Shape 41539">
                  <a:extLst>
                    <a:ext uri="{FF2B5EF4-FFF2-40B4-BE49-F238E27FC236}">
                      <a16:creationId xmlns:a16="http://schemas.microsoft.com/office/drawing/2014/main" id="{A08A3FD8-BC8A-4CD9-A550-5347C20516B3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8" name="Shape 41540">
                  <a:extLst>
                    <a:ext uri="{FF2B5EF4-FFF2-40B4-BE49-F238E27FC236}">
                      <a16:creationId xmlns:a16="http://schemas.microsoft.com/office/drawing/2014/main" id="{BD5A3A12-AB82-4614-999C-DCC6759959A0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9" name="Shape 41541">
                  <a:extLst>
                    <a:ext uri="{FF2B5EF4-FFF2-40B4-BE49-F238E27FC236}">
                      <a16:creationId xmlns:a16="http://schemas.microsoft.com/office/drawing/2014/main" id="{E5C472F4-E83A-4B09-89A1-73622F53F82F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2" name="Shape 41543">
                <a:extLst>
                  <a:ext uri="{FF2B5EF4-FFF2-40B4-BE49-F238E27FC236}">
                    <a16:creationId xmlns:a16="http://schemas.microsoft.com/office/drawing/2014/main" id="{066F139E-1536-486D-B3FD-45F6DBDBC96B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Shape 41544">
                <a:extLst>
                  <a:ext uri="{FF2B5EF4-FFF2-40B4-BE49-F238E27FC236}">
                    <a16:creationId xmlns:a16="http://schemas.microsoft.com/office/drawing/2014/main" id="{8EA787A8-37CD-43A6-B8CF-FDAFD40D85B9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Shape 41545">
                <a:extLst>
                  <a:ext uri="{FF2B5EF4-FFF2-40B4-BE49-F238E27FC236}">
                    <a16:creationId xmlns:a16="http://schemas.microsoft.com/office/drawing/2014/main" id="{7DB2D0D4-5FAF-439F-8A2E-031821D03B7A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Shape 41546">
                <a:extLst>
                  <a:ext uri="{FF2B5EF4-FFF2-40B4-BE49-F238E27FC236}">
                    <a16:creationId xmlns:a16="http://schemas.microsoft.com/office/drawing/2014/main" id="{9D4A3884-94A3-4302-9C8E-A9509EDD3351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Shape 41547">
                <a:extLst>
                  <a:ext uri="{FF2B5EF4-FFF2-40B4-BE49-F238E27FC236}">
                    <a16:creationId xmlns:a16="http://schemas.microsoft.com/office/drawing/2014/main" id="{4DE8D9FA-36D9-4ED8-A455-86CB8E30263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Shape 41548">
                <a:extLst>
                  <a:ext uri="{FF2B5EF4-FFF2-40B4-BE49-F238E27FC236}">
                    <a16:creationId xmlns:a16="http://schemas.microsoft.com/office/drawing/2014/main" id="{6A0E02E1-A74B-4EEA-8F83-7F3C233BB503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Shape 41549">
                <a:extLst>
                  <a:ext uri="{FF2B5EF4-FFF2-40B4-BE49-F238E27FC236}">
                    <a16:creationId xmlns:a16="http://schemas.microsoft.com/office/drawing/2014/main" id="{2B63BAAE-DE02-4F68-B0DA-3BEA5D97C867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Shape 41550">
                <a:extLst>
                  <a:ext uri="{FF2B5EF4-FFF2-40B4-BE49-F238E27FC236}">
                    <a16:creationId xmlns:a16="http://schemas.microsoft.com/office/drawing/2014/main" id="{142D1966-9E95-440D-9A98-8B530E661AD7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Shape 41551">
                <a:extLst>
                  <a:ext uri="{FF2B5EF4-FFF2-40B4-BE49-F238E27FC236}">
                    <a16:creationId xmlns:a16="http://schemas.microsoft.com/office/drawing/2014/main" id="{BCFE9CEF-1330-49BC-B35E-93CFB0553C6C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Shape 41552">
                <a:extLst>
                  <a:ext uri="{FF2B5EF4-FFF2-40B4-BE49-F238E27FC236}">
                    <a16:creationId xmlns:a16="http://schemas.microsoft.com/office/drawing/2014/main" id="{5FADEB50-16AB-4AC9-B5CB-2A5C26BCAC1E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Shape 41553">
                <a:extLst>
                  <a:ext uri="{FF2B5EF4-FFF2-40B4-BE49-F238E27FC236}">
                    <a16:creationId xmlns:a16="http://schemas.microsoft.com/office/drawing/2014/main" id="{41895F9F-A62B-4E75-8E9D-68C6633DB634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Shape 41554">
                <a:extLst>
                  <a:ext uri="{FF2B5EF4-FFF2-40B4-BE49-F238E27FC236}">
                    <a16:creationId xmlns:a16="http://schemas.microsoft.com/office/drawing/2014/main" id="{CFD22639-FE80-4FAF-AB4A-A4AF02D0F545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90" name="Shape 41556">
              <a:extLst>
                <a:ext uri="{FF2B5EF4-FFF2-40B4-BE49-F238E27FC236}">
                  <a16:creationId xmlns:a16="http://schemas.microsoft.com/office/drawing/2014/main" id="{0B1585C9-4154-414A-AEAA-920FF1C37FEC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91" name="Group 41565">
              <a:extLst>
                <a:ext uri="{FF2B5EF4-FFF2-40B4-BE49-F238E27FC236}">
                  <a16:creationId xmlns:a16="http://schemas.microsoft.com/office/drawing/2014/main" id="{17EB5BC7-919C-4493-B3EB-FE6B4F6E7394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92" name="Group 41560">
                <a:extLst>
                  <a:ext uri="{FF2B5EF4-FFF2-40B4-BE49-F238E27FC236}">
                    <a16:creationId xmlns:a16="http://schemas.microsoft.com/office/drawing/2014/main" id="{6618B9A7-14DE-4084-86DC-1205C223E9EB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7" name="Shape 41557">
                  <a:extLst>
                    <a:ext uri="{FF2B5EF4-FFF2-40B4-BE49-F238E27FC236}">
                      <a16:creationId xmlns:a16="http://schemas.microsoft.com/office/drawing/2014/main" id="{C3494F56-3FE3-4277-81A1-DC500AE4827C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8" name="Shape 41558">
                  <a:extLst>
                    <a:ext uri="{FF2B5EF4-FFF2-40B4-BE49-F238E27FC236}">
                      <a16:creationId xmlns:a16="http://schemas.microsoft.com/office/drawing/2014/main" id="{CA4F6FDD-B4C6-4F15-9DA1-95A428FC500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9" name="Shape 41559">
                  <a:extLst>
                    <a:ext uri="{FF2B5EF4-FFF2-40B4-BE49-F238E27FC236}">
                      <a16:creationId xmlns:a16="http://schemas.microsoft.com/office/drawing/2014/main" id="{F4C7A72B-A41B-46DB-947C-6E56BBABAF3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93" name="Group 41564">
                <a:extLst>
                  <a:ext uri="{FF2B5EF4-FFF2-40B4-BE49-F238E27FC236}">
                    <a16:creationId xmlns:a16="http://schemas.microsoft.com/office/drawing/2014/main" id="{6244B2E0-C155-4560-9C81-2853523FF3F1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4" name="Shape 41561">
                  <a:extLst>
                    <a:ext uri="{FF2B5EF4-FFF2-40B4-BE49-F238E27FC236}">
                      <a16:creationId xmlns:a16="http://schemas.microsoft.com/office/drawing/2014/main" id="{580816C0-2078-4A9A-8BA0-7E011D201504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5" name="Shape 41562">
                  <a:extLst>
                    <a:ext uri="{FF2B5EF4-FFF2-40B4-BE49-F238E27FC236}">
                      <a16:creationId xmlns:a16="http://schemas.microsoft.com/office/drawing/2014/main" id="{6118978E-D43D-43B3-BE5F-7CA74E6CDB5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6" name="Shape 41563">
                  <a:extLst>
                    <a:ext uri="{FF2B5EF4-FFF2-40B4-BE49-F238E27FC236}">
                      <a16:creationId xmlns:a16="http://schemas.microsoft.com/office/drawing/2014/main" id="{A168A565-63CB-4907-90E6-BC38DF840848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158CDFB3-85BF-472D-9FDD-096F1E604A14}"/>
              </a:ext>
            </a:extLst>
          </p:cNvPr>
          <p:cNvSpPr/>
          <p:nvPr/>
        </p:nvSpPr>
        <p:spPr>
          <a:xfrm>
            <a:off x="59832" y="1430188"/>
            <a:ext cx="9061615" cy="41073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7" name="Agrupar 736">
            <a:extLst>
              <a:ext uri="{FF2B5EF4-FFF2-40B4-BE49-F238E27FC236}">
                <a16:creationId xmlns:a16="http://schemas.microsoft.com/office/drawing/2014/main" id="{1B0F0DDD-43EB-454F-93E2-26CC50946E99}"/>
              </a:ext>
            </a:extLst>
          </p:cNvPr>
          <p:cNvGrpSpPr/>
          <p:nvPr/>
        </p:nvGrpSpPr>
        <p:grpSpPr>
          <a:xfrm>
            <a:off x="6530480" y="1548097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738" name="Imagem 737">
              <a:extLst>
                <a:ext uri="{FF2B5EF4-FFF2-40B4-BE49-F238E27FC236}">
                  <a16:creationId xmlns:a16="http://schemas.microsoft.com/office/drawing/2014/main" id="{7EE0180F-79FA-47C3-9F10-2D907EC0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739" name="Elipse 738">
              <a:extLst>
                <a:ext uri="{FF2B5EF4-FFF2-40B4-BE49-F238E27FC236}">
                  <a16:creationId xmlns:a16="http://schemas.microsoft.com/office/drawing/2014/main" id="{E4F4DD2B-174B-4F55-8D35-922701AF156D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6" name="Imagem 155">
            <a:extLst>
              <a:ext uri="{FF2B5EF4-FFF2-40B4-BE49-F238E27FC236}">
                <a16:creationId xmlns:a16="http://schemas.microsoft.com/office/drawing/2014/main" id="{BD7EA0FA-2A64-4250-924F-F254E50F8C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78454" y="3750840"/>
            <a:ext cx="881351" cy="242371"/>
          </a:xfrm>
          <a:prstGeom prst="rect">
            <a:avLst/>
          </a:prstGeom>
        </p:spPr>
      </p:pic>
      <p:sp>
        <p:nvSpPr>
          <p:cNvPr id="157" name="Retângulo 156">
            <a:extLst>
              <a:ext uri="{FF2B5EF4-FFF2-40B4-BE49-F238E27FC236}">
                <a16:creationId xmlns:a16="http://schemas.microsoft.com/office/drawing/2014/main" id="{A2D9352D-1D1C-4755-8B0E-A3A88E828BBF}"/>
              </a:ext>
            </a:extLst>
          </p:cNvPr>
          <p:cNvSpPr/>
          <p:nvPr/>
        </p:nvSpPr>
        <p:spPr>
          <a:xfrm>
            <a:off x="-947069" y="3723552"/>
            <a:ext cx="117012" cy="2714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BF509FDB-B888-40D9-8E03-2265F051712C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3947" r="5506" b="6586"/>
          <a:stretch/>
        </p:blipFill>
        <p:spPr>
          <a:xfrm>
            <a:off x="-693505" y="3721220"/>
            <a:ext cx="314649" cy="314649"/>
          </a:xfrm>
          <a:prstGeom prst="rect">
            <a:avLst/>
          </a:prstGeom>
        </p:spPr>
      </p:pic>
      <p:sp>
        <p:nvSpPr>
          <p:cNvPr id="159" name="Retângulo 158">
            <a:extLst>
              <a:ext uri="{FF2B5EF4-FFF2-40B4-BE49-F238E27FC236}">
                <a16:creationId xmlns:a16="http://schemas.microsoft.com/office/drawing/2014/main" id="{1D362787-AE40-4329-97C7-C421E030DA7C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160" name="Retângulo de cantos arredondados 35">
            <a:extLst>
              <a:ext uri="{FF2B5EF4-FFF2-40B4-BE49-F238E27FC236}">
                <a16:creationId xmlns:a16="http://schemas.microsoft.com/office/drawing/2014/main" id="{20ED49B6-74BD-4741-B44D-73866C2A1F11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61" name="Retângulo Arredondado 71">
            <a:extLst>
              <a:ext uri="{FF2B5EF4-FFF2-40B4-BE49-F238E27FC236}">
                <a16:creationId xmlns:a16="http://schemas.microsoft.com/office/drawing/2014/main" id="{BD3C0DE2-EFB5-4D79-8030-A392897A84D7}"/>
              </a:ext>
            </a:extLst>
          </p:cNvPr>
          <p:cNvSpPr/>
          <p:nvPr/>
        </p:nvSpPr>
        <p:spPr>
          <a:xfrm>
            <a:off x="491525" y="-590860"/>
            <a:ext cx="1254535" cy="3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pt-BR" sz="1400" b="1">
                <a:solidFill>
                  <a:srgbClr val="006600"/>
                </a:solidFill>
              </a:rPr>
              <a:t>Brainstorming</a:t>
            </a:r>
            <a:endParaRPr lang="pt-BR" sz="105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162" name="Picture 4" descr="Gorilla Signs &amp; Wraps | Graphic Design">
            <a:extLst>
              <a:ext uri="{FF2B5EF4-FFF2-40B4-BE49-F238E27FC236}">
                <a16:creationId xmlns:a16="http://schemas.microsoft.com/office/drawing/2014/main" id="{D6753988-475F-41F2-A0BD-E343B6CE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671" grpId="0" animBg="1"/>
      <p:bldP spid="683" grpId="0" animBg="1"/>
      <p:bldP spid="715" grpId="0"/>
      <p:bldP spid="716" grpId="0"/>
      <p:bldP spid="717" grpId="0"/>
      <p:bldP spid="718" grpId="0" animBg="1"/>
      <p:bldP spid="720" grpId="0" animBg="1"/>
      <p:bldP spid="731" grpId="0" animBg="1"/>
      <p:bldP spid="55" grpId="0" animBg="1"/>
      <p:bldP spid="1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Explosão 2 26">
            <a:extLst>
              <a:ext uri="{FF2B5EF4-FFF2-40B4-BE49-F238E27FC236}">
                <a16:creationId xmlns:a16="http://schemas.microsoft.com/office/drawing/2014/main" id="{E560C1BD-283C-434F-8306-F85C44FFA781}"/>
              </a:ext>
            </a:extLst>
          </p:cNvPr>
          <p:cNvSpPr/>
          <p:nvPr/>
        </p:nvSpPr>
        <p:spPr>
          <a:xfrm rot="663364">
            <a:off x="3281747" y="4295983"/>
            <a:ext cx="1842222" cy="1316449"/>
          </a:xfrm>
          <a:prstGeom prst="irregularSeal2">
            <a:avLst/>
          </a:prstGeom>
          <a:solidFill>
            <a:srgbClr val="FFFF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200" b="1">
              <a:solidFill>
                <a:srgbClr val="C00000"/>
              </a:solidFill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69520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9089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2ª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9751" y="789087"/>
            <a:ext cx="754744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 dirty="0"/>
              <a:t>Equipe desenvolver software customizado</a:t>
            </a:r>
          </a:p>
          <a:p>
            <a:r>
              <a:rPr lang="pt-BR" sz="1200" b="1" dirty="0"/>
              <a:t>(controle de consumo de energia em equipamentos de TI).</a:t>
            </a:r>
            <a:endParaRPr lang="pt-BR" sz="1600" b="1" dirty="0"/>
          </a:p>
        </p:txBody>
      </p:sp>
      <p:sp>
        <p:nvSpPr>
          <p:cNvPr id="982" name="Retângulo 981">
            <a:extLst>
              <a:ext uri="{FF2B5EF4-FFF2-40B4-BE49-F238E27FC236}">
                <a16:creationId xmlns:a16="http://schemas.microsoft.com/office/drawing/2014/main" id="{21193C6F-78C6-40C5-99F0-57DA808DA029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509" name="Conector reto 7">
            <a:extLst>
              <a:ext uri="{FF2B5EF4-FFF2-40B4-BE49-F238E27FC236}">
                <a16:creationId xmlns:a16="http://schemas.microsoft.com/office/drawing/2014/main" id="{57E84ECB-CDD0-4737-8BD1-90C8CE165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128453-8D6A-474C-BEA9-EAE32E7FA08B}"/>
              </a:ext>
            </a:extLst>
          </p:cNvPr>
          <p:cNvGrpSpPr/>
          <p:nvPr/>
        </p:nvGrpSpPr>
        <p:grpSpPr>
          <a:xfrm>
            <a:off x="-97785" y="1489852"/>
            <a:ext cx="9383713" cy="4011231"/>
            <a:chOff x="-97785" y="1489852"/>
            <a:chExt cx="9383713" cy="4011231"/>
          </a:xfrm>
        </p:grpSpPr>
        <p:pic>
          <p:nvPicPr>
            <p:cNvPr id="457" name="Picture 11">
              <a:extLst>
                <a:ext uri="{FF2B5EF4-FFF2-40B4-BE49-F238E27FC236}">
                  <a16:creationId xmlns:a16="http://schemas.microsoft.com/office/drawing/2014/main" id="{0C126808-7894-4013-ABE2-A4CA9B07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3" b="7533"/>
            <a:stretch>
              <a:fillRect/>
            </a:stretch>
          </p:blipFill>
          <p:spPr bwMode="auto">
            <a:xfrm>
              <a:off x="595953" y="3785898"/>
              <a:ext cx="428625" cy="355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8" name="Text Box 613">
              <a:extLst>
                <a:ext uri="{FF2B5EF4-FFF2-40B4-BE49-F238E27FC236}">
                  <a16:creationId xmlns:a16="http://schemas.microsoft.com/office/drawing/2014/main" id="{2A1433BC-3B41-4A8C-A62D-AEA31EF84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190" y="2976879"/>
              <a:ext cx="828675" cy="21808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000">
                  <a:solidFill>
                    <a:srgbClr val="FF0000"/>
                  </a:solidFill>
                </a:rPr>
                <a:t>INÍCIO</a:t>
              </a:r>
            </a:p>
          </p:txBody>
        </p:sp>
        <p:sp>
          <p:nvSpPr>
            <p:cNvPr id="459" name="Oval 621">
              <a:extLst>
                <a:ext uri="{FF2B5EF4-FFF2-40B4-BE49-F238E27FC236}">
                  <a16:creationId xmlns:a16="http://schemas.microsoft.com/office/drawing/2014/main" id="{C57042DF-4700-4429-8F24-B04C127D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5" y="3252649"/>
              <a:ext cx="2743200" cy="1834714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460" name="Picture 7">
              <a:extLst>
                <a:ext uri="{FF2B5EF4-FFF2-40B4-BE49-F238E27FC236}">
                  <a16:creationId xmlns:a16="http://schemas.microsoft.com/office/drawing/2014/main" id="{290D7A9D-A735-4A3D-8333-FE64A6965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278" y="2926228"/>
              <a:ext cx="696912" cy="633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" name="Group 3003">
              <a:extLst>
                <a:ext uri="{FF2B5EF4-FFF2-40B4-BE49-F238E27FC236}">
                  <a16:creationId xmlns:a16="http://schemas.microsoft.com/office/drawing/2014/main" id="{3224ADF1-85F4-4443-88AF-286D91618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5740" y="3217474"/>
              <a:ext cx="466725" cy="322201"/>
              <a:chOff x="1014" y="403"/>
              <a:chExt cx="508" cy="328"/>
            </a:xfrm>
          </p:grpSpPr>
          <p:sp>
            <p:nvSpPr>
              <p:cNvPr id="462" name="Freeform 3004">
                <a:extLst>
                  <a:ext uri="{FF2B5EF4-FFF2-40B4-BE49-F238E27FC236}">
                    <a16:creationId xmlns:a16="http://schemas.microsoft.com/office/drawing/2014/main" id="{D7F61F44-540A-41B5-B11B-907CB5BC8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Freeform 3005">
                <a:extLst>
                  <a:ext uri="{FF2B5EF4-FFF2-40B4-BE49-F238E27FC236}">
                    <a16:creationId xmlns:a16="http://schemas.microsoft.com/office/drawing/2014/main" id="{CE5B07FC-E081-49B1-95FE-BE149538B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4" name="Freeform 3006">
                <a:extLst>
                  <a:ext uri="{FF2B5EF4-FFF2-40B4-BE49-F238E27FC236}">
                    <a16:creationId xmlns:a16="http://schemas.microsoft.com/office/drawing/2014/main" id="{71D511D4-47AC-4B27-9D69-EBFA1219B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5" name="Freeform 3007">
                <a:extLst>
                  <a:ext uri="{FF2B5EF4-FFF2-40B4-BE49-F238E27FC236}">
                    <a16:creationId xmlns:a16="http://schemas.microsoft.com/office/drawing/2014/main" id="{4B5611AF-8679-4C3D-B609-B65A1D3C5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6" name="Freeform 3008">
                <a:extLst>
                  <a:ext uri="{FF2B5EF4-FFF2-40B4-BE49-F238E27FC236}">
                    <a16:creationId xmlns:a16="http://schemas.microsoft.com/office/drawing/2014/main" id="{4FF483A5-EF00-4EC6-947C-79A5A048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7" name="Line 3009">
                <a:extLst>
                  <a:ext uri="{FF2B5EF4-FFF2-40B4-BE49-F238E27FC236}">
                    <a16:creationId xmlns:a16="http://schemas.microsoft.com/office/drawing/2014/main" id="{A505E239-DC08-44AF-B64D-C3437A3DC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8" name="Freeform 3010">
                <a:extLst>
                  <a:ext uri="{FF2B5EF4-FFF2-40B4-BE49-F238E27FC236}">
                    <a16:creationId xmlns:a16="http://schemas.microsoft.com/office/drawing/2014/main" id="{D389B538-9728-4120-90B2-3788FF430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9" name="Line 3011">
                <a:extLst>
                  <a:ext uri="{FF2B5EF4-FFF2-40B4-BE49-F238E27FC236}">
                    <a16:creationId xmlns:a16="http://schemas.microsoft.com/office/drawing/2014/main" id="{5FFF67ED-1F93-42FF-91D8-CC16FF5F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0" name="Freeform 3012">
                <a:extLst>
                  <a:ext uri="{FF2B5EF4-FFF2-40B4-BE49-F238E27FC236}">
                    <a16:creationId xmlns:a16="http://schemas.microsoft.com/office/drawing/2014/main" id="{39C2B402-39B3-4FDF-B0DA-2EB47AD2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1" name="Line 3013">
                <a:extLst>
                  <a:ext uri="{FF2B5EF4-FFF2-40B4-BE49-F238E27FC236}">
                    <a16:creationId xmlns:a16="http://schemas.microsoft.com/office/drawing/2014/main" id="{93CF1BF6-F67B-403D-BCA5-CA5A4672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2" name="Freeform 3014">
                <a:extLst>
                  <a:ext uri="{FF2B5EF4-FFF2-40B4-BE49-F238E27FC236}">
                    <a16:creationId xmlns:a16="http://schemas.microsoft.com/office/drawing/2014/main" id="{5BF3B873-1A58-4B38-8E37-19EF22CE1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3" name="Freeform 3015">
                <a:extLst>
                  <a:ext uri="{FF2B5EF4-FFF2-40B4-BE49-F238E27FC236}">
                    <a16:creationId xmlns:a16="http://schemas.microsoft.com/office/drawing/2014/main" id="{903A7A23-353A-4B66-B84E-627D4941A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4" name="Freeform 3016">
                <a:extLst>
                  <a:ext uri="{FF2B5EF4-FFF2-40B4-BE49-F238E27FC236}">
                    <a16:creationId xmlns:a16="http://schemas.microsoft.com/office/drawing/2014/main" id="{2ED47469-5FAC-4F96-83EB-80955E3D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5" name="Freeform 3017">
                <a:extLst>
                  <a:ext uri="{FF2B5EF4-FFF2-40B4-BE49-F238E27FC236}">
                    <a16:creationId xmlns:a16="http://schemas.microsoft.com/office/drawing/2014/main" id="{B675BDF8-9D97-4207-B2F1-76019D15E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6" name="Freeform 3018">
                <a:extLst>
                  <a:ext uri="{FF2B5EF4-FFF2-40B4-BE49-F238E27FC236}">
                    <a16:creationId xmlns:a16="http://schemas.microsoft.com/office/drawing/2014/main" id="{5EDB0896-EB29-4D97-B3E8-4C9398D0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7" name="Freeform 3019">
                <a:extLst>
                  <a:ext uri="{FF2B5EF4-FFF2-40B4-BE49-F238E27FC236}">
                    <a16:creationId xmlns:a16="http://schemas.microsoft.com/office/drawing/2014/main" id="{7B9E698C-0BF2-4989-8607-375560C8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8" name="Freeform 3020">
                <a:extLst>
                  <a:ext uri="{FF2B5EF4-FFF2-40B4-BE49-F238E27FC236}">
                    <a16:creationId xmlns:a16="http://schemas.microsoft.com/office/drawing/2014/main" id="{9272B717-5334-4A55-9326-92A4A0A0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9" name="Freeform 3021">
                <a:extLst>
                  <a:ext uri="{FF2B5EF4-FFF2-40B4-BE49-F238E27FC236}">
                    <a16:creationId xmlns:a16="http://schemas.microsoft.com/office/drawing/2014/main" id="{DD3B5F26-781B-43AA-99C7-D21E655B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Freeform 3022">
                <a:extLst>
                  <a:ext uri="{FF2B5EF4-FFF2-40B4-BE49-F238E27FC236}">
                    <a16:creationId xmlns:a16="http://schemas.microsoft.com/office/drawing/2014/main" id="{C48F9CDB-614A-42FB-ADC9-A9DCF8716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1" name="Freeform 3023">
                <a:extLst>
                  <a:ext uri="{FF2B5EF4-FFF2-40B4-BE49-F238E27FC236}">
                    <a16:creationId xmlns:a16="http://schemas.microsoft.com/office/drawing/2014/main" id="{6FE1E389-E61C-40DC-AC23-8E086DD1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2" name="Freeform 3024">
                <a:extLst>
                  <a:ext uri="{FF2B5EF4-FFF2-40B4-BE49-F238E27FC236}">
                    <a16:creationId xmlns:a16="http://schemas.microsoft.com/office/drawing/2014/main" id="{5E677C44-563E-483A-A817-0A4E41107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3" name="Freeform 3025">
                <a:extLst>
                  <a:ext uri="{FF2B5EF4-FFF2-40B4-BE49-F238E27FC236}">
                    <a16:creationId xmlns:a16="http://schemas.microsoft.com/office/drawing/2014/main" id="{AC970D7D-DAC9-44FE-A2D5-DE1F267C6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4" name="Freeform 3026">
                <a:extLst>
                  <a:ext uri="{FF2B5EF4-FFF2-40B4-BE49-F238E27FC236}">
                    <a16:creationId xmlns:a16="http://schemas.microsoft.com/office/drawing/2014/main" id="{F738D838-55A8-4691-BFFD-8E8C1E5E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5" name="Freeform 3027">
                <a:extLst>
                  <a:ext uri="{FF2B5EF4-FFF2-40B4-BE49-F238E27FC236}">
                    <a16:creationId xmlns:a16="http://schemas.microsoft.com/office/drawing/2014/main" id="{157B4AAD-0644-44CB-A9DD-72B138AA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6" name="Freeform 3028">
                <a:extLst>
                  <a:ext uri="{FF2B5EF4-FFF2-40B4-BE49-F238E27FC236}">
                    <a16:creationId xmlns:a16="http://schemas.microsoft.com/office/drawing/2014/main" id="{4448C857-90ED-420B-8807-2F738041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7" name="Freeform 3029">
                <a:extLst>
                  <a:ext uri="{FF2B5EF4-FFF2-40B4-BE49-F238E27FC236}">
                    <a16:creationId xmlns:a16="http://schemas.microsoft.com/office/drawing/2014/main" id="{62781B95-99DA-4159-98FC-754B7E04B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3030">
                <a:extLst>
                  <a:ext uri="{FF2B5EF4-FFF2-40B4-BE49-F238E27FC236}">
                    <a16:creationId xmlns:a16="http://schemas.microsoft.com/office/drawing/2014/main" id="{62DDC524-D659-478D-AF30-072912B85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9" name="Line 3031">
                <a:extLst>
                  <a:ext uri="{FF2B5EF4-FFF2-40B4-BE49-F238E27FC236}">
                    <a16:creationId xmlns:a16="http://schemas.microsoft.com/office/drawing/2014/main" id="{24EB08B3-117E-4419-A9B8-50A626F7E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0" name="Line 3032">
                <a:extLst>
                  <a:ext uri="{FF2B5EF4-FFF2-40B4-BE49-F238E27FC236}">
                    <a16:creationId xmlns:a16="http://schemas.microsoft.com/office/drawing/2014/main" id="{8AAB6997-A150-4EDC-9718-7B4728AD2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1" name="Line 3033">
                <a:extLst>
                  <a:ext uri="{FF2B5EF4-FFF2-40B4-BE49-F238E27FC236}">
                    <a16:creationId xmlns:a16="http://schemas.microsoft.com/office/drawing/2014/main" id="{5EA07C69-2705-44CC-9CA8-5D8DE2CC5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2" name="Line 3034">
                <a:extLst>
                  <a:ext uri="{FF2B5EF4-FFF2-40B4-BE49-F238E27FC236}">
                    <a16:creationId xmlns:a16="http://schemas.microsoft.com/office/drawing/2014/main" id="{B3185AAF-51F0-46BC-A480-530E4DB35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3" name="Line 3035">
                <a:extLst>
                  <a:ext uri="{FF2B5EF4-FFF2-40B4-BE49-F238E27FC236}">
                    <a16:creationId xmlns:a16="http://schemas.microsoft.com/office/drawing/2014/main" id="{A68D57EE-32EF-43A0-AC03-B6E71986D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4" name="Line 3036">
                <a:extLst>
                  <a:ext uri="{FF2B5EF4-FFF2-40B4-BE49-F238E27FC236}">
                    <a16:creationId xmlns:a16="http://schemas.microsoft.com/office/drawing/2014/main" id="{F6C0056A-ECB4-4A91-B8A3-496F127B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5" name="Line 3037">
                <a:extLst>
                  <a:ext uri="{FF2B5EF4-FFF2-40B4-BE49-F238E27FC236}">
                    <a16:creationId xmlns:a16="http://schemas.microsoft.com/office/drawing/2014/main" id="{AD5D487C-83E6-4E2D-9784-CA505ADDD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3038">
                <a:extLst>
                  <a:ext uri="{FF2B5EF4-FFF2-40B4-BE49-F238E27FC236}">
                    <a16:creationId xmlns:a16="http://schemas.microsoft.com/office/drawing/2014/main" id="{DBA0B1A1-4E5A-4153-9B25-DFCD40CA3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7" name="Line 3039">
                <a:extLst>
                  <a:ext uri="{FF2B5EF4-FFF2-40B4-BE49-F238E27FC236}">
                    <a16:creationId xmlns:a16="http://schemas.microsoft.com/office/drawing/2014/main" id="{C593CADC-1164-4F02-8C2D-B0B9C1650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8" name="Line 3040">
                <a:extLst>
                  <a:ext uri="{FF2B5EF4-FFF2-40B4-BE49-F238E27FC236}">
                    <a16:creationId xmlns:a16="http://schemas.microsoft.com/office/drawing/2014/main" id="{0C89A4BD-5825-41F5-BEF2-A4542E6D7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9" name="Line 3041">
                <a:extLst>
                  <a:ext uri="{FF2B5EF4-FFF2-40B4-BE49-F238E27FC236}">
                    <a16:creationId xmlns:a16="http://schemas.microsoft.com/office/drawing/2014/main" id="{C492D76B-C27B-49E0-8AAA-DA3793FA9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0" name="Line 3042">
                <a:extLst>
                  <a:ext uri="{FF2B5EF4-FFF2-40B4-BE49-F238E27FC236}">
                    <a16:creationId xmlns:a16="http://schemas.microsoft.com/office/drawing/2014/main" id="{20EE4C43-2A73-46EF-A467-F0D5907E2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1" name="Line 3043">
                <a:extLst>
                  <a:ext uri="{FF2B5EF4-FFF2-40B4-BE49-F238E27FC236}">
                    <a16:creationId xmlns:a16="http://schemas.microsoft.com/office/drawing/2014/main" id="{42C1BC46-013A-4E6D-8044-6775E5790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2" name="Line 3044">
                <a:extLst>
                  <a:ext uri="{FF2B5EF4-FFF2-40B4-BE49-F238E27FC236}">
                    <a16:creationId xmlns:a16="http://schemas.microsoft.com/office/drawing/2014/main" id="{3668F7EA-37DF-428D-A908-100B06CA1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3" name="Line 3045">
                <a:extLst>
                  <a:ext uri="{FF2B5EF4-FFF2-40B4-BE49-F238E27FC236}">
                    <a16:creationId xmlns:a16="http://schemas.microsoft.com/office/drawing/2014/main" id="{EE180B39-F5E1-4B6A-9860-83FE3FFC8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3046">
                <a:extLst>
                  <a:ext uri="{FF2B5EF4-FFF2-40B4-BE49-F238E27FC236}">
                    <a16:creationId xmlns:a16="http://schemas.microsoft.com/office/drawing/2014/main" id="{F130F592-179F-4E3F-B638-0F84415A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Line 3047">
                <a:extLst>
                  <a:ext uri="{FF2B5EF4-FFF2-40B4-BE49-F238E27FC236}">
                    <a16:creationId xmlns:a16="http://schemas.microsoft.com/office/drawing/2014/main" id="{1A5B5687-A80E-4080-851D-7AD703611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Line 3048">
                <a:extLst>
                  <a:ext uri="{FF2B5EF4-FFF2-40B4-BE49-F238E27FC236}">
                    <a16:creationId xmlns:a16="http://schemas.microsoft.com/office/drawing/2014/main" id="{C8FFDEF3-F214-436C-BC1E-8D60F57F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Line 3049">
                <a:extLst>
                  <a:ext uri="{FF2B5EF4-FFF2-40B4-BE49-F238E27FC236}">
                    <a16:creationId xmlns:a16="http://schemas.microsoft.com/office/drawing/2014/main" id="{91FF4A3A-2F05-46FD-A77A-B4D131C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Line 3050">
                <a:extLst>
                  <a:ext uri="{FF2B5EF4-FFF2-40B4-BE49-F238E27FC236}">
                    <a16:creationId xmlns:a16="http://schemas.microsoft.com/office/drawing/2014/main" id="{131B7712-2BE7-4A0C-A750-0A3748D29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Line 3051">
                <a:extLst>
                  <a:ext uri="{FF2B5EF4-FFF2-40B4-BE49-F238E27FC236}">
                    <a16:creationId xmlns:a16="http://schemas.microsoft.com/office/drawing/2014/main" id="{594D1583-05B9-443A-B6AA-5DC4EAF2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Line 3052">
                <a:extLst>
                  <a:ext uri="{FF2B5EF4-FFF2-40B4-BE49-F238E27FC236}">
                    <a16:creationId xmlns:a16="http://schemas.microsoft.com/office/drawing/2014/main" id="{BD1F034D-A434-4CEF-B376-B5527FC61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Line 3053">
                <a:extLst>
                  <a:ext uri="{FF2B5EF4-FFF2-40B4-BE49-F238E27FC236}">
                    <a16:creationId xmlns:a16="http://schemas.microsoft.com/office/drawing/2014/main" id="{36EF8FD7-944C-4FDF-B932-DEB9424EF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3054">
                <a:extLst>
                  <a:ext uri="{FF2B5EF4-FFF2-40B4-BE49-F238E27FC236}">
                    <a16:creationId xmlns:a16="http://schemas.microsoft.com/office/drawing/2014/main" id="{84DB5FE2-8EC5-457C-BC8F-E693267A2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3" name="Line 3055">
                <a:extLst>
                  <a:ext uri="{FF2B5EF4-FFF2-40B4-BE49-F238E27FC236}">
                    <a16:creationId xmlns:a16="http://schemas.microsoft.com/office/drawing/2014/main" id="{7964AE81-59AC-4515-854D-E7F42536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4" name="Line 3056">
                <a:extLst>
                  <a:ext uri="{FF2B5EF4-FFF2-40B4-BE49-F238E27FC236}">
                    <a16:creationId xmlns:a16="http://schemas.microsoft.com/office/drawing/2014/main" id="{084535DD-6047-4385-A282-E55852E6B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5" name="Line 3057">
                <a:extLst>
                  <a:ext uri="{FF2B5EF4-FFF2-40B4-BE49-F238E27FC236}">
                    <a16:creationId xmlns:a16="http://schemas.microsoft.com/office/drawing/2014/main" id="{7020C7F1-64D6-44B2-BEFA-1DAB54AE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6" name="Line 3058">
                <a:extLst>
                  <a:ext uri="{FF2B5EF4-FFF2-40B4-BE49-F238E27FC236}">
                    <a16:creationId xmlns:a16="http://schemas.microsoft.com/office/drawing/2014/main" id="{54789786-4F52-41B3-B3C3-BEE57079C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7" name="Line 3059">
                <a:extLst>
                  <a:ext uri="{FF2B5EF4-FFF2-40B4-BE49-F238E27FC236}">
                    <a16:creationId xmlns:a16="http://schemas.microsoft.com/office/drawing/2014/main" id="{ADB01B47-053E-4CD2-A46F-0146F3E6E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8" name="Line 3060">
                <a:extLst>
                  <a:ext uri="{FF2B5EF4-FFF2-40B4-BE49-F238E27FC236}">
                    <a16:creationId xmlns:a16="http://schemas.microsoft.com/office/drawing/2014/main" id="{0559D37A-1889-4A89-95D9-B5E2E0F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9" name="Line 3061">
                <a:extLst>
                  <a:ext uri="{FF2B5EF4-FFF2-40B4-BE49-F238E27FC236}">
                    <a16:creationId xmlns:a16="http://schemas.microsoft.com/office/drawing/2014/main" id="{8C011C3D-5AC3-4758-815E-5AB437E78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3062">
                <a:extLst>
                  <a:ext uri="{FF2B5EF4-FFF2-40B4-BE49-F238E27FC236}">
                    <a16:creationId xmlns:a16="http://schemas.microsoft.com/office/drawing/2014/main" id="{5F90E2CD-E6E9-40D9-BACB-4B70577F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1" name="Line 3063">
                <a:extLst>
                  <a:ext uri="{FF2B5EF4-FFF2-40B4-BE49-F238E27FC236}">
                    <a16:creationId xmlns:a16="http://schemas.microsoft.com/office/drawing/2014/main" id="{99D61ADB-5FCF-4200-B15B-036910A7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2" name="Line 3064">
                <a:extLst>
                  <a:ext uri="{FF2B5EF4-FFF2-40B4-BE49-F238E27FC236}">
                    <a16:creationId xmlns:a16="http://schemas.microsoft.com/office/drawing/2014/main" id="{2C9CDB7E-F7B8-4263-A79C-6D06AF9FC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3" name="Line 3065">
                <a:extLst>
                  <a:ext uri="{FF2B5EF4-FFF2-40B4-BE49-F238E27FC236}">
                    <a16:creationId xmlns:a16="http://schemas.microsoft.com/office/drawing/2014/main" id="{AA441AD9-37D6-46E7-B001-103B9E263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4" name="Freeform 3066">
                <a:extLst>
                  <a:ext uri="{FF2B5EF4-FFF2-40B4-BE49-F238E27FC236}">
                    <a16:creationId xmlns:a16="http://schemas.microsoft.com/office/drawing/2014/main" id="{17C53820-ADBF-4CA2-8731-13F3314DF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5" name="Freeform 3067">
                <a:extLst>
                  <a:ext uri="{FF2B5EF4-FFF2-40B4-BE49-F238E27FC236}">
                    <a16:creationId xmlns:a16="http://schemas.microsoft.com/office/drawing/2014/main" id="{49B0B528-83C6-4FDD-B9B2-BD4361BD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6" name="Freeform 3068">
                <a:extLst>
                  <a:ext uri="{FF2B5EF4-FFF2-40B4-BE49-F238E27FC236}">
                    <a16:creationId xmlns:a16="http://schemas.microsoft.com/office/drawing/2014/main" id="{CD72A059-7451-4A41-A8D1-C063300D3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7" name="Freeform 3069">
                <a:extLst>
                  <a:ext uri="{FF2B5EF4-FFF2-40B4-BE49-F238E27FC236}">
                    <a16:creationId xmlns:a16="http://schemas.microsoft.com/office/drawing/2014/main" id="{B637A7D2-BF83-4108-8814-B2CDA841C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Freeform 3070">
                <a:extLst>
                  <a:ext uri="{FF2B5EF4-FFF2-40B4-BE49-F238E27FC236}">
                    <a16:creationId xmlns:a16="http://schemas.microsoft.com/office/drawing/2014/main" id="{FC54E0E1-CD8F-43FE-9F27-8B3DCCF2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9" name="Freeform 3071">
                <a:extLst>
                  <a:ext uri="{FF2B5EF4-FFF2-40B4-BE49-F238E27FC236}">
                    <a16:creationId xmlns:a16="http://schemas.microsoft.com/office/drawing/2014/main" id="{3358329D-B3D2-4592-882B-0BC78695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0" name="Freeform 3072">
                <a:extLst>
                  <a:ext uri="{FF2B5EF4-FFF2-40B4-BE49-F238E27FC236}">
                    <a16:creationId xmlns:a16="http://schemas.microsoft.com/office/drawing/2014/main" id="{833E85C7-EB50-484A-9342-F03E86A49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1" name="Freeform 3073">
                <a:extLst>
                  <a:ext uri="{FF2B5EF4-FFF2-40B4-BE49-F238E27FC236}">
                    <a16:creationId xmlns:a16="http://schemas.microsoft.com/office/drawing/2014/main" id="{2373C530-ECCD-4C28-A29E-4DEA50C2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2" name="Freeform 3074">
                <a:extLst>
                  <a:ext uri="{FF2B5EF4-FFF2-40B4-BE49-F238E27FC236}">
                    <a16:creationId xmlns:a16="http://schemas.microsoft.com/office/drawing/2014/main" id="{B73620C9-418E-4795-BD63-D9DBC9F9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3" name="Freeform 3075">
                <a:extLst>
                  <a:ext uri="{FF2B5EF4-FFF2-40B4-BE49-F238E27FC236}">
                    <a16:creationId xmlns:a16="http://schemas.microsoft.com/office/drawing/2014/main" id="{5019E801-F91C-42F0-882D-98241777C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4" name="Freeform 3076">
                <a:extLst>
                  <a:ext uri="{FF2B5EF4-FFF2-40B4-BE49-F238E27FC236}">
                    <a16:creationId xmlns:a16="http://schemas.microsoft.com/office/drawing/2014/main" id="{9F3892F9-F62B-46D5-A6FA-8156DEE2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5" name="Line 3077">
                <a:extLst>
                  <a:ext uri="{FF2B5EF4-FFF2-40B4-BE49-F238E27FC236}">
                    <a16:creationId xmlns:a16="http://schemas.microsoft.com/office/drawing/2014/main" id="{D29C7BF6-1CB4-48F4-B501-2F934C34F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Freeform 3078">
                <a:extLst>
                  <a:ext uri="{FF2B5EF4-FFF2-40B4-BE49-F238E27FC236}">
                    <a16:creationId xmlns:a16="http://schemas.microsoft.com/office/drawing/2014/main" id="{A26E57C3-9E72-4119-87D8-38146094A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7" name="Freeform 3079">
                <a:extLst>
                  <a:ext uri="{FF2B5EF4-FFF2-40B4-BE49-F238E27FC236}">
                    <a16:creationId xmlns:a16="http://schemas.microsoft.com/office/drawing/2014/main" id="{315DD582-8283-4219-ACCD-171EB2E10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8" name="Freeform 3080">
                <a:extLst>
                  <a:ext uri="{FF2B5EF4-FFF2-40B4-BE49-F238E27FC236}">
                    <a16:creationId xmlns:a16="http://schemas.microsoft.com/office/drawing/2014/main" id="{B6664D1A-8492-4D2C-95C0-C1A4F45E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9" name="Freeform 3081">
                <a:extLst>
                  <a:ext uri="{FF2B5EF4-FFF2-40B4-BE49-F238E27FC236}">
                    <a16:creationId xmlns:a16="http://schemas.microsoft.com/office/drawing/2014/main" id="{249A48F9-1B1A-4B1E-B1A5-248808EC5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0" name="Freeform 3082">
                <a:extLst>
                  <a:ext uri="{FF2B5EF4-FFF2-40B4-BE49-F238E27FC236}">
                    <a16:creationId xmlns:a16="http://schemas.microsoft.com/office/drawing/2014/main" id="{AA8F7DD1-7A23-40AB-9E5C-D93109C05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1" name="Freeform 3083">
                <a:extLst>
                  <a:ext uri="{FF2B5EF4-FFF2-40B4-BE49-F238E27FC236}">
                    <a16:creationId xmlns:a16="http://schemas.microsoft.com/office/drawing/2014/main" id="{3F34962B-C4A0-4D31-8678-C24442174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2" name="Freeform 3084">
                <a:extLst>
                  <a:ext uri="{FF2B5EF4-FFF2-40B4-BE49-F238E27FC236}">
                    <a16:creationId xmlns:a16="http://schemas.microsoft.com/office/drawing/2014/main" id="{B28E65EE-042E-4B7E-A8B2-9809608B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" name="Freeform 3085">
                <a:extLst>
                  <a:ext uri="{FF2B5EF4-FFF2-40B4-BE49-F238E27FC236}">
                    <a16:creationId xmlns:a16="http://schemas.microsoft.com/office/drawing/2014/main" id="{A0F0BD13-EAAA-49A5-9BE3-4E22FF8F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4" name="Freeform 3086">
                <a:extLst>
                  <a:ext uri="{FF2B5EF4-FFF2-40B4-BE49-F238E27FC236}">
                    <a16:creationId xmlns:a16="http://schemas.microsoft.com/office/drawing/2014/main" id="{CD04D9D3-E2F4-457E-94D4-A878A392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5" name="Freeform 3087">
                <a:extLst>
                  <a:ext uri="{FF2B5EF4-FFF2-40B4-BE49-F238E27FC236}">
                    <a16:creationId xmlns:a16="http://schemas.microsoft.com/office/drawing/2014/main" id="{2F513DD0-DBD5-48C5-9E9B-E0C98B446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6" name="Freeform 3088">
                <a:extLst>
                  <a:ext uri="{FF2B5EF4-FFF2-40B4-BE49-F238E27FC236}">
                    <a16:creationId xmlns:a16="http://schemas.microsoft.com/office/drawing/2014/main" id="{2BFBC30B-D9CD-4B3C-97F8-A7D226EC5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7" name="Freeform 3089">
                <a:extLst>
                  <a:ext uri="{FF2B5EF4-FFF2-40B4-BE49-F238E27FC236}">
                    <a16:creationId xmlns:a16="http://schemas.microsoft.com/office/drawing/2014/main" id="{B8EFB89C-185E-44CC-8B2E-15F9D35E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8" name="Freeform 3090">
                <a:extLst>
                  <a:ext uri="{FF2B5EF4-FFF2-40B4-BE49-F238E27FC236}">
                    <a16:creationId xmlns:a16="http://schemas.microsoft.com/office/drawing/2014/main" id="{3678B4AF-B9EB-4F6B-B471-A4D475B1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9" name="Freeform 3091">
                <a:extLst>
                  <a:ext uri="{FF2B5EF4-FFF2-40B4-BE49-F238E27FC236}">
                    <a16:creationId xmlns:a16="http://schemas.microsoft.com/office/drawing/2014/main" id="{F1443CC0-0594-40F0-9EB4-84995D468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0" name="Freeform 3092">
                <a:extLst>
                  <a:ext uri="{FF2B5EF4-FFF2-40B4-BE49-F238E27FC236}">
                    <a16:creationId xmlns:a16="http://schemas.microsoft.com/office/drawing/2014/main" id="{894206D2-047D-4FF9-866D-040A9AB9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1" name="Freeform 3093">
                <a:extLst>
                  <a:ext uri="{FF2B5EF4-FFF2-40B4-BE49-F238E27FC236}">
                    <a16:creationId xmlns:a16="http://schemas.microsoft.com/office/drawing/2014/main" id="{8D7D4FD5-0828-40B9-80C9-8BA7C45C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2" name="Freeform 3094">
                <a:extLst>
                  <a:ext uri="{FF2B5EF4-FFF2-40B4-BE49-F238E27FC236}">
                    <a16:creationId xmlns:a16="http://schemas.microsoft.com/office/drawing/2014/main" id="{A2977AB7-B17E-49BA-92CB-6C5D422AE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3" name="Freeform 3095">
                <a:extLst>
                  <a:ext uri="{FF2B5EF4-FFF2-40B4-BE49-F238E27FC236}">
                    <a16:creationId xmlns:a16="http://schemas.microsoft.com/office/drawing/2014/main" id="{948CC7ED-A32A-4551-B836-5C044A650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4" name="Freeform 3096">
                <a:extLst>
                  <a:ext uri="{FF2B5EF4-FFF2-40B4-BE49-F238E27FC236}">
                    <a16:creationId xmlns:a16="http://schemas.microsoft.com/office/drawing/2014/main" id="{5AEDD2DD-229C-45A7-B151-F233DAE20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5" name="Freeform 3097">
                <a:extLst>
                  <a:ext uri="{FF2B5EF4-FFF2-40B4-BE49-F238E27FC236}">
                    <a16:creationId xmlns:a16="http://schemas.microsoft.com/office/drawing/2014/main" id="{659DB496-64AC-41ED-B9A9-E8E3A10F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6" name="Freeform 3098">
                <a:extLst>
                  <a:ext uri="{FF2B5EF4-FFF2-40B4-BE49-F238E27FC236}">
                    <a16:creationId xmlns:a16="http://schemas.microsoft.com/office/drawing/2014/main" id="{B711B1DD-68C8-4F71-B02D-046B24A96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7" name="Freeform 3099">
                <a:extLst>
                  <a:ext uri="{FF2B5EF4-FFF2-40B4-BE49-F238E27FC236}">
                    <a16:creationId xmlns:a16="http://schemas.microsoft.com/office/drawing/2014/main" id="{452B6196-DF03-4E09-A894-C2CAEA734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8" name="Freeform 3100">
                <a:extLst>
                  <a:ext uri="{FF2B5EF4-FFF2-40B4-BE49-F238E27FC236}">
                    <a16:creationId xmlns:a16="http://schemas.microsoft.com/office/drawing/2014/main" id="{58FBF717-33D7-48A2-84B4-05873EC6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9" name="Freeform 3101">
                <a:extLst>
                  <a:ext uri="{FF2B5EF4-FFF2-40B4-BE49-F238E27FC236}">
                    <a16:creationId xmlns:a16="http://schemas.microsoft.com/office/drawing/2014/main" id="{604FCF96-4940-4B10-A061-C225EE109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0" name="Freeform 3102">
                <a:extLst>
                  <a:ext uri="{FF2B5EF4-FFF2-40B4-BE49-F238E27FC236}">
                    <a16:creationId xmlns:a16="http://schemas.microsoft.com/office/drawing/2014/main" id="{E311201A-B18B-47B4-A10B-7C4C07AD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1" name="Freeform 3103">
                <a:extLst>
                  <a:ext uri="{FF2B5EF4-FFF2-40B4-BE49-F238E27FC236}">
                    <a16:creationId xmlns:a16="http://schemas.microsoft.com/office/drawing/2014/main" id="{4A8EAB09-3208-4FB4-8B85-5301810CB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2" name="Freeform 3104">
                <a:extLst>
                  <a:ext uri="{FF2B5EF4-FFF2-40B4-BE49-F238E27FC236}">
                    <a16:creationId xmlns:a16="http://schemas.microsoft.com/office/drawing/2014/main" id="{05139524-877D-4AA5-A816-598C8182D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3" name="Freeform 3105">
                <a:extLst>
                  <a:ext uri="{FF2B5EF4-FFF2-40B4-BE49-F238E27FC236}">
                    <a16:creationId xmlns:a16="http://schemas.microsoft.com/office/drawing/2014/main" id="{CC099C30-9212-4A34-9DA1-AE86DBB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4" name="Freeform 3106">
                <a:extLst>
                  <a:ext uri="{FF2B5EF4-FFF2-40B4-BE49-F238E27FC236}">
                    <a16:creationId xmlns:a16="http://schemas.microsoft.com/office/drawing/2014/main" id="{82783267-1C08-4C5B-8611-109564FE1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5" name="Freeform 3107">
                <a:extLst>
                  <a:ext uri="{FF2B5EF4-FFF2-40B4-BE49-F238E27FC236}">
                    <a16:creationId xmlns:a16="http://schemas.microsoft.com/office/drawing/2014/main" id="{032802D0-23E8-4841-ADCB-FE978FDA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6" name="Freeform 3108">
                <a:extLst>
                  <a:ext uri="{FF2B5EF4-FFF2-40B4-BE49-F238E27FC236}">
                    <a16:creationId xmlns:a16="http://schemas.microsoft.com/office/drawing/2014/main" id="{F6D7DBCE-9ECE-47AB-9736-59356AA37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7" name="Freeform 3109">
                <a:extLst>
                  <a:ext uri="{FF2B5EF4-FFF2-40B4-BE49-F238E27FC236}">
                    <a16:creationId xmlns:a16="http://schemas.microsoft.com/office/drawing/2014/main" id="{2FA809DE-7D94-4BCF-9527-2D025007E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8" name="Freeform 3110">
                <a:extLst>
                  <a:ext uri="{FF2B5EF4-FFF2-40B4-BE49-F238E27FC236}">
                    <a16:creationId xmlns:a16="http://schemas.microsoft.com/office/drawing/2014/main" id="{1431752C-27CC-41B0-A407-B38EA75D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9" name="Freeform 3111">
                <a:extLst>
                  <a:ext uri="{FF2B5EF4-FFF2-40B4-BE49-F238E27FC236}">
                    <a16:creationId xmlns:a16="http://schemas.microsoft.com/office/drawing/2014/main" id="{8B1039CF-E4C6-408E-A0A2-CCCD2C1C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0" name="Freeform 3112">
                <a:extLst>
                  <a:ext uri="{FF2B5EF4-FFF2-40B4-BE49-F238E27FC236}">
                    <a16:creationId xmlns:a16="http://schemas.microsoft.com/office/drawing/2014/main" id="{6A06D061-2933-4FB2-AE45-96F18BFAD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1" name="Freeform 3113">
                <a:extLst>
                  <a:ext uri="{FF2B5EF4-FFF2-40B4-BE49-F238E27FC236}">
                    <a16:creationId xmlns:a16="http://schemas.microsoft.com/office/drawing/2014/main" id="{6BA144D7-7F06-40FF-8788-7F01173C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2" name="Freeform 3114">
                <a:extLst>
                  <a:ext uri="{FF2B5EF4-FFF2-40B4-BE49-F238E27FC236}">
                    <a16:creationId xmlns:a16="http://schemas.microsoft.com/office/drawing/2014/main" id="{BC6147F2-9D3D-4C7E-B797-DF5BCAD95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3" name="Freeform 3115">
                <a:extLst>
                  <a:ext uri="{FF2B5EF4-FFF2-40B4-BE49-F238E27FC236}">
                    <a16:creationId xmlns:a16="http://schemas.microsoft.com/office/drawing/2014/main" id="{42A75EFC-4632-4C46-A6CF-E63A1A51C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4" name="Freeform 3116">
                <a:extLst>
                  <a:ext uri="{FF2B5EF4-FFF2-40B4-BE49-F238E27FC236}">
                    <a16:creationId xmlns:a16="http://schemas.microsoft.com/office/drawing/2014/main" id="{216DCE0A-F83D-4E19-8A5F-19B16190D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5" name="Freeform 3117">
                <a:extLst>
                  <a:ext uri="{FF2B5EF4-FFF2-40B4-BE49-F238E27FC236}">
                    <a16:creationId xmlns:a16="http://schemas.microsoft.com/office/drawing/2014/main" id="{1494305E-DCA3-4CCE-B7EF-A9A1C812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6" name="Line 3118">
                <a:extLst>
                  <a:ext uri="{FF2B5EF4-FFF2-40B4-BE49-F238E27FC236}">
                    <a16:creationId xmlns:a16="http://schemas.microsoft.com/office/drawing/2014/main" id="{9952B615-03A7-4AA4-A919-9DD9FF3DF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7" name="Freeform 3119">
                <a:extLst>
                  <a:ext uri="{FF2B5EF4-FFF2-40B4-BE49-F238E27FC236}">
                    <a16:creationId xmlns:a16="http://schemas.microsoft.com/office/drawing/2014/main" id="{5612A3CA-1E34-43EA-8B4E-DF43C80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8" name="Freeform 3120">
                <a:extLst>
                  <a:ext uri="{FF2B5EF4-FFF2-40B4-BE49-F238E27FC236}">
                    <a16:creationId xmlns:a16="http://schemas.microsoft.com/office/drawing/2014/main" id="{636DA517-E562-455D-A3F7-17692796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9" name="Freeform 3121">
                <a:extLst>
                  <a:ext uri="{FF2B5EF4-FFF2-40B4-BE49-F238E27FC236}">
                    <a16:creationId xmlns:a16="http://schemas.microsoft.com/office/drawing/2014/main" id="{04BCA470-6821-4BE4-BEC2-DEA76042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0" name="Freeform 3122">
                <a:extLst>
                  <a:ext uri="{FF2B5EF4-FFF2-40B4-BE49-F238E27FC236}">
                    <a16:creationId xmlns:a16="http://schemas.microsoft.com/office/drawing/2014/main" id="{4B441802-83AE-4775-9761-5203F25D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1" name="Freeform 3123">
                <a:extLst>
                  <a:ext uri="{FF2B5EF4-FFF2-40B4-BE49-F238E27FC236}">
                    <a16:creationId xmlns:a16="http://schemas.microsoft.com/office/drawing/2014/main" id="{7E16145B-74B6-4248-93DD-E89A59A8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2" name="Freeform 3124">
                <a:extLst>
                  <a:ext uri="{FF2B5EF4-FFF2-40B4-BE49-F238E27FC236}">
                    <a16:creationId xmlns:a16="http://schemas.microsoft.com/office/drawing/2014/main" id="{DAB1493F-CC04-4A5F-8B14-BAB1A88652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3" name="Freeform 3125">
                <a:extLst>
                  <a:ext uri="{FF2B5EF4-FFF2-40B4-BE49-F238E27FC236}">
                    <a16:creationId xmlns:a16="http://schemas.microsoft.com/office/drawing/2014/main" id="{7A435D6E-9B70-4F69-9E56-09AE136AD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4" name="Freeform 3126">
                <a:extLst>
                  <a:ext uri="{FF2B5EF4-FFF2-40B4-BE49-F238E27FC236}">
                    <a16:creationId xmlns:a16="http://schemas.microsoft.com/office/drawing/2014/main" id="{DD57A38C-5C70-4CC3-9958-22CC3B96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5" name="Line 3127">
                <a:extLst>
                  <a:ext uri="{FF2B5EF4-FFF2-40B4-BE49-F238E27FC236}">
                    <a16:creationId xmlns:a16="http://schemas.microsoft.com/office/drawing/2014/main" id="{F740B798-99E7-48C0-B092-83BCCF112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6" name="Freeform 3128">
                <a:extLst>
                  <a:ext uri="{FF2B5EF4-FFF2-40B4-BE49-F238E27FC236}">
                    <a16:creationId xmlns:a16="http://schemas.microsoft.com/office/drawing/2014/main" id="{09C50F2A-DA18-4CE5-8956-6D4C951D6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7" name="Freeform 3129">
                <a:extLst>
                  <a:ext uri="{FF2B5EF4-FFF2-40B4-BE49-F238E27FC236}">
                    <a16:creationId xmlns:a16="http://schemas.microsoft.com/office/drawing/2014/main" id="{323D2F65-B4AB-405D-83B3-3237CE0E5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8" name="Freeform 3130">
                <a:extLst>
                  <a:ext uri="{FF2B5EF4-FFF2-40B4-BE49-F238E27FC236}">
                    <a16:creationId xmlns:a16="http://schemas.microsoft.com/office/drawing/2014/main" id="{2A506F24-06A8-46B9-8DCB-6F14190E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9" name="Freeform 3131">
                <a:extLst>
                  <a:ext uri="{FF2B5EF4-FFF2-40B4-BE49-F238E27FC236}">
                    <a16:creationId xmlns:a16="http://schemas.microsoft.com/office/drawing/2014/main" id="{627D227B-E9BD-48A9-A50B-7C97AC67F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0" name="Freeform 3132">
                <a:extLst>
                  <a:ext uri="{FF2B5EF4-FFF2-40B4-BE49-F238E27FC236}">
                    <a16:creationId xmlns:a16="http://schemas.microsoft.com/office/drawing/2014/main" id="{CD0A1091-6280-4F64-B043-92EE3F4BD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1" name="Freeform 3133">
                <a:extLst>
                  <a:ext uri="{FF2B5EF4-FFF2-40B4-BE49-F238E27FC236}">
                    <a16:creationId xmlns:a16="http://schemas.microsoft.com/office/drawing/2014/main" id="{6B2ADE12-7AC6-487B-ABFE-BF8C2940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2" name="Freeform 3134">
                <a:extLst>
                  <a:ext uri="{FF2B5EF4-FFF2-40B4-BE49-F238E27FC236}">
                    <a16:creationId xmlns:a16="http://schemas.microsoft.com/office/drawing/2014/main" id="{B2D045AE-9854-460B-9C83-04B222E8D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3" name="Freeform 3135">
                <a:extLst>
                  <a:ext uri="{FF2B5EF4-FFF2-40B4-BE49-F238E27FC236}">
                    <a16:creationId xmlns:a16="http://schemas.microsoft.com/office/drawing/2014/main" id="{D5317820-7FE9-4948-9065-C2F8276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4" name="Freeform 3136">
                <a:extLst>
                  <a:ext uri="{FF2B5EF4-FFF2-40B4-BE49-F238E27FC236}">
                    <a16:creationId xmlns:a16="http://schemas.microsoft.com/office/drawing/2014/main" id="{2BA65DBD-A3E4-4AB9-B657-B593D0370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5" name="Freeform 3137">
                <a:extLst>
                  <a:ext uri="{FF2B5EF4-FFF2-40B4-BE49-F238E27FC236}">
                    <a16:creationId xmlns:a16="http://schemas.microsoft.com/office/drawing/2014/main" id="{DCDDE885-2B70-43D7-ABA7-342FD756C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6" name="Freeform 3138">
                <a:extLst>
                  <a:ext uri="{FF2B5EF4-FFF2-40B4-BE49-F238E27FC236}">
                    <a16:creationId xmlns:a16="http://schemas.microsoft.com/office/drawing/2014/main" id="{CDF41796-1DD3-41D3-BA8F-C0975A58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7" name="Freeform 3139">
                <a:extLst>
                  <a:ext uri="{FF2B5EF4-FFF2-40B4-BE49-F238E27FC236}">
                    <a16:creationId xmlns:a16="http://schemas.microsoft.com/office/drawing/2014/main" id="{8D70B6FE-A7AD-43C0-8EAA-570BF81E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8" name="Freeform 3140">
                <a:extLst>
                  <a:ext uri="{FF2B5EF4-FFF2-40B4-BE49-F238E27FC236}">
                    <a16:creationId xmlns:a16="http://schemas.microsoft.com/office/drawing/2014/main" id="{59987AF8-CB1A-41AE-BCC6-FBB8EB815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9" name="Freeform 3141">
                <a:extLst>
                  <a:ext uri="{FF2B5EF4-FFF2-40B4-BE49-F238E27FC236}">
                    <a16:creationId xmlns:a16="http://schemas.microsoft.com/office/drawing/2014/main" id="{D9658F68-5B80-49B1-AA0C-7279350CD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0" name="Freeform 3142">
                <a:extLst>
                  <a:ext uri="{FF2B5EF4-FFF2-40B4-BE49-F238E27FC236}">
                    <a16:creationId xmlns:a16="http://schemas.microsoft.com/office/drawing/2014/main" id="{5308A802-C05E-4833-B842-069A7D88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1" name="Freeform 3143">
                <a:extLst>
                  <a:ext uri="{FF2B5EF4-FFF2-40B4-BE49-F238E27FC236}">
                    <a16:creationId xmlns:a16="http://schemas.microsoft.com/office/drawing/2014/main" id="{ABF4CD77-C249-4163-AE91-4CF1F3DD2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2" name="Freeform 3144">
                <a:extLst>
                  <a:ext uri="{FF2B5EF4-FFF2-40B4-BE49-F238E27FC236}">
                    <a16:creationId xmlns:a16="http://schemas.microsoft.com/office/drawing/2014/main" id="{93268CE1-50D8-4621-BD37-C64414BEB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3" name="Freeform 3145">
                <a:extLst>
                  <a:ext uri="{FF2B5EF4-FFF2-40B4-BE49-F238E27FC236}">
                    <a16:creationId xmlns:a16="http://schemas.microsoft.com/office/drawing/2014/main" id="{84821603-E279-446E-8EE6-A99481E9E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4" name="Freeform 3146">
                <a:extLst>
                  <a:ext uri="{FF2B5EF4-FFF2-40B4-BE49-F238E27FC236}">
                    <a16:creationId xmlns:a16="http://schemas.microsoft.com/office/drawing/2014/main" id="{396A3D22-D936-4581-9F50-CB126430C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5" name="Freeform 3147">
                <a:extLst>
                  <a:ext uri="{FF2B5EF4-FFF2-40B4-BE49-F238E27FC236}">
                    <a16:creationId xmlns:a16="http://schemas.microsoft.com/office/drawing/2014/main" id="{CFEA2202-53E4-4FE1-B2F3-12BB29D2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6" name="Freeform 3148">
                <a:extLst>
                  <a:ext uri="{FF2B5EF4-FFF2-40B4-BE49-F238E27FC236}">
                    <a16:creationId xmlns:a16="http://schemas.microsoft.com/office/drawing/2014/main" id="{2E63DB77-E017-4D76-9851-9CEE07759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7" name="Freeform 3149">
                <a:extLst>
                  <a:ext uri="{FF2B5EF4-FFF2-40B4-BE49-F238E27FC236}">
                    <a16:creationId xmlns:a16="http://schemas.microsoft.com/office/drawing/2014/main" id="{F25B4A0A-8377-4033-BD97-346CFF8D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8" name="Freeform 3150">
                <a:extLst>
                  <a:ext uri="{FF2B5EF4-FFF2-40B4-BE49-F238E27FC236}">
                    <a16:creationId xmlns:a16="http://schemas.microsoft.com/office/drawing/2014/main" id="{732DDC44-4C34-4777-BF71-B6B3F9C8E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9" name="Freeform 3151">
                <a:extLst>
                  <a:ext uri="{FF2B5EF4-FFF2-40B4-BE49-F238E27FC236}">
                    <a16:creationId xmlns:a16="http://schemas.microsoft.com/office/drawing/2014/main" id="{E83EF200-3C7D-4C0F-9C19-AE2248D3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0" name="Freeform 3152">
                <a:extLst>
                  <a:ext uri="{FF2B5EF4-FFF2-40B4-BE49-F238E27FC236}">
                    <a16:creationId xmlns:a16="http://schemas.microsoft.com/office/drawing/2014/main" id="{DA1B0729-606F-45E8-81D2-1FA679DCF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1" name="Freeform 3153">
                <a:extLst>
                  <a:ext uri="{FF2B5EF4-FFF2-40B4-BE49-F238E27FC236}">
                    <a16:creationId xmlns:a16="http://schemas.microsoft.com/office/drawing/2014/main" id="{34AA148D-AE36-4EF8-B5EB-EFF2CDEE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2" name="Freeform 3154">
                <a:extLst>
                  <a:ext uri="{FF2B5EF4-FFF2-40B4-BE49-F238E27FC236}">
                    <a16:creationId xmlns:a16="http://schemas.microsoft.com/office/drawing/2014/main" id="{811424DD-07AC-4D85-AE2E-418DB5FEB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3" name="Freeform 3155">
                <a:extLst>
                  <a:ext uri="{FF2B5EF4-FFF2-40B4-BE49-F238E27FC236}">
                    <a16:creationId xmlns:a16="http://schemas.microsoft.com/office/drawing/2014/main" id="{6C93D7DA-431E-49CA-9F96-E6E5A6232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4" name="Freeform 3156">
                <a:extLst>
                  <a:ext uri="{FF2B5EF4-FFF2-40B4-BE49-F238E27FC236}">
                    <a16:creationId xmlns:a16="http://schemas.microsoft.com/office/drawing/2014/main" id="{0532BD5E-D257-48F7-8940-77161D30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5" name="Freeform 3157">
                <a:extLst>
                  <a:ext uri="{FF2B5EF4-FFF2-40B4-BE49-F238E27FC236}">
                    <a16:creationId xmlns:a16="http://schemas.microsoft.com/office/drawing/2014/main" id="{862324EA-4B41-477F-9930-D1F41F5F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6" name="Freeform 3158">
                <a:extLst>
                  <a:ext uri="{FF2B5EF4-FFF2-40B4-BE49-F238E27FC236}">
                    <a16:creationId xmlns:a16="http://schemas.microsoft.com/office/drawing/2014/main" id="{CEA26FE7-C810-410A-B346-C4BE6F2E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17" name="Text Box 466">
              <a:extLst>
                <a:ext uri="{FF2B5EF4-FFF2-40B4-BE49-F238E27FC236}">
                  <a16:creationId xmlns:a16="http://schemas.microsoft.com/office/drawing/2014/main" id="{058F87B9-F994-403A-A8BB-34E53BFF4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90" y="1717784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Gerenciador</a:t>
              </a:r>
            </a:p>
          </p:txBody>
        </p:sp>
        <p:sp>
          <p:nvSpPr>
            <p:cNvPr id="618" name="Text Box 497">
              <a:extLst>
                <a:ext uri="{FF2B5EF4-FFF2-40B4-BE49-F238E27FC236}">
                  <a16:creationId xmlns:a16="http://schemas.microsoft.com/office/drawing/2014/main" id="{F6301192-1C17-4DC6-BBED-8B6314E1E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453" y="2003403"/>
              <a:ext cx="2719387" cy="65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Configuração das Regras de Redução de Consumo de Energia.</a:t>
              </a:r>
            </a:p>
            <a:p>
              <a:pPr eaLnBrk="1" hangingPunct="1"/>
              <a:r>
                <a:rPr lang="pt-BR" altLang="pt-BR" sz="900" i="1"/>
                <a:t> Geração de Relatórios e Gráficos de Acompanhamento.</a:t>
              </a:r>
            </a:p>
          </p:txBody>
        </p:sp>
        <p:graphicFrame>
          <p:nvGraphicFramePr>
            <p:cNvPr id="619" name="Object 612">
              <a:extLst>
                <a:ext uri="{FF2B5EF4-FFF2-40B4-BE49-F238E27FC236}">
                  <a16:creationId xmlns:a16="http://schemas.microsoft.com/office/drawing/2014/main" id="{77CF8C96-8156-4327-B4FA-8399BF09E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10990" y="2999391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944575" imgH="1180490" progId="MS_ClipArt_Gallery.2">
                    <p:embed/>
                  </p:oleObj>
                </mc:Choice>
                <mc:Fallback>
                  <p:oleObj name="Clip" r:id="rId4" imgW="944575" imgH="1180490" progId="MS_ClipArt_Gallery.2">
                    <p:embed/>
                    <p:pic>
                      <p:nvPicPr>
                        <p:cNvPr id="619" name="Object 612">
                          <a:extLst>
                            <a:ext uri="{FF2B5EF4-FFF2-40B4-BE49-F238E27FC236}">
                              <a16:creationId xmlns:a16="http://schemas.microsoft.com/office/drawing/2014/main" id="{77CF8C96-8156-4327-B4FA-8399BF09E8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0990" y="2999391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" name="Oval 615">
              <a:extLst>
                <a:ext uri="{FF2B5EF4-FFF2-40B4-BE49-F238E27FC236}">
                  <a16:creationId xmlns:a16="http://schemas.microsoft.com/office/drawing/2014/main" id="{502C08D4-37CA-44AE-9D1E-69FBE9088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903" y="3123206"/>
              <a:ext cx="2566987" cy="1732003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621" name="Picture 708" descr="C_MoreTopics_Lg_N">
              <a:extLst>
                <a:ext uri="{FF2B5EF4-FFF2-40B4-BE49-F238E27FC236}">
                  <a16:creationId xmlns:a16="http://schemas.microsoft.com/office/drawing/2014/main" id="{87D3EC4A-1E1D-4179-9FD3-0FD8603EB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128" y="2975472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2" name="Text Box 50">
              <a:extLst>
                <a:ext uri="{FF2B5EF4-FFF2-40B4-BE49-F238E27FC236}">
                  <a16:creationId xmlns:a16="http://schemas.microsoft.com/office/drawing/2014/main" id="{FC6004AF-8C47-43A6-A74F-AA14EFFF8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815" y="2658900"/>
              <a:ext cx="3281363" cy="21667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CLIENTE</a:t>
              </a:r>
            </a:p>
          </p:txBody>
        </p:sp>
        <p:sp>
          <p:nvSpPr>
            <p:cNvPr id="623" name="AutoShape 697">
              <a:extLst>
                <a:ext uri="{FF2B5EF4-FFF2-40B4-BE49-F238E27FC236}">
                  <a16:creationId xmlns:a16="http://schemas.microsoft.com/office/drawing/2014/main" id="{B4AD5D2D-21C0-4897-BC0E-1F83268EF3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88103">
              <a:off x="8689473" y="3614522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" name="AutoShape 697">
              <a:extLst>
                <a:ext uri="{FF2B5EF4-FFF2-40B4-BE49-F238E27FC236}">
                  <a16:creationId xmlns:a16="http://schemas.microsoft.com/office/drawing/2014/main" id="{16969611-3F15-4DDE-B096-63C276BF9B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7625">
              <a:off x="7268215" y="2995170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" name="AutoShape 697">
              <a:extLst>
                <a:ext uri="{FF2B5EF4-FFF2-40B4-BE49-F238E27FC236}">
                  <a16:creationId xmlns:a16="http://schemas.microsoft.com/office/drawing/2014/main" id="{81901BD8-FCBE-4884-8E23-B3576EF8FF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5136">
              <a:off x="6168523" y="3659546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6" name="Text Box 702">
              <a:extLst>
                <a:ext uri="{FF2B5EF4-FFF2-40B4-BE49-F238E27FC236}">
                  <a16:creationId xmlns:a16="http://schemas.microsoft.com/office/drawing/2014/main" id="{3E20FE7D-07C4-4B46-8234-52541A359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528" y="3435558"/>
              <a:ext cx="1195387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SE AUSENTA DA MÁQUINA POR PERÍODO X</a:t>
              </a:r>
            </a:p>
          </p:txBody>
        </p:sp>
        <p:sp>
          <p:nvSpPr>
            <p:cNvPr id="627" name="Nuvem 626">
              <a:extLst>
                <a:ext uri="{FF2B5EF4-FFF2-40B4-BE49-F238E27FC236}">
                  <a16:creationId xmlns:a16="http://schemas.microsoft.com/office/drawing/2014/main" id="{85F6763C-9B8A-47E7-BDFC-92007647C067}"/>
                </a:ext>
              </a:extLst>
            </p:cNvPr>
            <p:cNvSpPr/>
            <p:nvPr/>
          </p:nvSpPr>
          <p:spPr>
            <a:xfrm>
              <a:off x="3486790" y="3097861"/>
              <a:ext cx="2033588" cy="1314128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/>
            </a:p>
          </p:txBody>
        </p:sp>
        <p:sp>
          <p:nvSpPr>
            <p:cNvPr id="628" name="Text Box 613">
              <a:extLst>
                <a:ext uri="{FF2B5EF4-FFF2-40B4-BE49-F238E27FC236}">
                  <a16:creationId xmlns:a16="http://schemas.microsoft.com/office/drawing/2014/main" id="{8A02718C-72E2-4558-AB7B-A8F510ED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753" y="4115133"/>
              <a:ext cx="1143000" cy="368631"/>
            </a:xfrm>
            <a:prstGeom prst="rect">
              <a:avLst/>
            </a:prstGeom>
            <a:solidFill>
              <a:srgbClr val="FFC000"/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7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ARMAZENAMENTO AUTOM.HISTÓRICO MEDIDAS APLICADAS</a:t>
              </a:r>
            </a:p>
          </p:txBody>
        </p:sp>
        <p:sp>
          <p:nvSpPr>
            <p:cNvPr id="629" name="Line 700">
              <a:extLst>
                <a:ext uri="{FF2B5EF4-FFF2-40B4-BE49-F238E27FC236}">
                  <a16:creationId xmlns:a16="http://schemas.microsoft.com/office/drawing/2014/main" id="{A3EA94AC-5130-4410-9D8E-6B1DC9991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215" y="3111950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Text Box 50">
              <a:extLst>
                <a:ext uri="{FF2B5EF4-FFF2-40B4-BE49-F238E27FC236}">
                  <a16:creationId xmlns:a16="http://schemas.microsoft.com/office/drawing/2014/main" id="{6BD72A10-09D7-4F9C-9286-770CD734C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003" y="2658900"/>
              <a:ext cx="2393202" cy="21667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SERVIDOR</a:t>
              </a:r>
            </a:p>
          </p:txBody>
        </p:sp>
        <p:sp>
          <p:nvSpPr>
            <p:cNvPr id="631" name="Line 700">
              <a:extLst>
                <a:ext uri="{FF2B5EF4-FFF2-40B4-BE49-F238E27FC236}">
                  <a16:creationId xmlns:a16="http://schemas.microsoft.com/office/drawing/2014/main" id="{6D3A1DE9-642B-4C4D-A301-30FC189E2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05778" y="3365208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Text Box 466">
              <a:extLst>
                <a:ext uri="{FF2B5EF4-FFF2-40B4-BE49-F238E27FC236}">
                  <a16:creationId xmlns:a16="http://schemas.microsoft.com/office/drawing/2014/main" id="{6AA61451-EA58-4CC6-AAF8-4B72DD367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714970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Cliente</a:t>
              </a:r>
            </a:p>
          </p:txBody>
        </p:sp>
        <p:sp>
          <p:nvSpPr>
            <p:cNvPr id="633" name="Text Box 497">
              <a:extLst>
                <a:ext uri="{FF2B5EF4-FFF2-40B4-BE49-F238E27FC236}">
                  <a16:creationId xmlns:a16="http://schemas.microsoft.com/office/drawing/2014/main" id="{F65B2E09-8953-4445-A446-C3D6DF9D4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983706"/>
              <a:ext cx="2719387" cy="5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Monitoramento da Inatividade do Computador Local.</a:t>
              </a:r>
            </a:p>
            <a:p>
              <a:pPr eaLnBrk="1" hangingPunct="1"/>
              <a:r>
                <a:rPr lang="pt-BR" altLang="pt-BR" sz="900" i="1"/>
                <a:t> Aplicação das Regras Pré-Estabelecida.</a:t>
              </a:r>
            </a:p>
          </p:txBody>
        </p:sp>
        <p:pic>
          <p:nvPicPr>
            <p:cNvPr id="634" name="Picture 9">
              <a:extLst>
                <a:ext uri="{FF2B5EF4-FFF2-40B4-BE49-F238E27FC236}">
                  <a16:creationId xmlns:a16="http://schemas.microsoft.com/office/drawing/2014/main" id="{6E8BB2D9-D0C1-4264-950D-80938E184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5" y="1489852"/>
              <a:ext cx="554038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" name="Picture 10">
              <a:extLst>
                <a:ext uri="{FF2B5EF4-FFF2-40B4-BE49-F238E27FC236}">
                  <a16:creationId xmlns:a16="http://schemas.microsoft.com/office/drawing/2014/main" id="{55FA4FA5-E0C9-4BC1-BC94-807D3899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640" y="3097861"/>
              <a:ext cx="982663" cy="87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" name="AutoShape 32">
              <a:extLst>
                <a:ext uri="{FF2B5EF4-FFF2-40B4-BE49-F238E27FC236}">
                  <a16:creationId xmlns:a16="http://schemas.microsoft.com/office/drawing/2014/main" id="{92024B99-0A56-44FF-9D09-9EAF9C66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553" y="3556539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7" name="AutoShape 32">
              <a:extLst>
                <a:ext uri="{FF2B5EF4-FFF2-40B4-BE49-F238E27FC236}">
                  <a16:creationId xmlns:a16="http://schemas.microsoft.com/office/drawing/2014/main" id="{DDB96F1C-612D-4CC4-8C8C-1770DF3D0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178" y="3643772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8" name="CaixaDeTexto 131">
              <a:extLst>
                <a:ext uri="{FF2B5EF4-FFF2-40B4-BE49-F238E27FC236}">
                  <a16:creationId xmlns:a16="http://schemas.microsoft.com/office/drawing/2014/main" id="{9ED5E6CC-BBB6-4FC9-A8A5-4EE16228F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2090" y="3808410"/>
              <a:ext cx="2428875" cy="354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000">
                  <a:solidFill>
                    <a:srgbClr val="669900"/>
                  </a:solidFill>
                </a:rPr>
                <a:t>SETOR A,B,C...</a:t>
              </a:r>
            </a:p>
          </p:txBody>
        </p:sp>
        <p:graphicFrame>
          <p:nvGraphicFramePr>
            <p:cNvPr id="639" name="Object 4">
              <a:extLst>
                <a:ext uri="{FF2B5EF4-FFF2-40B4-BE49-F238E27FC236}">
                  <a16:creationId xmlns:a16="http://schemas.microsoft.com/office/drawing/2014/main" id="{BF7D679A-126F-4681-88D2-EAD79F93E5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98465" y="3031752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944575" imgH="1180490" progId="MS_ClipArt_Gallery.2">
                    <p:embed/>
                  </p:oleObj>
                </mc:Choice>
                <mc:Fallback>
                  <p:oleObj name="Clip" r:id="rId9" imgW="944575" imgH="1180490" progId="MS_ClipArt_Gallery.2">
                    <p:embed/>
                    <p:pic>
                      <p:nvPicPr>
                        <p:cNvPr id="639" name="Object 4">
                          <a:extLst>
                            <a:ext uri="{FF2B5EF4-FFF2-40B4-BE49-F238E27FC236}">
                              <a16:creationId xmlns:a16="http://schemas.microsoft.com/office/drawing/2014/main" id="{BF7D679A-126F-4681-88D2-EAD79F93E5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8465" y="3031752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0" name="Conector reto 639">
              <a:extLst>
                <a:ext uri="{FF2B5EF4-FFF2-40B4-BE49-F238E27FC236}">
                  <a16:creationId xmlns:a16="http://schemas.microsoft.com/office/drawing/2014/main" id="{09702BEF-4A54-4A05-98F8-E4B363A436C0}"/>
                </a:ext>
              </a:extLst>
            </p:cNvPr>
            <p:cNvCxnSpPr/>
            <p:nvPr/>
          </p:nvCxnSpPr>
          <p:spPr bwMode="auto">
            <a:xfrm>
              <a:off x="8007990" y="3116171"/>
              <a:ext cx="214313" cy="156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1" name="Conector reto 640">
              <a:extLst>
                <a:ext uri="{FF2B5EF4-FFF2-40B4-BE49-F238E27FC236}">
                  <a16:creationId xmlns:a16="http://schemas.microsoft.com/office/drawing/2014/main" id="{068C2F26-9A1E-44A9-8492-112708BE9CF5}"/>
                </a:ext>
              </a:extLst>
            </p:cNvPr>
            <p:cNvCxnSpPr/>
            <p:nvPr/>
          </p:nvCxnSpPr>
          <p:spPr bwMode="auto">
            <a:xfrm rot="5400000">
              <a:off x="7998996" y="3104061"/>
              <a:ext cx="181501" cy="163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2" name="Text Box 703">
              <a:extLst>
                <a:ext uri="{FF2B5EF4-FFF2-40B4-BE49-F238E27FC236}">
                  <a16:creationId xmlns:a16="http://schemas.microsoft.com/office/drawing/2014/main" id="{4943FEE0-D41E-4AD5-B5BA-E30CE0738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578" y="3428523"/>
              <a:ext cx="1214437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CHEGA NA FAB. INICIA O SISTEMA</a:t>
              </a:r>
            </a:p>
          </p:txBody>
        </p:sp>
        <p:sp>
          <p:nvSpPr>
            <p:cNvPr id="643" name="Text Box 702">
              <a:extLst>
                <a:ext uri="{FF2B5EF4-FFF2-40B4-BE49-F238E27FC236}">
                  <a16:creationId xmlns:a16="http://schemas.microsoft.com/office/drawing/2014/main" id="{7E7FFC3A-E95E-4353-916C-BF5B8232B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528" y="4431706"/>
              <a:ext cx="11430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SISTEMA VERIFICA OPERAÇÕES EM ANDAMENTO</a:t>
              </a:r>
            </a:p>
          </p:txBody>
        </p:sp>
        <p:pic>
          <p:nvPicPr>
            <p:cNvPr id="644" name="Picture 9">
              <a:extLst>
                <a:ext uri="{FF2B5EF4-FFF2-40B4-BE49-F238E27FC236}">
                  <a16:creationId xmlns:a16="http://schemas.microsoft.com/office/drawing/2014/main" id="{1DEC8CAA-E2C9-466D-8B91-46BFA656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628" y="3988504"/>
              <a:ext cx="554037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" name="AutoShape 697">
              <a:extLst>
                <a:ext uri="{FF2B5EF4-FFF2-40B4-BE49-F238E27FC236}">
                  <a16:creationId xmlns:a16="http://schemas.microsoft.com/office/drawing/2014/main" id="{490BB824-4837-4707-B159-A08F3382D0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7933378" y="4601951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646" name="Picture 14">
              <a:extLst>
                <a:ext uri="{FF2B5EF4-FFF2-40B4-BE49-F238E27FC236}">
                  <a16:creationId xmlns:a16="http://schemas.microsoft.com/office/drawing/2014/main" id="{ED39F10B-F822-442E-B123-D1BE44F0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753" y="4558335"/>
              <a:ext cx="571500" cy="4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7" name="AutoShape 697">
              <a:extLst>
                <a:ext uri="{FF2B5EF4-FFF2-40B4-BE49-F238E27FC236}">
                  <a16:creationId xmlns:a16="http://schemas.microsoft.com/office/drawing/2014/main" id="{475264BD-E356-41B0-A39B-4276905B3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183513">
              <a:off x="6793553" y="4607579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8" name="Text Box 703">
              <a:extLst>
                <a:ext uri="{FF2B5EF4-FFF2-40B4-BE49-F238E27FC236}">
                  <a16:creationId xmlns:a16="http://schemas.microsoft.com/office/drawing/2014/main" id="{CD774C49-2855-40DB-B40E-D1B99590F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2128" y="4938222"/>
              <a:ext cx="135731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 MEDIDAS REDUÇÃO DE ENERGIA PRÉ-ESTABELECIDAS </a:t>
              </a:r>
            </a:p>
          </p:txBody>
        </p:sp>
        <p:pic>
          <p:nvPicPr>
            <p:cNvPr id="649" name="Picture 11">
              <a:extLst>
                <a:ext uri="{FF2B5EF4-FFF2-40B4-BE49-F238E27FC236}">
                  <a16:creationId xmlns:a16="http://schemas.microsoft.com/office/drawing/2014/main" id="{697BBDB4-D1E7-414A-A6E7-6C755328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8" y="1498294"/>
              <a:ext cx="642937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" name="Text Box 705">
              <a:extLst>
                <a:ext uri="{FF2B5EF4-FFF2-40B4-BE49-F238E27FC236}">
                  <a16:creationId xmlns:a16="http://schemas.microsoft.com/office/drawing/2014/main" id="{131766FD-FDE0-4B98-8FA5-61122342C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640" y="5285639"/>
              <a:ext cx="39512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pt-BR" altLang="pt-BR" sz="800">
                  <a:solidFill>
                    <a:schemeClr val="tx2"/>
                  </a:solidFill>
                </a:rPr>
                <a:t>OBS: INSTALAÇÃO AUTOMÁTICA EM TODOS OS SETORES DA FÁBRICA.</a:t>
              </a:r>
            </a:p>
          </p:txBody>
        </p:sp>
        <p:pic>
          <p:nvPicPr>
            <p:cNvPr id="651" name="Picture 11">
              <a:extLst>
                <a:ext uri="{FF2B5EF4-FFF2-40B4-BE49-F238E27FC236}">
                  <a16:creationId xmlns:a16="http://schemas.microsoft.com/office/drawing/2014/main" id="{82033EA2-A416-40D6-9B65-D1B0A2BA7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15" y="2958588"/>
              <a:ext cx="642938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2" name="AutoShape 697">
              <a:extLst>
                <a:ext uri="{FF2B5EF4-FFF2-40B4-BE49-F238E27FC236}">
                  <a16:creationId xmlns:a16="http://schemas.microsoft.com/office/drawing/2014/main" id="{DEB08DBD-1589-4AEA-94A3-E02F12AA41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082">
              <a:off x="2647003" y="3375057"/>
              <a:ext cx="296862" cy="2265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53" name="CaixaDeTexto 131">
              <a:extLst>
                <a:ext uri="{FF2B5EF4-FFF2-40B4-BE49-F238E27FC236}">
                  <a16:creationId xmlns:a16="http://schemas.microsoft.com/office/drawing/2014/main" id="{318A065B-4AF8-44D6-8C83-7B12D313E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90" y="3956144"/>
              <a:ext cx="1857375" cy="46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800">
                  <a:solidFill>
                    <a:srgbClr val="669900"/>
                  </a:solidFill>
                </a:rPr>
                <a:t>DTI</a:t>
              </a:r>
            </a:p>
          </p:txBody>
        </p:sp>
        <p:sp>
          <p:nvSpPr>
            <p:cNvPr id="654" name="Text Box 694">
              <a:extLst>
                <a:ext uri="{FF2B5EF4-FFF2-40B4-BE49-F238E27FC236}">
                  <a16:creationId xmlns:a16="http://schemas.microsoft.com/office/drawing/2014/main" id="{138CDFF3-AE16-4D24-A9D2-946C1BA21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078" y="5209771"/>
              <a:ext cx="145256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RELATÓRIOS/GRAFICOS CONSOLIDADOS (AUTOMÁTICO)</a:t>
              </a:r>
            </a:p>
          </p:txBody>
        </p:sp>
        <p:sp>
          <p:nvSpPr>
            <p:cNvPr id="655" name="Text Box 694">
              <a:extLst>
                <a:ext uri="{FF2B5EF4-FFF2-40B4-BE49-F238E27FC236}">
                  <a16:creationId xmlns:a16="http://schemas.microsoft.com/office/drawing/2014/main" id="{63DFD0E2-D8A9-43B4-BDC6-641AEE1E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665" y="3559373"/>
              <a:ext cx="12954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CONFIGURA POLÍTICAS DE CONTROLE DE ENERGIA POR ÁREA</a:t>
              </a:r>
            </a:p>
          </p:txBody>
        </p:sp>
        <p:sp>
          <p:nvSpPr>
            <p:cNvPr id="656" name="Text Box 694">
              <a:extLst>
                <a:ext uri="{FF2B5EF4-FFF2-40B4-BE49-F238E27FC236}">
                  <a16:creationId xmlns:a16="http://schemas.microsoft.com/office/drawing/2014/main" id="{461156DE-48FB-4BAF-ACFA-821BD53B8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85" y="4206588"/>
              <a:ext cx="1295400" cy="358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ACOMPANHAMENTO: EMISSÃO DE RELATÒRIOS E GRAFICOS DE</a:t>
              </a:r>
            </a:p>
          </p:txBody>
        </p:sp>
        <p:grpSp>
          <p:nvGrpSpPr>
            <p:cNvPr id="657" name="Group 3003">
              <a:extLst>
                <a:ext uri="{FF2B5EF4-FFF2-40B4-BE49-F238E27FC236}">
                  <a16:creationId xmlns:a16="http://schemas.microsoft.com/office/drawing/2014/main" id="{EFEA5AE7-CC8B-43C8-9164-D1DD712CC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65" y="3892829"/>
              <a:ext cx="466725" cy="322201"/>
              <a:chOff x="1014" y="403"/>
              <a:chExt cx="508" cy="328"/>
            </a:xfrm>
          </p:grpSpPr>
          <p:sp>
            <p:nvSpPr>
              <p:cNvPr id="658" name="Freeform 3004">
                <a:extLst>
                  <a:ext uri="{FF2B5EF4-FFF2-40B4-BE49-F238E27FC236}">
                    <a16:creationId xmlns:a16="http://schemas.microsoft.com/office/drawing/2014/main" id="{1EF4342C-61A8-4031-A260-868C202D2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9" name="Freeform 3005">
                <a:extLst>
                  <a:ext uri="{FF2B5EF4-FFF2-40B4-BE49-F238E27FC236}">
                    <a16:creationId xmlns:a16="http://schemas.microsoft.com/office/drawing/2014/main" id="{AB0F3E61-B12E-41AC-861C-4DE6B8AA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0" name="Freeform 3006">
                <a:extLst>
                  <a:ext uri="{FF2B5EF4-FFF2-40B4-BE49-F238E27FC236}">
                    <a16:creationId xmlns:a16="http://schemas.microsoft.com/office/drawing/2014/main" id="{D13E62FA-2BA3-4120-BDF2-48746D672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1" name="Freeform 3007">
                <a:extLst>
                  <a:ext uri="{FF2B5EF4-FFF2-40B4-BE49-F238E27FC236}">
                    <a16:creationId xmlns:a16="http://schemas.microsoft.com/office/drawing/2014/main" id="{E2FB960B-157B-4C47-8329-4F2AA6019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2" name="Freeform 3008">
                <a:extLst>
                  <a:ext uri="{FF2B5EF4-FFF2-40B4-BE49-F238E27FC236}">
                    <a16:creationId xmlns:a16="http://schemas.microsoft.com/office/drawing/2014/main" id="{BB00AC34-B259-491C-8784-CA793349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3" name="Line 3009">
                <a:extLst>
                  <a:ext uri="{FF2B5EF4-FFF2-40B4-BE49-F238E27FC236}">
                    <a16:creationId xmlns:a16="http://schemas.microsoft.com/office/drawing/2014/main" id="{BC756DCB-AD27-458F-BF24-81A245BE8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4" name="Freeform 3010">
                <a:extLst>
                  <a:ext uri="{FF2B5EF4-FFF2-40B4-BE49-F238E27FC236}">
                    <a16:creationId xmlns:a16="http://schemas.microsoft.com/office/drawing/2014/main" id="{D35A726B-32BB-4EC4-BCA4-48B71FD1B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5" name="Line 3011">
                <a:extLst>
                  <a:ext uri="{FF2B5EF4-FFF2-40B4-BE49-F238E27FC236}">
                    <a16:creationId xmlns:a16="http://schemas.microsoft.com/office/drawing/2014/main" id="{59A607C1-E712-441B-BCC5-2123B34DB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6" name="Freeform 3012">
                <a:extLst>
                  <a:ext uri="{FF2B5EF4-FFF2-40B4-BE49-F238E27FC236}">
                    <a16:creationId xmlns:a16="http://schemas.microsoft.com/office/drawing/2014/main" id="{7022C177-96F1-46EA-AF86-661261BA2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7" name="Line 3013">
                <a:extLst>
                  <a:ext uri="{FF2B5EF4-FFF2-40B4-BE49-F238E27FC236}">
                    <a16:creationId xmlns:a16="http://schemas.microsoft.com/office/drawing/2014/main" id="{A4913054-C43A-4665-B002-DFFA97BF6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8" name="Freeform 3014">
                <a:extLst>
                  <a:ext uri="{FF2B5EF4-FFF2-40B4-BE49-F238E27FC236}">
                    <a16:creationId xmlns:a16="http://schemas.microsoft.com/office/drawing/2014/main" id="{A844DCEB-332D-488A-BF76-01AE20EB6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9" name="Freeform 3015">
                <a:extLst>
                  <a:ext uri="{FF2B5EF4-FFF2-40B4-BE49-F238E27FC236}">
                    <a16:creationId xmlns:a16="http://schemas.microsoft.com/office/drawing/2014/main" id="{58DBA185-3C45-423F-BF5F-4DE00C2F2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0" name="Freeform 3016">
                <a:extLst>
                  <a:ext uri="{FF2B5EF4-FFF2-40B4-BE49-F238E27FC236}">
                    <a16:creationId xmlns:a16="http://schemas.microsoft.com/office/drawing/2014/main" id="{F402ADEE-3D9B-45DA-99F2-8A68BDAD1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1" name="Freeform 3017">
                <a:extLst>
                  <a:ext uri="{FF2B5EF4-FFF2-40B4-BE49-F238E27FC236}">
                    <a16:creationId xmlns:a16="http://schemas.microsoft.com/office/drawing/2014/main" id="{674ECE75-CABC-4D33-833D-0B62304D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2" name="Freeform 3018">
                <a:extLst>
                  <a:ext uri="{FF2B5EF4-FFF2-40B4-BE49-F238E27FC236}">
                    <a16:creationId xmlns:a16="http://schemas.microsoft.com/office/drawing/2014/main" id="{13619E8F-F34F-46E2-A571-0A7CD9AD2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3" name="Freeform 3019">
                <a:extLst>
                  <a:ext uri="{FF2B5EF4-FFF2-40B4-BE49-F238E27FC236}">
                    <a16:creationId xmlns:a16="http://schemas.microsoft.com/office/drawing/2014/main" id="{98C488DB-EA1F-4231-8CD3-ACFF08B37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4" name="Freeform 3020">
                <a:extLst>
                  <a:ext uri="{FF2B5EF4-FFF2-40B4-BE49-F238E27FC236}">
                    <a16:creationId xmlns:a16="http://schemas.microsoft.com/office/drawing/2014/main" id="{91FEE4FA-19AB-46EA-9514-190197897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5" name="Freeform 3021">
                <a:extLst>
                  <a:ext uri="{FF2B5EF4-FFF2-40B4-BE49-F238E27FC236}">
                    <a16:creationId xmlns:a16="http://schemas.microsoft.com/office/drawing/2014/main" id="{29CBEAFD-727F-422A-BF39-85D73A87B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6" name="Freeform 3022">
                <a:extLst>
                  <a:ext uri="{FF2B5EF4-FFF2-40B4-BE49-F238E27FC236}">
                    <a16:creationId xmlns:a16="http://schemas.microsoft.com/office/drawing/2014/main" id="{E67A08EC-1F7B-4184-B46A-5FF86A1E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7" name="Freeform 3023">
                <a:extLst>
                  <a:ext uri="{FF2B5EF4-FFF2-40B4-BE49-F238E27FC236}">
                    <a16:creationId xmlns:a16="http://schemas.microsoft.com/office/drawing/2014/main" id="{A6C107A7-C364-4891-82D9-F1D6B7A05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8" name="Freeform 3024">
                <a:extLst>
                  <a:ext uri="{FF2B5EF4-FFF2-40B4-BE49-F238E27FC236}">
                    <a16:creationId xmlns:a16="http://schemas.microsoft.com/office/drawing/2014/main" id="{3AF5A7AA-6096-4925-A0AA-B3C56EBB8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9" name="Freeform 3025">
                <a:extLst>
                  <a:ext uri="{FF2B5EF4-FFF2-40B4-BE49-F238E27FC236}">
                    <a16:creationId xmlns:a16="http://schemas.microsoft.com/office/drawing/2014/main" id="{B9DD15A8-B069-4BD8-8F54-C8F284342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0" name="Freeform 3026">
                <a:extLst>
                  <a:ext uri="{FF2B5EF4-FFF2-40B4-BE49-F238E27FC236}">
                    <a16:creationId xmlns:a16="http://schemas.microsoft.com/office/drawing/2014/main" id="{EF98BEE3-83B2-4228-A5D0-C9F91687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3027">
                <a:extLst>
                  <a:ext uri="{FF2B5EF4-FFF2-40B4-BE49-F238E27FC236}">
                    <a16:creationId xmlns:a16="http://schemas.microsoft.com/office/drawing/2014/main" id="{0971CB9E-6346-4DDD-BCE0-476DFFD22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3028">
                <a:extLst>
                  <a:ext uri="{FF2B5EF4-FFF2-40B4-BE49-F238E27FC236}">
                    <a16:creationId xmlns:a16="http://schemas.microsoft.com/office/drawing/2014/main" id="{3B29C3DC-D65E-4C58-816B-79D72178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3029">
                <a:extLst>
                  <a:ext uri="{FF2B5EF4-FFF2-40B4-BE49-F238E27FC236}">
                    <a16:creationId xmlns:a16="http://schemas.microsoft.com/office/drawing/2014/main" id="{DDFFF632-A138-4491-99A9-DF69896CB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Line 3030">
                <a:extLst>
                  <a:ext uri="{FF2B5EF4-FFF2-40B4-BE49-F238E27FC236}">
                    <a16:creationId xmlns:a16="http://schemas.microsoft.com/office/drawing/2014/main" id="{2F519969-5877-4E11-9B40-A6173FB2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Line 3031">
                <a:extLst>
                  <a:ext uri="{FF2B5EF4-FFF2-40B4-BE49-F238E27FC236}">
                    <a16:creationId xmlns:a16="http://schemas.microsoft.com/office/drawing/2014/main" id="{611374F9-6656-44DC-A28D-967875C54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6" name="Line 3032">
                <a:extLst>
                  <a:ext uri="{FF2B5EF4-FFF2-40B4-BE49-F238E27FC236}">
                    <a16:creationId xmlns:a16="http://schemas.microsoft.com/office/drawing/2014/main" id="{6E2BF318-634F-4C53-B261-59284D7F2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7" name="Line 3033">
                <a:extLst>
                  <a:ext uri="{FF2B5EF4-FFF2-40B4-BE49-F238E27FC236}">
                    <a16:creationId xmlns:a16="http://schemas.microsoft.com/office/drawing/2014/main" id="{2A4BBB40-1523-480D-B52D-EA057DB3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Line 3034">
                <a:extLst>
                  <a:ext uri="{FF2B5EF4-FFF2-40B4-BE49-F238E27FC236}">
                    <a16:creationId xmlns:a16="http://schemas.microsoft.com/office/drawing/2014/main" id="{B57A5CB9-D743-4036-AAE1-1D38A54ED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Line 3035">
                <a:extLst>
                  <a:ext uri="{FF2B5EF4-FFF2-40B4-BE49-F238E27FC236}">
                    <a16:creationId xmlns:a16="http://schemas.microsoft.com/office/drawing/2014/main" id="{2978B74F-AAD6-4D72-B9D1-D381D149B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Line 3036">
                <a:extLst>
                  <a:ext uri="{FF2B5EF4-FFF2-40B4-BE49-F238E27FC236}">
                    <a16:creationId xmlns:a16="http://schemas.microsoft.com/office/drawing/2014/main" id="{48693ACF-A2A7-41FF-B4B5-5DD34249C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Line 3037">
                <a:extLst>
                  <a:ext uri="{FF2B5EF4-FFF2-40B4-BE49-F238E27FC236}">
                    <a16:creationId xmlns:a16="http://schemas.microsoft.com/office/drawing/2014/main" id="{55692A68-CF9A-4DE5-B74D-332312B0A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Line 3038">
                <a:extLst>
                  <a:ext uri="{FF2B5EF4-FFF2-40B4-BE49-F238E27FC236}">
                    <a16:creationId xmlns:a16="http://schemas.microsoft.com/office/drawing/2014/main" id="{9AF51BA2-61B7-45DB-B0B4-B3646D781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3" name="Line 3039">
                <a:extLst>
                  <a:ext uri="{FF2B5EF4-FFF2-40B4-BE49-F238E27FC236}">
                    <a16:creationId xmlns:a16="http://schemas.microsoft.com/office/drawing/2014/main" id="{D4DC269A-1C4E-4C4B-B6B7-E63D73D3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4" name="Line 3040">
                <a:extLst>
                  <a:ext uri="{FF2B5EF4-FFF2-40B4-BE49-F238E27FC236}">
                    <a16:creationId xmlns:a16="http://schemas.microsoft.com/office/drawing/2014/main" id="{D305EB28-6111-4C42-8414-9B70270E3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5" name="Line 3041">
                <a:extLst>
                  <a:ext uri="{FF2B5EF4-FFF2-40B4-BE49-F238E27FC236}">
                    <a16:creationId xmlns:a16="http://schemas.microsoft.com/office/drawing/2014/main" id="{AEF32F97-EB35-4737-AC9F-D44742255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6" name="Line 3042">
                <a:extLst>
                  <a:ext uri="{FF2B5EF4-FFF2-40B4-BE49-F238E27FC236}">
                    <a16:creationId xmlns:a16="http://schemas.microsoft.com/office/drawing/2014/main" id="{DE3AB876-14BD-4D40-8CD5-CD1D11577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7" name="Line 3043">
                <a:extLst>
                  <a:ext uri="{FF2B5EF4-FFF2-40B4-BE49-F238E27FC236}">
                    <a16:creationId xmlns:a16="http://schemas.microsoft.com/office/drawing/2014/main" id="{169AFA30-32F0-4C0E-AA73-EED2FDD7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8" name="Line 3044">
                <a:extLst>
                  <a:ext uri="{FF2B5EF4-FFF2-40B4-BE49-F238E27FC236}">
                    <a16:creationId xmlns:a16="http://schemas.microsoft.com/office/drawing/2014/main" id="{1FA38507-8E23-4D0D-AAD8-EF8260D3A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9" name="Line 3045">
                <a:extLst>
                  <a:ext uri="{FF2B5EF4-FFF2-40B4-BE49-F238E27FC236}">
                    <a16:creationId xmlns:a16="http://schemas.microsoft.com/office/drawing/2014/main" id="{DD7E41DB-F8BC-4345-870B-1EC3B95F5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0" name="Line 3046">
                <a:extLst>
                  <a:ext uri="{FF2B5EF4-FFF2-40B4-BE49-F238E27FC236}">
                    <a16:creationId xmlns:a16="http://schemas.microsoft.com/office/drawing/2014/main" id="{01C193E2-9061-49D1-B63A-A2F24746F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1" name="Line 3047">
                <a:extLst>
                  <a:ext uri="{FF2B5EF4-FFF2-40B4-BE49-F238E27FC236}">
                    <a16:creationId xmlns:a16="http://schemas.microsoft.com/office/drawing/2014/main" id="{1D3B88CB-F2C8-4A07-B890-6C93C741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2" name="Line 3048">
                <a:extLst>
                  <a:ext uri="{FF2B5EF4-FFF2-40B4-BE49-F238E27FC236}">
                    <a16:creationId xmlns:a16="http://schemas.microsoft.com/office/drawing/2014/main" id="{2258C939-49A8-480B-8373-E1F73A0D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3" name="Line 3049">
                <a:extLst>
                  <a:ext uri="{FF2B5EF4-FFF2-40B4-BE49-F238E27FC236}">
                    <a16:creationId xmlns:a16="http://schemas.microsoft.com/office/drawing/2014/main" id="{7CF89E03-414F-4EC9-B18B-3972AFE6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4" name="Line 3050">
                <a:extLst>
                  <a:ext uri="{FF2B5EF4-FFF2-40B4-BE49-F238E27FC236}">
                    <a16:creationId xmlns:a16="http://schemas.microsoft.com/office/drawing/2014/main" id="{D59DAC03-7E94-4B14-9143-942429D5E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5" name="Line 3051">
                <a:extLst>
                  <a:ext uri="{FF2B5EF4-FFF2-40B4-BE49-F238E27FC236}">
                    <a16:creationId xmlns:a16="http://schemas.microsoft.com/office/drawing/2014/main" id="{6F8D6BBD-6EF6-4092-802B-58912D7E6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Line 3052">
                <a:extLst>
                  <a:ext uri="{FF2B5EF4-FFF2-40B4-BE49-F238E27FC236}">
                    <a16:creationId xmlns:a16="http://schemas.microsoft.com/office/drawing/2014/main" id="{2380EA3C-AB73-4677-B0BC-A4D92CB92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Line 3053">
                <a:extLst>
                  <a:ext uri="{FF2B5EF4-FFF2-40B4-BE49-F238E27FC236}">
                    <a16:creationId xmlns:a16="http://schemas.microsoft.com/office/drawing/2014/main" id="{CBAD6F81-B471-445B-954D-AEB065409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Line 3054">
                <a:extLst>
                  <a:ext uri="{FF2B5EF4-FFF2-40B4-BE49-F238E27FC236}">
                    <a16:creationId xmlns:a16="http://schemas.microsoft.com/office/drawing/2014/main" id="{69F2F477-5005-4A28-8A11-775D470FD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Line 3055">
                <a:extLst>
                  <a:ext uri="{FF2B5EF4-FFF2-40B4-BE49-F238E27FC236}">
                    <a16:creationId xmlns:a16="http://schemas.microsoft.com/office/drawing/2014/main" id="{800D3FC9-87BB-4AC7-A671-FFCD82C2D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Line 3056">
                <a:extLst>
                  <a:ext uri="{FF2B5EF4-FFF2-40B4-BE49-F238E27FC236}">
                    <a16:creationId xmlns:a16="http://schemas.microsoft.com/office/drawing/2014/main" id="{C5A823ED-FA53-4AAB-8B69-BFBF4EF7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1" name="Line 3057">
                <a:extLst>
                  <a:ext uri="{FF2B5EF4-FFF2-40B4-BE49-F238E27FC236}">
                    <a16:creationId xmlns:a16="http://schemas.microsoft.com/office/drawing/2014/main" id="{92707D6E-9565-490B-A08F-DDC8D5008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2" name="Line 3058">
                <a:extLst>
                  <a:ext uri="{FF2B5EF4-FFF2-40B4-BE49-F238E27FC236}">
                    <a16:creationId xmlns:a16="http://schemas.microsoft.com/office/drawing/2014/main" id="{735FE3BF-13FE-4ED4-A408-58F7D7346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Line 3059">
                <a:extLst>
                  <a:ext uri="{FF2B5EF4-FFF2-40B4-BE49-F238E27FC236}">
                    <a16:creationId xmlns:a16="http://schemas.microsoft.com/office/drawing/2014/main" id="{188BCC29-6978-4F45-BF45-4819561F9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Line 3060">
                <a:extLst>
                  <a:ext uri="{FF2B5EF4-FFF2-40B4-BE49-F238E27FC236}">
                    <a16:creationId xmlns:a16="http://schemas.microsoft.com/office/drawing/2014/main" id="{5FB1B2E0-A706-40EE-A104-8E50358CF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Line 3061">
                <a:extLst>
                  <a:ext uri="{FF2B5EF4-FFF2-40B4-BE49-F238E27FC236}">
                    <a16:creationId xmlns:a16="http://schemas.microsoft.com/office/drawing/2014/main" id="{F8C6F464-DFC0-45E9-9F70-9BFAE7102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Line 3062">
                <a:extLst>
                  <a:ext uri="{FF2B5EF4-FFF2-40B4-BE49-F238E27FC236}">
                    <a16:creationId xmlns:a16="http://schemas.microsoft.com/office/drawing/2014/main" id="{D036171A-2E94-49D4-8528-7E0C1780C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Line 3063">
                <a:extLst>
                  <a:ext uri="{FF2B5EF4-FFF2-40B4-BE49-F238E27FC236}">
                    <a16:creationId xmlns:a16="http://schemas.microsoft.com/office/drawing/2014/main" id="{08956E70-CE14-4E89-968E-389F4B6F6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" name="Line 3064">
                <a:extLst>
                  <a:ext uri="{FF2B5EF4-FFF2-40B4-BE49-F238E27FC236}">
                    <a16:creationId xmlns:a16="http://schemas.microsoft.com/office/drawing/2014/main" id="{403F2666-A093-4C9F-BD65-BF8BFB9AE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" name="Line 3065">
                <a:extLst>
                  <a:ext uri="{FF2B5EF4-FFF2-40B4-BE49-F238E27FC236}">
                    <a16:creationId xmlns:a16="http://schemas.microsoft.com/office/drawing/2014/main" id="{F67C9FAD-DF2C-42F4-9CE7-119C211FE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" name="Freeform 3066">
                <a:extLst>
                  <a:ext uri="{FF2B5EF4-FFF2-40B4-BE49-F238E27FC236}">
                    <a16:creationId xmlns:a16="http://schemas.microsoft.com/office/drawing/2014/main" id="{6CA8ACD4-CCCB-403F-8ACC-D844BC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1" name="Freeform 3067">
                <a:extLst>
                  <a:ext uri="{FF2B5EF4-FFF2-40B4-BE49-F238E27FC236}">
                    <a16:creationId xmlns:a16="http://schemas.microsoft.com/office/drawing/2014/main" id="{39FE43F8-E42E-4066-804A-240F2308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2" name="Freeform 3068">
                <a:extLst>
                  <a:ext uri="{FF2B5EF4-FFF2-40B4-BE49-F238E27FC236}">
                    <a16:creationId xmlns:a16="http://schemas.microsoft.com/office/drawing/2014/main" id="{DE4B35E8-CCC8-4B99-91C2-61E21496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3" name="Freeform 3069">
                <a:extLst>
                  <a:ext uri="{FF2B5EF4-FFF2-40B4-BE49-F238E27FC236}">
                    <a16:creationId xmlns:a16="http://schemas.microsoft.com/office/drawing/2014/main" id="{BCA3FC03-795F-40F3-8CE5-5378F54B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4" name="Freeform 3070">
                <a:extLst>
                  <a:ext uri="{FF2B5EF4-FFF2-40B4-BE49-F238E27FC236}">
                    <a16:creationId xmlns:a16="http://schemas.microsoft.com/office/drawing/2014/main" id="{7DD85AA7-C5CA-449A-8BCB-8CA24768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5" name="Freeform 3071">
                <a:extLst>
                  <a:ext uri="{FF2B5EF4-FFF2-40B4-BE49-F238E27FC236}">
                    <a16:creationId xmlns:a16="http://schemas.microsoft.com/office/drawing/2014/main" id="{7362F612-5826-4226-8245-B9500EAC1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6" name="Freeform 3072">
                <a:extLst>
                  <a:ext uri="{FF2B5EF4-FFF2-40B4-BE49-F238E27FC236}">
                    <a16:creationId xmlns:a16="http://schemas.microsoft.com/office/drawing/2014/main" id="{8D9B8F9F-7A22-439F-95B6-45DAA3A4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7" name="Freeform 3073">
                <a:extLst>
                  <a:ext uri="{FF2B5EF4-FFF2-40B4-BE49-F238E27FC236}">
                    <a16:creationId xmlns:a16="http://schemas.microsoft.com/office/drawing/2014/main" id="{906D3E4F-EA67-4CD8-BEC7-0BB4D85DE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8" name="Freeform 3074">
                <a:extLst>
                  <a:ext uri="{FF2B5EF4-FFF2-40B4-BE49-F238E27FC236}">
                    <a16:creationId xmlns:a16="http://schemas.microsoft.com/office/drawing/2014/main" id="{A88DD0EB-0B83-42F6-B9B5-7D6690B5E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3075">
                <a:extLst>
                  <a:ext uri="{FF2B5EF4-FFF2-40B4-BE49-F238E27FC236}">
                    <a16:creationId xmlns:a16="http://schemas.microsoft.com/office/drawing/2014/main" id="{23E8F135-65F2-4B0F-82B4-A5809267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3076">
                <a:extLst>
                  <a:ext uri="{FF2B5EF4-FFF2-40B4-BE49-F238E27FC236}">
                    <a16:creationId xmlns:a16="http://schemas.microsoft.com/office/drawing/2014/main" id="{43431F49-4369-4D24-BAB0-C0CD6ABA4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Line 3077">
                <a:extLst>
                  <a:ext uri="{FF2B5EF4-FFF2-40B4-BE49-F238E27FC236}">
                    <a16:creationId xmlns:a16="http://schemas.microsoft.com/office/drawing/2014/main" id="{50441E3F-3E3B-488F-98D2-6A294F3B7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3078">
                <a:extLst>
                  <a:ext uri="{FF2B5EF4-FFF2-40B4-BE49-F238E27FC236}">
                    <a16:creationId xmlns:a16="http://schemas.microsoft.com/office/drawing/2014/main" id="{31053701-8BEF-48D2-BDBE-62DFCF1CA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3079">
                <a:extLst>
                  <a:ext uri="{FF2B5EF4-FFF2-40B4-BE49-F238E27FC236}">
                    <a16:creationId xmlns:a16="http://schemas.microsoft.com/office/drawing/2014/main" id="{CF0E351D-678B-485E-87E1-12086E31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4" name="Freeform 3080">
                <a:extLst>
                  <a:ext uri="{FF2B5EF4-FFF2-40B4-BE49-F238E27FC236}">
                    <a16:creationId xmlns:a16="http://schemas.microsoft.com/office/drawing/2014/main" id="{00A268EB-20CE-4EC9-B36C-CF04F336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5" name="Freeform 3081">
                <a:extLst>
                  <a:ext uri="{FF2B5EF4-FFF2-40B4-BE49-F238E27FC236}">
                    <a16:creationId xmlns:a16="http://schemas.microsoft.com/office/drawing/2014/main" id="{907FDD20-FB08-464C-BE61-9D40C1625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3082">
                <a:extLst>
                  <a:ext uri="{FF2B5EF4-FFF2-40B4-BE49-F238E27FC236}">
                    <a16:creationId xmlns:a16="http://schemas.microsoft.com/office/drawing/2014/main" id="{C4A61A6E-8FC0-42E2-9370-F33969B0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3083">
                <a:extLst>
                  <a:ext uri="{FF2B5EF4-FFF2-40B4-BE49-F238E27FC236}">
                    <a16:creationId xmlns:a16="http://schemas.microsoft.com/office/drawing/2014/main" id="{C920B5C5-42AF-4D82-B54B-10966854F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3084">
                <a:extLst>
                  <a:ext uri="{FF2B5EF4-FFF2-40B4-BE49-F238E27FC236}">
                    <a16:creationId xmlns:a16="http://schemas.microsoft.com/office/drawing/2014/main" id="{6EA37370-178D-4DC0-850A-D3FB2A6B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3085">
                <a:extLst>
                  <a:ext uri="{FF2B5EF4-FFF2-40B4-BE49-F238E27FC236}">
                    <a16:creationId xmlns:a16="http://schemas.microsoft.com/office/drawing/2014/main" id="{15B0FA1B-8345-4124-A43F-2FCA9151E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3086">
                <a:extLst>
                  <a:ext uri="{FF2B5EF4-FFF2-40B4-BE49-F238E27FC236}">
                    <a16:creationId xmlns:a16="http://schemas.microsoft.com/office/drawing/2014/main" id="{86557D4C-3E08-4DAF-BD50-BEABAB26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1" name="Freeform 3087">
                <a:extLst>
                  <a:ext uri="{FF2B5EF4-FFF2-40B4-BE49-F238E27FC236}">
                    <a16:creationId xmlns:a16="http://schemas.microsoft.com/office/drawing/2014/main" id="{B5D0120D-4157-43F9-B9C4-D0CC8CC3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2" name="Freeform 3088">
                <a:extLst>
                  <a:ext uri="{FF2B5EF4-FFF2-40B4-BE49-F238E27FC236}">
                    <a16:creationId xmlns:a16="http://schemas.microsoft.com/office/drawing/2014/main" id="{14449DB8-B3BA-4D89-BE76-AAB5DCC0E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3" name="Freeform 3089">
                <a:extLst>
                  <a:ext uri="{FF2B5EF4-FFF2-40B4-BE49-F238E27FC236}">
                    <a16:creationId xmlns:a16="http://schemas.microsoft.com/office/drawing/2014/main" id="{30FE2623-FD32-4ABF-ABE3-445024803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4" name="Freeform 3090">
                <a:extLst>
                  <a:ext uri="{FF2B5EF4-FFF2-40B4-BE49-F238E27FC236}">
                    <a16:creationId xmlns:a16="http://schemas.microsoft.com/office/drawing/2014/main" id="{70C38475-17EE-448D-9DC0-AB8CC3E6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5" name="Freeform 3091">
                <a:extLst>
                  <a:ext uri="{FF2B5EF4-FFF2-40B4-BE49-F238E27FC236}">
                    <a16:creationId xmlns:a16="http://schemas.microsoft.com/office/drawing/2014/main" id="{C3D5A0B8-5E25-4561-A116-C7D8CB9F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6" name="Freeform 3092">
                <a:extLst>
                  <a:ext uri="{FF2B5EF4-FFF2-40B4-BE49-F238E27FC236}">
                    <a16:creationId xmlns:a16="http://schemas.microsoft.com/office/drawing/2014/main" id="{278B5124-56E2-435B-9506-BE95B154A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7" name="Freeform 3093">
                <a:extLst>
                  <a:ext uri="{FF2B5EF4-FFF2-40B4-BE49-F238E27FC236}">
                    <a16:creationId xmlns:a16="http://schemas.microsoft.com/office/drawing/2014/main" id="{9EDDE179-91AC-4431-985B-BD3D75F60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8" name="Freeform 3094">
                <a:extLst>
                  <a:ext uri="{FF2B5EF4-FFF2-40B4-BE49-F238E27FC236}">
                    <a16:creationId xmlns:a16="http://schemas.microsoft.com/office/drawing/2014/main" id="{7D099284-2E06-4A38-937D-E20325D0C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9" name="Freeform 3095">
                <a:extLst>
                  <a:ext uri="{FF2B5EF4-FFF2-40B4-BE49-F238E27FC236}">
                    <a16:creationId xmlns:a16="http://schemas.microsoft.com/office/drawing/2014/main" id="{78956A3B-1A99-4C7F-8189-8C9444399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0" name="Freeform 3096">
                <a:extLst>
                  <a:ext uri="{FF2B5EF4-FFF2-40B4-BE49-F238E27FC236}">
                    <a16:creationId xmlns:a16="http://schemas.microsoft.com/office/drawing/2014/main" id="{C167B36E-894D-49FB-82FD-F679CF3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1" name="Freeform 3097">
                <a:extLst>
                  <a:ext uri="{FF2B5EF4-FFF2-40B4-BE49-F238E27FC236}">
                    <a16:creationId xmlns:a16="http://schemas.microsoft.com/office/drawing/2014/main" id="{3B181124-7C46-40FD-BFF4-78871996C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3098">
                <a:extLst>
                  <a:ext uri="{FF2B5EF4-FFF2-40B4-BE49-F238E27FC236}">
                    <a16:creationId xmlns:a16="http://schemas.microsoft.com/office/drawing/2014/main" id="{4A5490D2-74CB-4F4B-B9F8-11EAB181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3099">
                <a:extLst>
                  <a:ext uri="{FF2B5EF4-FFF2-40B4-BE49-F238E27FC236}">
                    <a16:creationId xmlns:a16="http://schemas.microsoft.com/office/drawing/2014/main" id="{E2C56613-C30F-422A-8D1E-49576A96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3100">
                <a:extLst>
                  <a:ext uri="{FF2B5EF4-FFF2-40B4-BE49-F238E27FC236}">
                    <a16:creationId xmlns:a16="http://schemas.microsoft.com/office/drawing/2014/main" id="{4D7D7D01-BCBC-4DB9-8450-8ADD7840E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3101">
                <a:extLst>
                  <a:ext uri="{FF2B5EF4-FFF2-40B4-BE49-F238E27FC236}">
                    <a16:creationId xmlns:a16="http://schemas.microsoft.com/office/drawing/2014/main" id="{7BCC2429-E34A-46C7-9228-0A9CFB149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3102">
                <a:extLst>
                  <a:ext uri="{FF2B5EF4-FFF2-40B4-BE49-F238E27FC236}">
                    <a16:creationId xmlns:a16="http://schemas.microsoft.com/office/drawing/2014/main" id="{C53A3423-91A5-4F70-90EE-B7B29B297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7" name="Freeform 3103">
                <a:extLst>
                  <a:ext uri="{FF2B5EF4-FFF2-40B4-BE49-F238E27FC236}">
                    <a16:creationId xmlns:a16="http://schemas.microsoft.com/office/drawing/2014/main" id="{5ED517EE-646E-4FA7-90F4-131D0762F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8" name="Freeform 3104">
                <a:extLst>
                  <a:ext uri="{FF2B5EF4-FFF2-40B4-BE49-F238E27FC236}">
                    <a16:creationId xmlns:a16="http://schemas.microsoft.com/office/drawing/2014/main" id="{023B0887-39F1-4FC6-A4FA-A6C81F64A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3105">
                <a:extLst>
                  <a:ext uri="{FF2B5EF4-FFF2-40B4-BE49-F238E27FC236}">
                    <a16:creationId xmlns:a16="http://schemas.microsoft.com/office/drawing/2014/main" id="{1C1B5CA1-84F5-493D-BC3A-C16ECA9E4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3106">
                <a:extLst>
                  <a:ext uri="{FF2B5EF4-FFF2-40B4-BE49-F238E27FC236}">
                    <a16:creationId xmlns:a16="http://schemas.microsoft.com/office/drawing/2014/main" id="{8DD4D6C4-0837-4B13-824C-D1B0E106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3107">
                <a:extLst>
                  <a:ext uri="{FF2B5EF4-FFF2-40B4-BE49-F238E27FC236}">
                    <a16:creationId xmlns:a16="http://schemas.microsoft.com/office/drawing/2014/main" id="{3C8AFDD1-D88F-4FB7-BDDF-762BAAF0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3108">
                <a:extLst>
                  <a:ext uri="{FF2B5EF4-FFF2-40B4-BE49-F238E27FC236}">
                    <a16:creationId xmlns:a16="http://schemas.microsoft.com/office/drawing/2014/main" id="{8C55B627-A838-487C-851C-DE652ABBE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3109">
                <a:extLst>
                  <a:ext uri="{FF2B5EF4-FFF2-40B4-BE49-F238E27FC236}">
                    <a16:creationId xmlns:a16="http://schemas.microsoft.com/office/drawing/2014/main" id="{0305BD14-9144-4EF6-9D96-E0715E6A4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4" name="Freeform 3110">
                <a:extLst>
                  <a:ext uri="{FF2B5EF4-FFF2-40B4-BE49-F238E27FC236}">
                    <a16:creationId xmlns:a16="http://schemas.microsoft.com/office/drawing/2014/main" id="{E021944F-1F72-407F-9712-CF5DF40A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5" name="Freeform 3111">
                <a:extLst>
                  <a:ext uri="{FF2B5EF4-FFF2-40B4-BE49-F238E27FC236}">
                    <a16:creationId xmlns:a16="http://schemas.microsoft.com/office/drawing/2014/main" id="{A18ED06F-3A8E-48A8-9297-A609E5392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6" name="Freeform 3112">
                <a:extLst>
                  <a:ext uri="{FF2B5EF4-FFF2-40B4-BE49-F238E27FC236}">
                    <a16:creationId xmlns:a16="http://schemas.microsoft.com/office/drawing/2014/main" id="{53ACD6D6-19C0-40AE-ACC0-F196E501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7" name="Freeform 3113">
                <a:extLst>
                  <a:ext uri="{FF2B5EF4-FFF2-40B4-BE49-F238E27FC236}">
                    <a16:creationId xmlns:a16="http://schemas.microsoft.com/office/drawing/2014/main" id="{37A32AEE-2461-4BD2-8B99-7A9A7444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8" name="Freeform 3114">
                <a:extLst>
                  <a:ext uri="{FF2B5EF4-FFF2-40B4-BE49-F238E27FC236}">
                    <a16:creationId xmlns:a16="http://schemas.microsoft.com/office/drawing/2014/main" id="{12F4EDA1-5D13-4BC2-ABC3-9C3DB773E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9" name="Freeform 3115">
                <a:extLst>
                  <a:ext uri="{FF2B5EF4-FFF2-40B4-BE49-F238E27FC236}">
                    <a16:creationId xmlns:a16="http://schemas.microsoft.com/office/drawing/2014/main" id="{3287E76D-3304-4A7E-B457-1BC97C6F4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0" name="Freeform 3116">
                <a:extLst>
                  <a:ext uri="{FF2B5EF4-FFF2-40B4-BE49-F238E27FC236}">
                    <a16:creationId xmlns:a16="http://schemas.microsoft.com/office/drawing/2014/main" id="{A0D3F0A8-82DF-477B-B1EC-D4D8EB38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Freeform 3117">
                <a:extLst>
                  <a:ext uri="{FF2B5EF4-FFF2-40B4-BE49-F238E27FC236}">
                    <a16:creationId xmlns:a16="http://schemas.microsoft.com/office/drawing/2014/main" id="{3E240525-4062-484A-A962-E87777EC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2" name="Line 3118">
                <a:extLst>
                  <a:ext uri="{FF2B5EF4-FFF2-40B4-BE49-F238E27FC236}">
                    <a16:creationId xmlns:a16="http://schemas.microsoft.com/office/drawing/2014/main" id="{662593E8-0495-45A3-80A2-AF60DE812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3119">
                <a:extLst>
                  <a:ext uri="{FF2B5EF4-FFF2-40B4-BE49-F238E27FC236}">
                    <a16:creationId xmlns:a16="http://schemas.microsoft.com/office/drawing/2014/main" id="{6175553C-61E8-4272-958B-82F0AD66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Freeform 3120">
                <a:extLst>
                  <a:ext uri="{FF2B5EF4-FFF2-40B4-BE49-F238E27FC236}">
                    <a16:creationId xmlns:a16="http://schemas.microsoft.com/office/drawing/2014/main" id="{CDBB139E-5444-4CB9-9105-763E5FE4E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5" name="Freeform 3121">
                <a:extLst>
                  <a:ext uri="{FF2B5EF4-FFF2-40B4-BE49-F238E27FC236}">
                    <a16:creationId xmlns:a16="http://schemas.microsoft.com/office/drawing/2014/main" id="{4126B8B8-A20F-448A-BC89-303A6500F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6" name="Freeform 3122">
                <a:extLst>
                  <a:ext uri="{FF2B5EF4-FFF2-40B4-BE49-F238E27FC236}">
                    <a16:creationId xmlns:a16="http://schemas.microsoft.com/office/drawing/2014/main" id="{0A4BACB8-9DAB-4754-B6D7-614A6492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7" name="Freeform 3123">
                <a:extLst>
                  <a:ext uri="{FF2B5EF4-FFF2-40B4-BE49-F238E27FC236}">
                    <a16:creationId xmlns:a16="http://schemas.microsoft.com/office/drawing/2014/main" id="{EA4D0FA3-37FD-4564-A315-D9A51824A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8" name="Freeform 3124">
                <a:extLst>
                  <a:ext uri="{FF2B5EF4-FFF2-40B4-BE49-F238E27FC236}">
                    <a16:creationId xmlns:a16="http://schemas.microsoft.com/office/drawing/2014/main" id="{C3D16F1E-B970-4ED1-A7CB-153F1029F1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9" name="Freeform 3125">
                <a:extLst>
                  <a:ext uri="{FF2B5EF4-FFF2-40B4-BE49-F238E27FC236}">
                    <a16:creationId xmlns:a16="http://schemas.microsoft.com/office/drawing/2014/main" id="{C819A73C-FF2A-4BAA-A03D-A462C878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0" name="Freeform 3126">
                <a:extLst>
                  <a:ext uri="{FF2B5EF4-FFF2-40B4-BE49-F238E27FC236}">
                    <a16:creationId xmlns:a16="http://schemas.microsoft.com/office/drawing/2014/main" id="{4E04746B-1ADB-47AE-9897-529BFE8D4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1" name="Line 3127">
                <a:extLst>
                  <a:ext uri="{FF2B5EF4-FFF2-40B4-BE49-F238E27FC236}">
                    <a16:creationId xmlns:a16="http://schemas.microsoft.com/office/drawing/2014/main" id="{2E085608-8983-4B4F-A9D0-CA6C452B0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2" name="Freeform 3128">
                <a:extLst>
                  <a:ext uri="{FF2B5EF4-FFF2-40B4-BE49-F238E27FC236}">
                    <a16:creationId xmlns:a16="http://schemas.microsoft.com/office/drawing/2014/main" id="{13E4B5E8-DBAE-4B7E-B5E5-03059EF5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3" name="Freeform 3129">
                <a:extLst>
                  <a:ext uri="{FF2B5EF4-FFF2-40B4-BE49-F238E27FC236}">
                    <a16:creationId xmlns:a16="http://schemas.microsoft.com/office/drawing/2014/main" id="{2100E8E6-EE1C-47FF-9355-683A2B0E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4" name="Freeform 3130">
                <a:extLst>
                  <a:ext uri="{FF2B5EF4-FFF2-40B4-BE49-F238E27FC236}">
                    <a16:creationId xmlns:a16="http://schemas.microsoft.com/office/drawing/2014/main" id="{EA454A8A-933E-4544-BD92-B8602C45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3131">
                <a:extLst>
                  <a:ext uri="{FF2B5EF4-FFF2-40B4-BE49-F238E27FC236}">
                    <a16:creationId xmlns:a16="http://schemas.microsoft.com/office/drawing/2014/main" id="{5665158F-9F58-4604-9DF1-3A88D569A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Freeform 3132">
                <a:extLst>
                  <a:ext uri="{FF2B5EF4-FFF2-40B4-BE49-F238E27FC236}">
                    <a16:creationId xmlns:a16="http://schemas.microsoft.com/office/drawing/2014/main" id="{6338D3A4-3572-4022-BEF3-1D0B70723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7" name="Freeform 3133">
                <a:extLst>
                  <a:ext uri="{FF2B5EF4-FFF2-40B4-BE49-F238E27FC236}">
                    <a16:creationId xmlns:a16="http://schemas.microsoft.com/office/drawing/2014/main" id="{FD73B95F-0A07-47F3-85CA-C29BAF5B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Freeform 3134">
                <a:extLst>
                  <a:ext uri="{FF2B5EF4-FFF2-40B4-BE49-F238E27FC236}">
                    <a16:creationId xmlns:a16="http://schemas.microsoft.com/office/drawing/2014/main" id="{CC733B32-7345-4A58-BA19-2C6CF008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9" name="Freeform 3135">
                <a:extLst>
                  <a:ext uri="{FF2B5EF4-FFF2-40B4-BE49-F238E27FC236}">
                    <a16:creationId xmlns:a16="http://schemas.microsoft.com/office/drawing/2014/main" id="{58820AC3-0E10-4ACB-85E6-85D90D20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0" name="Freeform 3136">
                <a:extLst>
                  <a:ext uri="{FF2B5EF4-FFF2-40B4-BE49-F238E27FC236}">
                    <a16:creationId xmlns:a16="http://schemas.microsoft.com/office/drawing/2014/main" id="{F9F71D40-73B0-4BDF-B3EC-04F37584B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1" name="Freeform 3137">
                <a:extLst>
                  <a:ext uri="{FF2B5EF4-FFF2-40B4-BE49-F238E27FC236}">
                    <a16:creationId xmlns:a16="http://schemas.microsoft.com/office/drawing/2014/main" id="{7F8D6F37-43B8-4B52-987D-32F850587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2" name="Freeform 3138">
                <a:extLst>
                  <a:ext uri="{FF2B5EF4-FFF2-40B4-BE49-F238E27FC236}">
                    <a16:creationId xmlns:a16="http://schemas.microsoft.com/office/drawing/2014/main" id="{20194356-A5A9-4DA7-AD21-540135CA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3" name="Freeform 3139">
                <a:extLst>
                  <a:ext uri="{FF2B5EF4-FFF2-40B4-BE49-F238E27FC236}">
                    <a16:creationId xmlns:a16="http://schemas.microsoft.com/office/drawing/2014/main" id="{31C986E3-4A79-4AB5-85E5-09E8F8179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4" name="Freeform 3140">
                <a:extLst>
                  <a:ext uri="{FF2B5EF4-FFF2-40B4-BE49-F238E27FC236}">
                    <a16:creationId xmlns:a16="http://schemas.microsoft.com/office/drawing/2014/main" id="{629DD7C7-467F-4C6D-B617-DD2319D0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5" name="Freeform 3141">
                <a:extLst>
                  <a:ext uri="{FF2B5EF4-FFF2-40B4-BE49-F238E27FC236}">
                    <a16:creationId xmlns:a16="http://schemas.microsoft.com/office/drawing/2014/main" id="{080360C4-1219-4CBA-A43B-C3536BE2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6" name="Freeform 3142">
                <a:extLst>
                  <a:ext uri="{FF2B5EF4-FFF2-40B4-BE49-F238E27FC236}">
                    <a16:creationId xmlns:a16="http://schemas.microsoft.com/office/drawing/2014/main" id="{CBDFA076-0C58-4993-B419-7A7A26C5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7" name="Freeform 3143">
                <a:extLst>
                  <a:ext uri="{FF2B5EF4-FFF2-40B4-BE49-F238E27FC236}">
                    <a16:creationId xmlns:a16="http://schemas.microsoft.com/office/drawing/2014/main" id="{6AC1C301-B8EB-4154-A87D-0A802750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8" name="Freeform 3144">
                <a:extLst>
                  <a:ext uri="{FF2B5EF4-FFF2-40B4-BE49-F238E27FC236}">
                    <a16:creationId xmlns:a16="http://schemas.microsoft.com/office/drawing/2014/main" id="{69BD9F7C-5ADB-47AF-8822-D9D1B3008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9" name="Freeform 3145">
                <a:extLst>
                  <a:ext uri="{FF2B5EF4-FFF2-40B4-BE49-F238E27FC236}">
                    <a16:creationId xmlns:a16="http://schemas.microsoft.com/office/drawing/2014/main" id="{5B6F1FD1-705A-432D-96CE-AA611198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0" name="Freeform 3146">
                <a:extLst>
                  <a:ext uri="{FF2B5EF4-FFF2-40B4-BE49-F238E27FC236}">
                    <a16:creationId xmlns:a16="http://schemas.microsoft.com/office/drawing/2014/main" id="{0572E878-204E-46E8-81D7-903D4DFF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1" name="Freeform 3147">
                <a:extLst>
                  <a:ext uri="{FF2B5EF4-FFF2-40B4-BE49-F238E27FC236}">
                    <a16:creationId xmlns:a16="http://schemas.microsoft.com/office/drawing/2014/main" id="{FAFF7025-1FEB-41BD-BF6D-0EBAC769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2" name="Freeform 3148">
                <a:extLst>
                  <a:ext uri="{FF2B5EF4-FFF2-40B4-BE49-F238E27FC236}">
                    <a16:creationId xmlns:a16="http://schemas.microsoft.com/office/drawing/2014/main" id="{69FF4A6E-8D16-4589-8DAD-8A4BF539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Freeform 3149">
                <a:extLst>
                  <a:ext uri="{FF2B5EF4-FFF2-40B4-BE49-F238E27FC236}">
                    <a16:creationId xmlns:a16="http://schemas.microsoft.com/office/drawing/2014/main" id="{C87F65BA-FC65-4045-B3DE-4C6827EFC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4" name="Freeform 3150">
                <a:extLst>
                  <a:ext uri="{FF2B5EF4-FFF2-40B4-BE49-F238E27FC236}">
                    <a16:creationId xmlns:a16="http://schemas.microsoft.com/office/drawing/2014/main" id="{01A4290B-0937-4B9E-943C-70CCDD380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3151">
                <a:extLst>
                  <a:ext uri="{FF2B5EF4-FFF2-40B4-BE49-F238E27FC236}">
                    <a16:creationId xmlns:a16="http://schemas.microsoft.com/office/drawing/2014/main" id="{F0921515-CD43-4E3F-9D25-0484BA82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Freeform 3152">
                <a:extLst>
                  <a:ext uri="{FF2B5EF4-FFF2-40B4-BE49-F238E27FC236}">
                    <a16:creationId xmlns:a16="http://schemas.microsoft.com/office/drawing/2014/main" id="{10F81D1E-CFF9-45D7-A360-BEB7EE401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7" name="Freeform 3153">
                <a:extLst>
                  <a:ext uri="{FF2B5EF4-FFF2-40B4-BE49-F238E27FC236}">
                    <a16:creationId xmlns:a16="http://schemas.microsoft.com/office/drawing/2014/main" id="{C251FF9D-DAEB-4917-84CA-979E1AE3E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8" name="Freeform 3154">
                <a:extLst>
                  <a:ext uri="{FF2B5EF4-FFF2-40B4-BE49-F238E27FC236}">
                    <a16:creationId xmlns:a16="http://schemas.microsoft.com/office/drawing/2014/main" id="{0C1BC599-C639-47F7-A716-73A96956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9" name="Freeform 3155">
                <a:extLst>
                  <a:ext uri="{FF2B5EF4-FFF2-40B4-BE49-F238E27FC236}">
                    <a16:creationId xmlns:a16="http://schemas.microsoft.com/office/drawing/2014/main" id="{50A55376-D270-4FDD-99E3-4A78F45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0" name="Freeform 3156">
                <a:extLst>
                  <a:ext uri="{FF2B5EF4-FFF2-40B4-BE49-F238E27FC236}">
                    <a16:creationId xmlns:a16="http://schemas.microsoft.com/office/drawing/2014/main" id="{03CF1A06-EF98-494C-B9CD-84956457F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1" name="Freeform 3157">
                <a:extLst>
                  <a:ext uri="{FF2B5EF4-FFF2-40B4-BE49-F238E27FC236}">
                    <a16:creationId xmlns:a16="http://schemas.microsoft.com/office/drawing/2014/main" id="{9BE6E792-5D40-48C7-87E5-3935490F8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2" name="Freeform 3158">
                <a:extLst>
                  <a:ext uri="{FF2B5EF4-FFF2-40B4-BE49-F238E27FC236}">
                    <a16:creationId xmlns:a16="http://schemas.microsoft.com/office/drawing/2014/main" id="{7E1F8F1E-4AD5-4529-A88A-E40191D9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13" name="Picture 708" descr="C_MoreTopics_Lg_N">
              <a:extLst>
                <a:ext uri="{FF2B5EF4-FFF2-40B4-BE49-F238E27FC236}">
                  <a16:creationId xmlns:a16="http://schemas.microsoft.com/office/drawing/2014/main" id="{B99F3959-A6BE-4300-9A7C-A2856531F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228" y="4789081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4" name="Text Box 59">
              <a:extLst>
                <a:ext uri="{FF2B5EF4-FFF2-40B4-BE49-F238E27FC236}">
                  <a16:creationId xmlns:a16="http://schemas.microsoft.com/office/drawing/2014/main" id="{020BF2E7-DB67-4693-9411-4CAAC6954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2658900"/>
              <a:ext cx="3222625" cy="21667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GERENCIADOR</a:t>
              </a:r>
            </a:p>
          </p:txBody>
        </p:sp>
        <p:sp>
          <p:nvSpPr>
            <p:cNvPr id="815" name="AutoShape 697">
              <a:extLst>
                <a:ext uri="{FF2B5EF4-FFF2-40B4-BE49-F238E27FC236}">
                  <a16:creationId xmlns:a16="http://schemas.microsoft.com/office/drawing/2014/main" id="{143E342B-11A3-4C90-8032-1F961384C1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2480315" y="4832698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6" name="Text Box 694">
              <a:extLst>
                <a:ext uri="{FF2B5EF4-FFF2-40B4-BE49-F238E27FC236}">
                  <a16:creationId xmlns:a16="http://schemas.microsoft.com/office/drawing/2014/main" id="{F48EE7C6-52DB-47C6-884B-464EFDBB5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140" y="4271309"/>
              <a:ext cx="1295400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APLICAÇÃO DAS PREMISSAS / EXCESSÕES</a:t>
              </a:r>
            </a:p>
          </p:txBody>
        </p:sp>
        <p:grpSp>
          <p:nvGrpSpPr>
            <p:cNvPr id="817" name="Group 3003">
              <a:extLst>
                <a:ext uri="{FF2B5EF4-FFF2-40B4-BE49-F238E27FC236}">
                  <a16:creationId xmlns:a16="http://schemas.microsoft.com/office/drawing/2014/main" id="{FD0DB98C-139F-46BD-8E6F-D1BEC1168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6240" y="3947702"/>
              <a:ext cx="466725" cy="322200"/>
              <a:chOff x="1014" y="403"/>
              <a:chExt cx="508" cy="328"/>
            </a:xfrm>
          </p:grpSpPr>
          <p:sp>
            <p:nvSpPr>
              <p:cNvPr id="818" name="Freeform 3004">
                <a:extLst>
                  <a:ext uri="{FF2B5EF4-FFF2-40B4-BE49-F238E27FC236}">
                    <a16:creationId xmlns:a16="http://schemas.microsoft.com/office/drawing/2014/main" id="{93E0ADB7-43BB-45FE-BCBE-50D99EA8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9" name="Freeform 3005">
                <a:extLst>
                  <a:ext uri="{FF2B5EF4-FFF2-40B4-BE49-F238E27FC236}">
                    <a16:creationId xmlns:a16="http://schemas.microsoft.com/office/drawing/2014/main" id="{8BE9B361-69C3-4176-8385-54FD6844F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Freeform 3006">
                <a:extLst>
                  <a:ext uri="{FF2B5EF4-FFF2-40B4-BE49-F238E27FC236}">
                    <a16:creationId xmlns:a16="http://schemas.microsoft.com/office/drawing/2014/main" id="{4FCB6056-2542-45CC-A1FF-235CB58C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" name="Freeform 3007">
                <a:extLst>
                  <a:ext uri="{FF2B5EF4-FFF2-40B4-BE49-F238E27FC236}">
                    <a16:creationId xmlns:a16="http://schemas.microsoft.com/office/drawing/2014/main" id="{9D81652C-81A4-4CDF-A590-3337DB87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" name="Freeform 3008">
                <a:extLst>
                  <a:ext uri="{FF2B5EF4-FFF2-40B4-BE49-F238E27FC236}">
                    <a16:creationId xmlns:a16="http://schemas.microsoft.com/office/drawing/2014/main" id="{D4BBB2FB-927A-4965-9679-61CEE465A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" name="Line 3009">
                <a:extLst>
                  <a:ext uri="{FF2B5EF4-FFF2-40B4-BE49-F238E27FC236}">
                    <a16:creationId xmlns:a16="http://schemas.microsoft.com/office/drawing/2014/main" id="{E129DE4C-9CA5-412D-9A83-3BFE59AB5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4" name="Freeform 3010">
                <a:extLst>
                  <a:ext uri="{FF2B5EF4-FFF2-40B4-BE49-F238E27FC236}">
                    <a16:creationId xmlns:a16="http://schemas.microsoft.com/office/drawing/2014/main" id="{FE8F63BF-C575-4AA3-B2DA-35CF641BA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5" name="Line 3011">
                <a:extLst>
                  <a:ext uri="{FF2B5EF4-FFF2-40B4-BE49-F238E27FC236}">
                    <a16:creationId xmlns:a16="http://schemas.microsoft.com/office/drawing/2014/main" id="{07DDCAC2-8D7E-4389-91C0-CDAFE2EB5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6" name="Freeform 3012">
                <a:extLst>
                  <a:ext uri="{FF2B5EF4-FFF2-40B4-BE49-F238E27FC236}">
                    <a16:creationId xmlns:a16="http://schemas.microsoft.com/office/drawing/2014/main" id="{DC88736C-CB13-46D8-BDE1-2F7DADA9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7" name="Line 3013">
                <a:extLst>
                  <a:ext uri="{FF2B5EF4-FFF2-40B4-BE49-F238E27FC236}">
                    <a16:creationId xmlns:a16="http://schemas.microsoft.com/office/drawing/2014/main" id="{0217ED5F-9F11-4336-92D7-301936C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8" name="Freeform 3014">
                <a:extLst>
                  <a:ext uri="{FF2B5EF4-FFF2-40B4-BE49-F238E27FC236}">
                    <a16:creationId xmlns:a16="http://schemas.microsoft.com/office/drawing/2014/main" id="{42EF8575-F687-456D-AF50-41B11A11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9" name="Freeform 3015">
                <a:extLst>
                  <a:ext uri="{FF2B5EF4-FFF2-40B4-BE49-F238E27FC236}">
                    <a16:creationId xmlns:a16="http://schemas.microsoft.com/office/drawing/2014/main" id="{7E2CB4AD-B1F3-4AB0-850D-CDA3BB7D1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0" name="Freeform 3016">
                <a:extLst>
                  <a:ext uri="{FF2B5EF4-FFF2-40B4-BE49-F238E27FC236}">
                    <a16:creationId xmlns:a16="http://schemas.microsoft.com/office/drawing/2014/main" id="{ADA3B85D-C7F8-4B67-9EB9-E1EC3059C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1" name="Freeform 3017">
                <a:extLst>
                  <a:ext uri="{FF2B5EF4-FFF2-40B4-BE49-F238E27FC236}">
                    <a16:creationId xmlns:a16="http://schemas.microsoft.com/office/drawing/2014/main" id="{51944862-98CD-4DA3-BA44-FA4D8103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2" name="Freeform 3018">
                <a:extLst>
                  <a:ext uri="{FF2B5EF4-FFF2-40B4-BE49-F238E27FC236}">
                    <a16:creationId xmlns:a16="http://schemas.microsoft.com/office/drawing/2014/main" id="{3249C527-02AB-4A13-9358-0281646C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3" name="Freeform 3019">
                <a:extLst>
                  <a:ext uri="{FF2B5EF4-FFF2-40B4-BE49-F238E27FC236}">
                    <a16:creationId xmlns:a16="http://schemas.microsoft.com/office/drawing/2014/main" id="{F6EDFCF9-93E0-4CC4-9DEA-133583CC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4" name="Freeform 3020">
                <a:extLst>
                  <a:ext uri="{FF2B5EF4-FFF2-40B4-BE49-F238E27FC236}">
                    <a16:creationId xmlns:a16="http://schemas.microsoft.com/office/drawing/2014/main" id="{E2C97901-2803-4F27-BFCB-02A394ED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5" name="Freeform 3021">
                <a:extLst>
                  <a:ext uri="{FF2B5EF4-FFF2-40B4-BE49-F238E27FC236}">
                    <a16:creationId xmlns:a16="http://schemas.microsoft.com/office/drawing/2014/main" id="{2C2F51D0-DC45-4EF9-8F69-46CC65A5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6" name="Freeform 3022">
                <a:extLst>
                  <a:ext uri="{FF2B5EF4-FFF2-40B4-BE49-F238E27FC236}">
                    <a16:creationId xmlns:a16="http://schemas.microsoft.com/office/drawing/2014/main" id="{E3A086FD-F77E-49C1-A2E6-9D48D8A75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7" name="Freeform 3023">
                <a:extLst>
                  <a:ext uri="{FF2B5EF4-FFF2-40B4-BE49-F238E27FC236}">
                    <a16:creationId xmlns:a16="http://schemas.microsoft.com/office/drawing/2014/main" id="{5AE9310B-DD44-4C42-A3F0-8B55D05CA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8" name="Freeform 3024">
                <a:extLst>
                  <a:ext uri="{FF2B5EF4-FFF2-40B4-BE49-F238E27FC236}">
                    <a16:creationId xmlns:a16="http://schemas.microsoft.com/office/drawing/2014/main" id="{7E8BD406-6E57-425D-93F8-1E9CAC2E8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9" name="Freeform 3025">
                <a:extLst>
                  <a:ext uri="{FF2B5EF4-FFF2-40B4-BE49-F238E27FC236}">
                    <a16:creationId xmlns:a16="http://schemas.microsoft.com/office/drawing/2014/main" id="{7223454C-7138-47C5-A10A-A8089BF6A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0" name="Freeform 3026">
                <a:extLst>
                  <a:ext uri="{FF2B5EF4-FFF2-40B4-BE49-F238E27FC236}">
                    <a16:creationId xmlns:a16="http://schemas.microsoft.com/office/drawing/2014/main" id="{2DA1F771-1737-45B7-AD40-82F86DA0B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1" name="Freeform 3027">
                <a:extLst>
                  <a:ext uri="{FF2B5EF4-FFF2-40B4-BE49-F238E27FC236}">
                    <a16:creationId xmlns:a16="http://schemas.microsoft.com/office/drawing/2014/main" id="{A1FECE96-32EB-480E-BAB1-D152807A6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2" name="Freeform 3028">
                <a:extLst>
                  <a:ext uri="{FF2B5EF4-FFF2-40B4-BE49-F238E27FC236}">
                    <a16:creationId xmlns:a16="http://schemas.microsoft.com/office/drawing/2014/main" id="{E684BE1A-EE22-4F5F-A2E9-3329C883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3" name="Freeform 3029">
                <a:extLst>
                  <a:ext uri="{FF2B5EF4-FFF2-40B4-BE49-F238E27FC236}">
                    <a16:creationId xmlns:a16="http://schemas.microsoft.com/office/drawing/2014/main" id="{BBF7FCF4-A97C-42C9-9052-E6ED49BEE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4" name="Line 3030">
                <a:extLst>
                  <a:ext uri="{FF2B5EF4-FFF2-40B4-BE49-F238E27FC236}">
                    <a16:creationId xmlns:a16="http://schemas.microsoft.com/office/drawing/2014/main" id="{633F658E-85BF-4899-AC3A-F5BF403F5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5" name="Line 3031">
                <a:extLst>
                  <a:ext uri="{FF2B5EF4-FFF2-40B4-BE49-F238E27FC236}">
                    <a16:creationId xmlns:a16="http://schemas.microsoft.com/office/drawing/2014/main" id="{022720AF-C2FA-4DC0-934A-E3BF8104B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6" name="Line 3032">
                <a:extLst>
                  <a:ext uri="{FF2B5EF4-FFF2-40B4-BE49-F238E27FC236}">
                    <a16:creationId xmlns:a16="http://schemas.microsoft.com/office/drawing/2014/main" id="{75737E59-EFE9-49EA-8684-790555B1D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7" name="Line 3033">
                <a:extLst>
                  <a:ext uri="{FF2B5EF4-FFF2-40B4-BE49-F238E27FC236}">
                    <a16:creationId xmlns:a16="http://schemas.microsoft.com/office/drawing/2014/main" id="{27669875-8EEF-463C-A178-2305EBC1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8" name="Line 3034">
                <a:extLst>
                  <a:ext uri="{FF2B5EF4-FFF2-40B4-BE49-F238E27FC236}">
                    <a16:creationId xmlns:a16="http://schemas.microsoft.com/office/drawing/2014/main" id="{9327F545-E1FD-486F-8CCB-6A6D71D7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9" name="Line 3035">
                <a:extLst>
                  <a:ext uri="{FF2B5EF4-FFF2-40B4-BE49-F238E27FC236}">
                    <a16:creationId xmlns:a16="http://schemas.microsoft.com/office/drawing/2014/main" id="{F2EF1912-5BD8-44A3-9300-383C2947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0" name="Line 3036">
                <a:extLst>
                  <a:ext uri="{FF2B5EF4-FFF2-40B4-BE49-F238E27FC236}">
                    <a16:creationId xmlns:a16="http://schemas.microsoft.com/office/drawing/2014/main" id="{FD878A60-298D-4745-8C17-FA0136F9D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1" name="Line 3037">
                <a:extLst>
                  <a:ext uri="{FF2B5EF4-FFF2-40B4-BE49-F238E27FC236}">
                    <a16:creationId xmlns:a16="http://schemas.microsoft.com/office/drawing/2014/main" id="{5EDF581E-CDBD-4A41-A7A6-EB8FDAE5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2" name="Line 3038">
                <a:extLst>
                  <a:ext uri="{FF2B5EF4-FFF2-40B4-BE49-F238E27FC236}">
                    <a16:creationId xmlns:a16="http://schemas.microsoft.com/office/drawing/2014/main" id="{0FE898DA-E748-4217-B610-D418807F5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3" name="Line 3039">
                <a:extLst>
                  <a:ext uri="{FF2B5EF4-FFF2-40B4-BE49-F238E27FC236}">
                    <a16:creationId xmlns:a16="http://schemas.microsoft.com/office/drawing/2014/main" id="{212219E5-B2A8-413D-9BF5-E8CC45046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4" name="Line 3040">
                <a:extLst>
                  <a:ext uri="{FF2B5EF4-FFF2-40B4-BE49-F238E27FC236}">
                    <a16:creationId xmlns:a16="http://schemas.microsoft.com/office/drawing/2014/main" id="{49F100A7-492F-43C6-A54C-D76DE81D6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5" name="Line 3041">
                <a:extLst>
                  <a:ext uri="{FF2B5EF4-FFF2-40B4-BE49-F238E27FC236}">
                    <a16:creationId xmlns:a16="http://schemas.microsoft.com/office/drawing/2014/main" id="{933FEF4F-5652-486C-BB68-55C623039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6" name="Line 3042">
                <a:extLst>
                  <a:ext uri="{FF2B5EF4-FFF2-40B4-BE49-F238E27FC236}">
                    <a16:creationId xmlns:a16="http://schemas.microsoft.com/office/drawing/2014/main" id="{A8B435A1-74C6-4049-86A9-58BE17795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7" name="Line 3043">
                <a:extLst>
                  <a:ext uri="{FF2B5EF4-FFF2-40B4-BE49-F238E27FC236}">
                    <a16:creationId xmlns:a16="http://schemas.microsoft.com/office/drawing/2014/main" id="{0A1D2B59-3399-4DC1-8859-C8CE37E2B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8" name="Line 3044">
                <a:extLst>
                  <a:ext uri="{FF2B5EF4-FFF2-40B4-BE49-F238E27FC236}">
                    <a16:creationId xmlns:a16="http://schemas.microsoft.com/office/drawing/2014/main" id="{08545CFF-2A74-4508-83F2-3AE162753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9" name="Line 3045">
                <a:extLst>
                  <a:ext uri="{FF2B5EF4-FFF2-40B4-BE49-F238E27FC236}">
                    <a16:creationId xmlns:a16="http://schemas.microsoft.com/office/drawing/2014/main" id="{362E5274-B8D9-44E0-9143-BF753BFB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0" name="Line 3046">
                <a:extLst>
                  <a:ext uri="{FF2B5EF4-FFF2-40B4-BE49-F238E27FC236}">
                    <a16:creationId xmlns:a16="http://schemas.microsoft.com/office/drawing/2014/main" id="{C75713B3-145A-4BA5-B554-23F46FB74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1" name="Line 3047">
                <a:extLst>
                  <a:ext uri="{FF2B5EF4-FFF2-40B4-BE49-F238E27FC236}">
                    <a16:creationId xmlns:a16="http://schemas.microsoft.com/office/drawing/2014/main" id="{82D33132-0337-4374-B410-B34603316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2" name="Line 3048">
                <a:extLst>
                  <a:ext uri="{FF2B5EF4-FFF2-40B4-BE49-F238E27FC236}">
                    <a16:creationId xmlns:a16="http://schemas.microsoft.com/office/drawing/2014/main" id="{22B06EC3-3DFD-4D17-9D10-75CDDBE52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3" name="Line 3049">
                <a:extLst>
                  <a:ext uri="{FF2B5EF4-FFF2-40B4-BE49-F238E27FC236}">
                    <a16:creationId xmlns:a16="http://schemas.microsoft.com/office/drawing/2014/main" id="{E2E5E21E-5CAF-44B3-9C95-89564379F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4" name="Line 3050">
                <a:extLst>
                  <a:ext uri="{FF2B5EF4-FFF2-40B4-BE49-F238E27FC236}">
                    <a16:creationId xmlns:a16="http://schemas.microsoft.com/office/drawing/2014/main" id="{080C6B65-EAD2-4243-93E0-D11913DCD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5" name="Line 3051">
                <a:extLst>
                  <a:ext uri="{FF2B5EF4-FFF2-40B4-BE49-F238E27FC236}">
                    <a16:creationId xmlns:a16="http://schemas.microsoft.com/office/drawing/2014/main" id="{026B11AA-F5DC-421F-BFAB-2936F71D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6" name="Line 3052">
                <a:extLst>
                  <a:ext uri="{FF2B5EF4-FFF2-40B4-BE49-F238E27FC236}">
                    <a16:creationId xmlns:a16="http://schemas.microsoft.com/office/drawing/2014/main" id="{48BAC576-456B-40EB-AA58-C211725D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7" name="Line 3053">
                <a:extLst>
                  <a:ext uri="{FF2B5EF4-FFF2-40B4-BE49-F238E27FC236}">
                    <a16:creationId xmlns:a16="http://schemas.microsoft.com/office/drawing/2014/main" id="{33D492B1-F02D-495D-AC9B-6D12BA183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8" name="Line 3054">
                <a:extLst>
                  <a:ext uri="{FF2B5EF4-FFF2-40B4-BE49-F238E27FC236}">
                    <a16:creationId xmlns:a16="http://schemas.microsoft.com/office/drawing/2014/main" id="{6C52F453-9095-4776-9C8E-A5BA71689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9" name="Line 3055">
                <a:extLst>
                  <a:ext uri="{FF2B5EF4-FFF2-40B4-BE49-F238E27FC236}">
                    <a16:creationId xmlns:a16="http://schemas.microsoft.com/office/drawing/2014/main" id="{8DC27955-1161-453B-B25F-D3956F1FB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0" name="Line 3056">
                <a:extLst>
                  <a:ext uri="{FF2B5EF4-FFF2-40B4-BE49-F238E27FC236}">
                    <a16:creationId xmlns:a16="http://schemas.microsoft.com/office/drawing/2014/main" id="{F539A72B-1350-4239-B1D0-0274D7C55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1" name="Line 3057">
                <a:extLst>
                  <a:ext uri="{FF2B5EF4-FFF2-40B4-BE49-F238E27FC236}">
                    <a16:creationId xmlns:a16="http://schemas.microsoft.com/office/drawing/2014/main" id="{83A79E39-83C8-41BE-AA2A-C6A65E98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2" name="Line 3058">
                <a:extLst>
                  <a:ext uri="{FF2B5EF4-FFF2-40B4-BE49-F238E27FC236}">
                    <a16:creationId xmlns:a16="http://schemas.microsoft.com/office/drawing/2014/main" id="{5B915560-29C8-4329-A89D-6AB3331A6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3" name="Line 3059">
                <a:extLst>
                  <a:ext uri="{FF2B5EF4-FFF2-40B4-BE49-F238E27FC236}">
                    <a16:creationId xmlns:a16="http://schemas.microsoft.com/office/drawing/2014/main" id="{2C0EB036-CC56-4E1E-90E9-2CA43894C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4" name="Line 3060">
                <a:extLst>
                  <a:ext uri="{FF2B5EF4-FFF2-40B4-BE49-F238E27FC236}">
                    <a16:creationId xmlns:a16="http://schemas.microsoft.com/office/drawing/2014/main" id="{F139FAE9-63F2-45B0-842D-BA24FF2B3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5" name="Line 3061">
                <a:extLst>
                  <a:ext uri="{FF2B5EF4-FFF2-40B4-BE49-F238E27FC236}">
                    <a16:creationId xmlns:a16="http://schemas.microsoft.com/office/drawing/2014/main" id="{2BDCE9E7-0D50-4E62-9334-1D75A9BD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6" name="Line 3062">
                <a:extLst>
                  <a:ext uri="{FF2B5EF4-FFF2-40B4-BE49-F238E27FC236}">
                    <a16:creationId xmlns:a16="http://schemas.microsoft.com/office/drawing/2014/main" id="{4D1A8B7B-C709-44D6-B016-5DB8B9EF3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3063">
                <a:extLst>
                  <a:ext uri="{FF2B5EF4-FFF2-40B4-BE49-F238E27FC236}">
                    <a16:creationId xmlns:a16="http://schemas.microsoft.com/office/drawing/2014/main" id="{4ABDE754-174B-4CA0-93C2-359B79481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8" name="Line 3064">
                <a:extLst>
                  <a:ext uri="{FF2B5EF4-FFF2-40B4-BE49-F238E27FC236}">
                    <a16:creationId xmlns:a16="http://schemas.microsoft.com/office/drawing/2014/main" id="{8E9B90FB-FB0A-41DB-826F-162CA3E98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9" name="Line 3065">
                <a:extLst>
                  <a:ext uri="{FF2B5EF4-FFF2-40B4-BE49-F238E27FC236}">
                    <a16:creationId xmlns:a16="http://schemas.microsoft.com/office/drawing/2014/main" id="{FABC9D34-7EE8-49E1-A8FD-DC95302C7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0" name="Freeform 3066">
                <a:extLst>
                  <a:ext uri="{FF2B5EF4-FFF2-40B4-BE49-F238E27FC236}">
                    <a16:creationId xmlns:a16="http://schemas.microsoft.com/office/drawing/2014/main" id="{D83AEACC-7BA1-4B13-96B7-7F1B44050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1" name="Freeform 3067">
                <a:extLst>
                  <a:ext uri="{FF2B5EF4-FFF2-40B4-BE49-F238E27FC236}">
                    <a16:creationId xmlns:a16="http://schemas.microsoft.com/office/drawing/2014/main" id="{A78522A2-CEBA-4B78-86EF-83B090449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2" name="Freeform 3068">
                <a:extLst>
                  <a:ext uri="{FF2B5EF4-FFF2-40B4-BE49-F238E27FC236}">
                    <a16:creationId xmlns:a16="http://schemas.microsoft.com/office/drawing/2014/main" id="{F21F963A-3BC7-4979-9219-463CF990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3" name="Freeform 3069">
                <a:extLst>
                  <a:ext uri="{FF2B5EF4-FFF2-40B4-BE49-F238E27FC236}">
                    <a16:creationId xmlns:a16="http://schemas.microsoft.com/office/drawing/2014/main" id="{184C06C5-04B3-4516-B65B-86BEA4B3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4" name="Freeform 3070">
                <a:extLst>
                  <a:ext uri="{FF2B5EF4-FFF2-40B4-BE49-F238E27FC236}">
                    <a16:creationId xmlns:a16="http://schemas.microsoft.com/office/drawing/2014/main" id="{50813BEB-69CC-410F-99E0-6113B678A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Freeform 3071">
                <a:extLst>
                  <a:ext uri="{FF2B5EF4-FFF2-40B4-BE49-F238E27FC236}">
                    <a16:creationId xmlns:a16="http://schemas.microsoft.com/office/drawing/2014/main" id="{3CC96D6C-D8BE-4857-BD6A-00973639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6" name="Freeform 3072">
                <a:extLst>
                  <a:ext uri="{FF2B5EF4-FFF2-40B4-BE49-F238E27FC236}">
                    <a16:creationId xmlns:a16="http://schemas.microsoft.com/office/drawing/2014/main" id="{D949B87E-B08A-45DE-AA4F-AA7F9224B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7" name="Freeform 3073">
                <a:extLst>
                  <a:ext uri="{FF2B5EF4-FFF2-40B4-BE49-F238E27FC236}">
                    <a16:creationId xmlns:a16="http://schemas.microsoft.com/office/drawing/2014/main" id="{330742AE-1792-41FA-81F3-F02B3485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8" name="Freeform 3074">
                <a:extLst>
                  <a:ext uri="{FF2B5EF4-FFF2-40B4-BE49-F238E27FC236}">
                    <a16:creationId xmlns:a16="http://schemas.microsoft.com/office/drawing/2014/main" id="{9ECD8E71-98E8-4185-A81E-C5C383020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9" name="Freeform 3075">
                <a:extLst>
                  <a:ext uri="{FF2B5EF4-FFF2-40B4-BE49-F238E27FC236}">
                    <a16:creationId xmlns:a16="http://schemas.microsoft.com/office/drawing/2014/main" id="{8218B50F-31DD-40DD-84C5-F6D0B1CC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0" name="Freeform 3076">
                <a:extLst>
                  <a:ext uri="{FF2B5EF4-FFF2-40B4-BE49-F238E27FC236}">
                    <a16:creationId xmlns:a16="http://schemas.microsoft.com/office/drawing/2014/main" id="{2EE3ED6C-1485-442E-A267-7A5DC7885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1" name="Line 3077">
                <a:extLst>
                  <a:ext uri="{FF2B5EF4-FFF2-40B4-BE49-F238E27FC236}">
                    <a16:creationId xmlns:a16="http://schemas.microsoft.com/office/drawing/2014/main" id="{C7E1596B-F19D-4565-ABEB-EED4DD10E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2" name="Freeform 3078">
                <a:extLst>
                  <a:ext uri="{FF2B5EF4-FFF2-40B4-BE49-F238E27FC236}">
                    <a16:creationId xmlns:a16="http://schemas.microsoft.com/office/drawing/2014/main" id="{0FACA892-361D-43E4-9EFD-46B6A8FD1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Freeform 3079">
                <a:extLst>
                  <a:ext uri="{FF2B5EF4-FFF2-40B4-BE49-F238E27FC236}">
                    <a16:creationId xmlns:a16="http://schemas.microsoft.com/office/drawing/2014/main" id="{14FC2E2B-0E16-4B66-AA57-47F4BC77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4" name="Freeform 3080">
                <a:extLst>
                  <a:ext uri="{FF2B5EF4-FFF2-40B4-BE49-F238E27FC236}">
                    <a16:creationId xmlns:a16="http://schemas.microsoft.com/office/drawing/2014/main" id="{98C92FBC-B648-4D6D-94A6-4C213945F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5" name="Freeform 3081">
                <a:extLst>
                  <a:ext uri="{FF2B5EF4-FFF2-40B4-BE49-F238E27FC236}">
                    <a16:creationId xmlns:a16="http://schemas.microsoft.com/office/drawing/2014/main" id="{7DE3BEA5-0D55-4844-A4DF-40D7F1A3B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6" name="Freeform 3082">
                <a:extLst>
                  <a:ext uri="{FF2B5EF4-FFF2-40B4-BE49-F238E27FC236}">
                    <a16:creationId xmlns:a16="http://schemas.microsoft.com/office/drawing/2014/main" id="{EB62A039-860B-4023-8BC8-A2F3980A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7" name="Freeform 3083">
                <a:extLst>
                  <a:ext uri="{FF2B5EF4-FFF2-40B4-BE49-F238E27FC236}">
                    <a16:creationId xmlns:a16="http://schemas.microsoft.com/office/drawing/2014/main" id="{57E7EB97-5C3A-46D9-81FF-133FBE018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8" name="Freeform 3084">
                <a:extLst>
                  <a:ext uri="{FF2B5EF4-FFF2-40B4-BE49-F238E27FC236}">
                    <a16:creationId xmlns:a16="http://schemas.microsoft.com/office/drawing/2014/main" id="{A4F6A6D7-66D2-4995-82EB-E7D204445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9" name="Freeform 3085">
                <a:extLst>
                  <a:ext uri="{FF2B5EF4-FFF2-40B4-BE49-F238E27FC236}">
                    <a16:creationId xmlns:a16="http://schemas.microsoft.com/office/drawing/2014/main" id="{0F291E34-D9B0-4DCA-B473-B35905646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0" name="Freeform 3086">
                <a:extLst>
                  <a:ext uri="{FF2B5EF4-FFF2-40B4-BE49-F238E27FC236}">
                    <a16:creationId xmlns:a16="http://schemas.microsoft.com/office/drawing/2014/main" id="{A8AEAABA-AE3D-456A-9848-287083898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Freeform 3087">
                <a:extLst>
                  <a:ext uri="{FF2B5EF4-FFF2-40B4-BE49-F238E27FC236}">
                    <a16:creationId xmlns:a16="http://schemas.microsoft.com/office/drawing/2014/main" id="{2C43914A-FE82-4BB0-B23A-41C4D166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2" name="Freeform 3088">
                <a:extLst>
                  <a:ext uri="{FF2B5EF4-FFF2-40B4-BE49-F238E27FC236}">
                    <a16:creationId xmlns:a16="http://schemas.microsoft.com/office/drawing/2014/main" id="{E2E388A1-42CF-4141-ABDE-70F0ECAA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3" name="Freeform 3089">
                <a:extLst>
                  <a:ext uri="{FF2B5EF4-FFF2-40B4-BE49-F238E27FC236}">
                    <a16:creationId xmlns:a16="http://schemas.microsoft.com/office/drawing/2014/main" id="{2AF0D444-F586-468E-B6F7-6DFDB0E65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4" name="Freeform 3090">
                <a:extLst>
                  <a:ext uri="{FF2B5EF4-FFF2-40B4-BE49-F238E27FC236}">
                    <a16:creationId xmlns:a16="http://schemas.microsoft.com/office/drawing/2014/main" id="{9D61EF84-A624-448F-9042-B31CBC403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5" name="Freeform 3091">
                <a:extLst>
                  <a:ext uri="{FF2B5EF4-FFF2-40B4-BE49-F238E27FC236}">
                    <a16:creationId xmlns:a16="http://schemas.microsoft.com/office/drawing/2014/main" id="{B5285A1D-F340-473A-94EE-86339F1BE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6" name="Freeform 3092">
                <a:extLst>
                  <a:ext uri="{FF2B5EF4-FFF2-40B4-BE49-F238E27FC236}">
                    <a16:creationId xmlns:a16="http://schemas.microsoft.com/office/drawing/2014/main" id="{CD34B1C5-F7EA-43E2-B2CC-5FD9023C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7" name="Freeform 3093">
                <a:extLst>
                  <a:ext uri="{FF2B5EF4-FFF2-40B4-BE49-F238E27FC236}">
                    <a16:creationId xmlns:a16="http://schemas.microsoft.com/office/drawing/2014/main" id="{B550FAF3-25A4-4744-B32E-A989250A8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8" name="Freeform 3094">
                <a:extLst>
                  <a:ext uri="{FF2B5EF4-FFF2-40B4-BE49-F238E27FC236}">
                    <a16:creationId xmlns:a16="http://schemas.microsoft.com/office/drawing/2014/main" id="{B76DEC43-46A0-4FBF-9E2C-DCFCED163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Freeform 3095">
                <a:extLst>
                  <a:ext uri="{FF2B5EF4-FFF2-40B4-BE49-F238E27FC236}">
                    <a16:creationId xmlns:a16="http://schemas.microsoft.com/office/drawing/2014/main" id="{0749164B-6894-4DDF-AE1B-2AEAF582E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0" name="Freeform 3096">
                <a:extLst>
                  <a:ext uri="{FF2B5EF4-FFF2-40B4-BE49-F238E27FC236}">
                    <a16:creationId xmlns:a16="http://schemas.microsoft.com/office/drawing/2014/main" id="{D9B90304-304D-45BE-8E50-E72B2EE56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1" name="Freeform 3097">
                <a:extLst>
                  <a:ext uri="{FF2B5EF4-FFF2-40B4-BE49-F238E27FC236}">
                    <a16:creationId xmlns:a16="http://schemas.microsoft.com/office/drawing/2014/main" id="{A8489869-912C-4FD3-8E6B-3773EED9B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2" name="Freeform 3098">
                <a:extLst>
                  <a:ext uri="{FF2B5EF4-FFF2-40B4-BE49-F238E27FC236}">
                    <a16:creationId xmlns:a16="http://schemas.microsoft.com/office/drawing/2014/main" id="{85C53272-BC60-4155-872C-9A60F774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3" name="Freeform 3099">
                <a:extLst>
                  <a:ext uri="{FF2B5EF4-FFF2-40B4-BE49-F238E27FC236}">
                    <a16:creationId xmlns:a16="http://schemas.microsoft.com/office/drawing/2014/main" id="{BD0663B8-030F-4B87-9B5E-CE9898BEA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4" name="Freeform 3100">
                <a:extLst>
                  <a:ext uri="{FF2B5EF4-FFF2-40B4-BE49-F238E27FC236}">
                    <a16:creationId xmlns:a16="http://schemas.microsoft.com/office/drawing/2014/main" id="{DEC404CD-9973-4D7E-B0A5-9AE06070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5" name="Freeform 3101">
                <a:extLst>
                  <a:ext uri="{FF2B5EF4-FFF2-40B4-BE49-F238E27FC236}">
                    <a16:creationId xmlns:a16="http://schemas.microsoft.com/office/drawing/2014/main" id="{950A2575-6DEA-4578-90E4-E6D736C2F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6" name="Freeform 3102">
                <a:extLst>
                  <a:ext uri="{FF2B5EF4-FFF2-40B4-BE49-F238E27FC236}">
                    <a16:creationId xmlns:a16="http://schemas.microsoft.com/office/drawing/2014/main" id="{DEC87160-8F05-4D46-AB2C-E66CCDED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Freeform 3103">
                <a:extLst>
                  <a:ext uri="{FF2B5EF4-FFF2-40B4-BE49-F238E27FC236}">
                    <a16:creationId xmlns:a16="http://schemas.microsoft.com/office/drawing/2014/main" id="{FC8CDAD4-0B7C-4C9D-A00A-51065D39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8" name="Freeform 3104">
                <a:extLst>
                  <a:ext uri="{FF2B5EF4-FFF2-40B4-BE49-F238E27FC236}">
                    <a16:creationId xmlns:a16="http://schemas.microsoft.com/office/drawing/2014/main" id="{DF6FB996-B05D-4033-A1FC-8182FA7A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9" name="Freeform 3105">
                <a:extLst>
                  <a:ext uri="{FF2B5EF4-FFF2-40B4-BE49-F238E27FC236}">
                    <a16:creationId xmlns:a16="http://schemas.microsoft.com/office/drawing/2014/main" id="{74C004A0-C265-4152-8531-92D4D23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0" name="Freeform 3106">
                <a:extLst>
                  <a:ext uri="{FF2B5EF4-FFF2-40B4-BE49-F238E27FC236}">
                    <a16:creationId xmlns:a16="http://schemas.microsoft.com/office/drawing/2014/main" id="{36009F0F-81CE-4C86-B943-AA6691EE7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1" name="Freeform 3107">
                <a:extLst>
                  <a:ext uri="{FF2B5EF4-FFF2-40B4-BE49-F238E27FC236}">
                    <a16:creationId xmlns:a16="http://schemas.microsoft.com/office/drawing/2014/main" id="{C5720489-BC9B-4945-A3F5-19B858C5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2" name="Freeform 3108">
                <a:extLst>
                  <a:ext uri="{FF2B5EF4-FFF2-40B4-BE49-F238E27FC236}">
                    <a16:creationId xmlns:a16="http://schemas.microsoft.com/office/drawing/2014/main" id="{BC4CB77F-D31B-4CBE-8AF5-630AB9DB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3" name="Freeform 3109">
                <a:extLst>
                  <a:ext uri="{FF2B5EF4-FFF2-40B4-BE49-F238E27FC236}">
                    <a16:creationId xmlns:a16="http://schemas.microsoft.com/office/drawing/2014/main" id="{17D52EAF-D8DE-437A-9561-ACFF4C9F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4" name="Freeform 3110">
                <a:extLst>
                  <a:ext uri="{FF2B5EF4-FFF2-40B4-BE49-F238E27FC236}">
                    <a16:creationId xmlns:a16="http://schemas.microsoft.com/office/drawing/2014/main" id="{A7556898-1636-4C2B-9B6E-2554A3A89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Freeform 3111">
                <a:extLst>
                  <a:ext uri="{FF2B5EF4-FFF2-40B4-BE49-F238E27FC236}">
                    <a16:creationId xmlns:a16="http://schemas.microsoft.com/office/drawing/2014/main" id="{489C5E3E-A726-421A-86EF-78AD15CA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6" name="Freeform 3112">
                <a:extLst>
                  <a:ext uri="{FF2B5EF4-FFF2-40B4-BE49-F238E27FC236}">
                    <a16:creationId xmlns:a16="http://schemas.microsoft.com/office/drawing/2014/main" id="{69B37FE6-B31E-4165-A646-F54010B2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7" name="Freeform 3113">
                <a:extLst>
                  <a:ext uri="{FF2B5EF4-FFF2-40B4-BE49-F238E27FC236}">
                    <a16:creationId xmlns:a16="http://schemas.microsoft.com/office/drawing/2014/main" id="{6AAC862B-56D2-47A2-A8D0-A5C9D406B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8" name="Freeform 3114">
                <a:extLst>
                  <a:ext uri="{FF2B5EF4-FFF2-40B4-BE49-F238E27FC236}">
                    <a16:creationId xmlns:a16="http://schemas.microsoft.com/office/drawing/2014/main" id="{4337D4A6-89B1-4BF0-BA3F-4F31961E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9" name="Freeform 3115">
                <a:extLst>
                  <a:ext uri="{FF2B5EF4-FFF2-40B4-BE49-F238E27FC236}">
                    <a16:creationId xmlns:a16="http://schemas.microsoft.com/office/drawing/2014/main" id="{C873BDF6-3109-45E4-9998-E95E3032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0" name="Freeform 3116">
                <a:extLst>
                  <a:ext uri="{FF2B5EF4-FFF2-40B4-BE49-F238E27FC236}">
                    <a16:creationId xmlns:a16="http://schemas.microsoft.com/office/drawing/2014/main" id="{E1C5E3CA-F4B5-48CB-B9F5-4E7C1144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1" name="Freeform 3117">
                <a:extLst>
                  <a:ext uri="{FF2B5EF4-FFF2-40B4-BE49-F238E27FC236}">
                    <a16:creationId xmlns:a16="http://schemas.microsoft.com/office/drawing/2014/main" id="{EA64B477-93DE-4F7D-9A26-84F297F3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2" name="Line 3118">
                <a:extLst>
                  <a:ext uri="{FF2B5EF4-FFF2-40B4-BE49-F238E27FC236}">
                    <a16:creationId xmlns:a16="http://schemas.microsoft.com/office/drawing/2014/main" id="{ABF58E97-3CCB-482A-A6B0-F73A69B81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Freeform 3119">
                <a:extLst>
                  <a:ext uri="{FF2B5EF4-FFF2-40B4-BE49-F238E27FC236}">
                    <a16:creationId xmlns:a16="http://schemas.microsoft.com/office/drawing/2014/main" id="{645F8D4D-1796-41E5-8BA6-77C0593A5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4" name="Freeform 3120">
                <a:extLst>
                  <a:ext uri="{FF2B5EF4-FFF2-40B4-BE49-F238E27FC236}">
                    <a16:creationId xmlns:a16="http://schemas.microsoft.com/office/drawing/2014/main" id="{08F3698B-E42C-494A-9870-D9BDAE1D8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5" name="Freeform 3121">
                <a:extLst>
                  <a:ext uri="{FF2B5EF4-FFF2-40B4-BE49-F238E27FC236}">
                    <a16:creationId xmlns:a16="http://schemas.microsoft.com/office/drawing/2014/main" id="{34993738-3886-45A3-8629-F5C03641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6" name="Freeform 3122">
                <a:extLst>
                  <a:ext uri="{FF2B5EF4-FFF2-40B4-BE49-F238E27FC236}">
                    <a16:creationId xmlns:a16="http://schemas.microsoft.com/office/drawing/2014/main" id="{EE53C2C1-B0E2-48B2-97C1-546C1361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7" name="Freeform 3123">
                <a:extLst>
                  <a:ext uri="{FF2B5EF4-FFF2-40B4-BE49-F238E27FC236}">
                    <a16:creationId xmlns:a16="http://schemas.microsoft.com/office/drawing/2014/main" id="{5D6F553D-C6E2-45C0-BDFE-4AC16A0BB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8" name="Freeform 3124">
                <a:extLst>
                  <a:ext uri="{FF2B5EF4-FFF2-40B4-BE49-F238E27FC236}">
                    <a16:creationId xmlns:a16="http://schemas.microsoft.com/office/drawing/2014/main" id="{22CEF52B-0167-404F-9AD6-D9379D9BDEE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9" name="Freeform 3125">
                <a:extLst>
                  <a:ext uri="{FF2B5EF4-FFF2-40B4-BE49-F238E27FC236}">
                    <a16:creationId xmlns:a16="http://schemas.microsoft.com/office/drawing/2014/main" id="{21D781F7-D163-44CC-9657-ADE02BFF3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0" name="Freeform 3126">
                <a:extLst>
                  <a:ext uri="{FF2B5EF4-FFF2-40B4-BE49-F238E27FC236}">
                    <a16:creationId xmlns:a16="http://schemas.microsoft.com/office/drawing/2014/main" id="{BBEAB13F-16CB-4EE8-82E4-9FB3A301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3127">
                <a:extLst>
                  <a:ext uri="{FF2B5EF4-FFF2-40B4-BE49-F238E27FC236}">
                    <a16:creationId xmlns:a16="http://schemas.microsoft.com/office/drawing/2014/main" id="{FD112529-C4D7-4A88-B4D0-3EBBBAF8A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2" name="Freeform 3128">
                <a:extLst>
                  <a:ext uri="{FF2B5EF4-FFF2-40B4-BE49-F238E27FC236}">
                    <a16:creationId xmlns:a16="http://schemas.microsoft.com/office/drawing/2014/main" id="{8A88B826-E670-4063-9697-049E65E4A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3" name="Freeform 3129">
                <a:extLst>
                  <a:ext uri="{FF2B5EF4-FFF2-40B4-BE49-F238E27FC236}">
                    <a16:creationId xmlns:a16="http://schemas.microsoft.com/office/drawing/2014/main" id="{6E63029C-13C5-4C56-863F-C2E9E33C4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4" name="Freeform 3130">
                <a:extLst>
                  <a:ext uri="{FF2B5EF4-FFF2-40B4-BE49-F238E27FC236}">
                    <a16:creationId xmlns:a16="http://schemas.microsoft.com/office/drawing/2014/main" id="{039BC416-197B-40F3-AD40-8D743D4AD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5" name="Freeform 3131">
                <a:extLst>
                  <a:ext uri="{FF2B5EF4-FFF2-40B4-BE49-F238E27FC236}">
                    <a16:creationId xmlns:a16="http://schemas.microsoft.com/office/drawing/2014/main" id="{5DC7697C-D50D-4C5A-976D-4D78E8EC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6" name="Freeform 3132">
                <a:extLst>
                  <a:ext uri="{FF2B5EF4-FFF2-40B4-BE49-F238E27FC236}">
                    <a16:creationId xmlns:a16="http://schemas.microsoft.com/office/drawing/2014/main" id="{8918D90A-6A7D-4D52-B873-A7C322251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7" name="Freeform 3133">
                <a:extLst>
                  <a:ext uri="{FF2B5EF4-FFF2-40B4-BE49-F238E27FC236}">
                    <a16:creationId xmlns:a16="http://schemas.microsoft.com/office/drawing/2014/main" id="{4226CD2C-C26B-4EDB-AA71-830691702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8" name="Freeform 3134">
                <a:extLst>
                  <a:ext uri="{FF2B5EF4-FFF2-40B4-BE49-F238E27FC236}">
                    <a16:creationId xmlns:a16="http://schemas.microsoft.com/office/drawing/2014/main" id="{827FB195-AB8F-4D9D-B966-FF94AE2BA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Freeform 3135">
                <a:extLst>
                  <a:ext uri="{FF2B5EF4-FFF2-40B4-BE49-F238E27FC236}">
                    <a16:creationId xmlns:a16="http://schemas.microsoft.com/office/drawing/2014/main" id="{A88E0AF7-89F2-4794-9765-A04461FB7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0" name="Freeform 3136">
                <a:extLst>
                  <a:ext uri="{FF2B5EF4-FFF2-40B4-BE49-F238E27FC236}">
                    <a16:creationId xmlns:a16="http://schemas.microsoft.com/office/drawing/2014/main" id="{35017748-BC0D-48E2-A74F-4D5C83AF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1" name="Freeform 3137">
                <a:extLst>
                  <a:ext uri="{FF2B5EF4-FFF2-40B4-BE49-F238E27FC236}">
                    <a16:creationId xmlns:a16="http://schemas.microsoft.com/office/drawing/2014/main" id="{8630881A-1008-4A5B-AE3D-F908D66DD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2" name="Freeform 3138">
                <a:extLst>
                  <a:ext uri="{FF2B5EF4-FFF2-40B4-BE49-F238E27FC236}">
                    <a16:creationId xmlns:a16="http://schemas.microsoft.com/office/drawing/2014/main" id="{25170D3A-6690-483D-9CB5-050D1B8DD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3" name="Freeform 3139">
                <a:extLst>
                  <a:ext uri="{FF2B5EF4-FFF2-40B4-BE49-F238E27FC236}">
                    <a16:creationId xmlns:a16="http://schemas.microsoft.com/office/drawing/2014/main" id="{0E587A6D-2A31-49EA-8710-4FBA915B0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4" name="Freeform 3140">
                <a:extLst>
                  <a:ext uri="{FF2B5EF4-FFF2-40B4-BE49-F238E27FC236}">
                    <a16:creationId xmlns:a16="http://schemas.microsoft.com/office/drawing/2014/main" id="{174D108E-E602-472B-ABB3-5F5E085A3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5" name="Freeform 3141">
                <a:extLst>
                  <a:ext uri="{FF2B5EF4-FFF2-40B4-BE49-F238E27FC236}">
                    <a16:creationId xmlns:a16="http://schemas.microsoft.com/office/drawing/2014/main" id="{892DA1BF-47C0-4F20-B861-EA059DCB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6" name="Freeform 3142">
                <a:extLst>
                  <a:ext uri="{FF2B5EF4-FFF2-40B4-BE49-F238E27FC236}">
                    <a16:creationId xmlns:a16="http://schemas.microsoft.com/office/drawing/2014/main" id="{4BE829A4-5BE6-47F9-A565-FBEAAEE74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Freeform 3143">
                <a:extLst>
                  <a:ext uri="{FF2B5EF4-FFF2-40B4-BE49-F238E27FC236}">
                    <a16:creationId xmlns:a16="http://schemas.microsoft.com/office/drawing/2014/main" id="{94B11C04-494A-4B4C-BE29-2550E7C5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8" name="Freeform 3144">
                <a:extLst>
                  <a:ext uri="{FF2B5EF4-FFF2-40B4-BE49-F238E27FC236}">
                    <a16:creationId xmlns:a16="http://schemas.microsoft.com/office/drawing/2014/main" id="{CD7925C2-5C72-4A9D-A6B7-69C24A00C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9" name="Freeform 3145">
                <a:extLst>
                  <a:ext uri="{FF2B5EF4-FFF2-40B4-BE49-F238E27FC236}">
                    <a16:creationId xmlns:a16="http://schemas.microsoft.com/office/drawing/2014/main" id="{048DDFC2-CA5E-4F49-916C-030DE232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0" name="Freeform 3146">
                <a:extLst>
                  <a:ext uri="{FF2B5EF4-FFF2-40B4-BE49-F238E27FC236}">
                    <a16:creationId xmlns:a16="http://schemas.microsoft.com/office/drawing/2014/main" id="{6C7BB64E-807E-4A1D-B5A6-1CD32FD47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Freeform 3147">
                <a:extLst>
                  <a:ext uri="{FF2B5EF4-FFF2-40B4-BE49-F238E27FC236}">
                    <a16:creationId xmlns:a16="http://schemas.microsoft.com/office/drawing/2014/main" id="{A82C246D-A201-4A5B-92CC-88E7386CC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2" name="Freeform 3148">
                <a:extLst>
                  <a:ext uri="{FF2B5EF4-FFF2-40B4-BE49-F238E27FC236}">
                    <a16:creationId xmlns:a16="http://schemas.microsoft.com/office/drawing/2014/main" id="{A811AEFA-8061-468C-B21D-12143F5ED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3" name="Freeform 3149">
                <a:extLst>
                  <a:ext uri="{FF2B5EF4-FFF2-40B4-BE49-F238E27FC236}">
                    <a16:creationId xmlns:a16="http://schemas.microsoft.com/office/drawing/2014/main" id="{90F430AB-89ED-45B4-88C2-6CF2E22C8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4" name="Freeform 3150">
                <a:extLst>
                  <a:ext uri="{FF2B5EF4-FFF2-40B4-BE49-F238E27FC236}">
                    <a16:creationId xmlns:a16="http://schemas.microsoft.com/office/drawing/2014/main" id="{9500454C-915E-42DF-B1C7-B0D1EE65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5" name="Freeform 3151">
                <a:extLst>
                  <a:ext uri="{FF2B5EF4-FFF2-40B4-BE49-F238E27FC236}">
                    <a16:creationId xmlns:a16="http://schemas.microsoft.com/office/drawing/2014/main" id="{2E755225-EC7A-477B-9A4E-BC5D6DAF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Freeform 3152">
                <a:extLst>
                  <a:ext uri="{FF2B5EF4-FFF2-40B4-BE49-F238E27FC236}">
                    <a16:creationId xmlns:a16="http://schemas.microsoft.com/office/drawing/2014/main" id="{D6A68468-6C1C-47AA-9356-51331904A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7" name="Freeform 3153">
                <a:extLst>
                  <a:ext uri="{FF2B5EF4-FFF2-40B4-BE49-F238E27FC236}">
                    <a16:creationId xmlns:a16="http://schemas.microsoft.com/office/drawing/2014/main" id="{FD50BA08-662F-4D0D-B538-3CC3A62D5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8" name="Freeform 3154">
                <a:extLst>
                  <a:ext uri="{FF2B5EF4-FFF2-40B4-BE49-F238E27FC236}">
                    <a16:creationId xmlns:a16="http://schemas.microsoft.com/office/drawing/2014/main" id="{829734E1-A112-466E-AB18-DF1323B55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9" name="Freeform 3155">
                <a:extLst>
                  <a:ext uri="{FF2B5EF4-FFF2-40B4-BE49-F238E27FC236}">
                    <a16:creationId xmlns:a16="http://schemas.microsoft.com/office/drawing/2014/main" id="{160F494F-465E-4075-9464-BD8E4BFEB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0" name="Freeform 3156">
                <a:extLst>
                  <a:ext uri="{FF2B5EF4-FFF2-40B4-BE49-F238E27FC236}">
                    <a16:creationId xmlns:a16="http://schemas.microsoft.com/office/drawing/2014/main" id="{00ED3DB0-1FE2-473F-B1E3-DF809B588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1" name="Freeform 3157">
                <a:extLst>
                  <a:ext uri="{FF2B5EF4-FFF2-40B4-BE49-F238E27FC236}">
                    <a16:creationId xmlns:a16="http://schemas.microsoft.com/office/drawing/2014/main" id="{35D902DE-1F69-4660-BA62-4CD6D4F89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2" name="Freeform 3158">
                <a:extLst>
                  <a:ext uri="{FF2B5EF4-FFF2-40B4-BE49-F238E27FC236}">
                    <a16:creationId xmlns:a16="http://schemas.microsoft.com/office/drawing/2014/main" id="{E5029163-CEDA-49FA-8F18-B52B0120C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973" name="Picture 11">
              <a:extLst>
                <a:ext uri="{FF2B5EF4-FFF2-40B4-BE49-F238E27FC236}">
                  <a16:creationId xmlns:a16="http://schemas.microsoft.com/office/drawing/2014/main" id="{0E2DA8EA-03C4-4D48-8A0A-97A5A2BCC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840" y="3282196"/>
              <a:ext cx="204788" cy="16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" name="AutoShape 697">
              <a:extLst>
                <a:ext uri="{FF2B5EF4-FFF2-40B4-BE49-F238E27FC236}">
                  <a16:creationId xmlns:a16="http://schemas.microsoft.com/office/drawing/2014/main" id="{F7FDAE58-CC3C-4811-8853-8589B6678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33134">
              <a:off x="602303" y="4652603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75" name="Line 700">
              <a:extLst>
                <a:ext uri="{FF2B5EF4-FFF2-40B4-BE49-F238E27FC236}">
                  <a16:creationId xmlns:a16="http://schemas.microsoft.com/office/drawing/2014/main" id="{904A316C-9C05-45D5-A801-A13354834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040" y="3106322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6" name="Line 700">
              <a:extLst>
                <a:ext uri="{FF2B5EF4-FFF2-40B4-BE49-F238E27FC236}">
                  <a16:creationId xmlns:a16="http://schemas.microsoft.com/office/drawing/2014/main" id="{63EDB464-7732-480B-99D6-E65686B71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5603" y="3359580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7" name="Text Box 466">
              <a:extLst>
                <a:ext uri="{FF2B5EF4-FFF2-40B4-BE49-F238E27FC236}">
                  <a16:creationId xmlns:a16="http://schemas.microsoft.com/office/drawing/2014/main" id="{666917E3-15CF-49F0-A3F7-378DE137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692458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Agente</a:t>
              </a:r>
            </a:p>
          </p:txBody>
        </p:sp>
        <p:sp>
          <p:nvSpPr>
            <p:cNvPr id="978" name="Text Box 497">
              <a:extLst>
                <a:ext uri="{FF2B5EF4-FFF2-40B4-BE49-F238E27FC236}">
                  <a16:creationId xmlns:a16="http://schemas.microsoft.com/office/drawing/2014/main" id="{FCD6E7D3-D3CD-497F-B97B-88E115790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961194"/>
              <a:ext cx="2719387" cy="65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Finalizar automaticamente em Horários Pré-estabelecidos as máquinas que foram desligadas sem registro no sistema.</a:t>
              </a:r>
            </a:p>
            <a:p>
              <a:pPr eaLnBrk="1" hangingPunct="1"/>
              <a:r>
                <a:rPr lang="pt-BR" altLang="pt-BR" sz="900" i="1"/>
                <a:t> Monitoramento das Máquinas Ligadas.</a:t>
              </a:r>
            </a:p>
          </p:txBody>
        </p:sp>
        <p:pic>
          <p:nvPicPr>
            <p:cNvPr id="10" name="Imagem 9" descr="Mouse de computador&#10;&#10;Descrição gerada automaticamente">
              <a:extLst>
                <a:ext uri="{FF2B5EF4-FFF2-40B4-BE49-F238E27FC236}">
                  <a16:creationId xmlns:a16="http://schemas.microsoft.com/office/drawing/2014/main" id="{23194E5B-6741-48BA-B4FB-94782E7A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215" y="1503378"/>
              <a:ext cx="554038" cy="479651"/>
            </a:xfrm>
            <a:prstGeom prst="rect">
              <a:avLst/>
            </a:prstGeom>
          </p:spPr>
        </p:pic>
      </p:grpSp>
      <p:pic>
        <p:nvPicPr>
          <p:cNvPr id="1515" name="Imagem 1514">
            <a:extLst>
              <a:ext uri="{FF2B5EF4-FFF2-40B4-BE49-F238E27FC236}">
                <a16:creationId xmlns:a16="http://schemas.microsoft.com/office/drawing/2014/main" id="{C52A4ECE-E1C1-4A6F-96E8-EEC1EEFD21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5025892" y="4517519"/>
            <a:ext cx="594146" cy="803468"/>
          </a:xfrm>
          <a:prstGeom prst="rect">
            <a:avLst/>
          </a:prstGeom>
        </p:spPr>
      </p:pic>
      <p:sp>
        <p:nvSpPr>
          <p:cNvPr id="1516" name="CaixaDeTexto 1515">
            <a:extLst>
              <a:ext uri="{FF2B5EF4-FFF2-40B4-BE49-F238E27FC236}">
                <a16:creationId xmlns:a16="http://schemas.microsoft.com/office/drawing/2014/main" id="{5A387FC2-6511-45FB-A4B1-B94646733CA5}"/>
              </a:ext>
            </a:extLst>
          </p:cNvPr>
          <p:cNvSpPr txBox="1"/>
          <p:nvPr/>
        </p:nvSpPr>
        <p:spPr>
          <a:xfrm>
            <a:off x="3524890" y="4632594"/>
            <a:ext cx="12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Tempo de implementação</a:t>
            </a:r>
          </a:p>
        </p:txBody>
      </p:sp>
      <p:sp>
        <p:nvSpPr>
          <p:cNvPr id="1517" name="CaixaDeTexto 1516">
            <a:extLst>
              <a:ext uri="{FF2B5EF4-FFF2-40B4-BE49-F238E27FC236}">
                <a16:creationId xmlns:a16="http://schemas.microsoft.com/office/drawing/2014/main" id="{E0BF587D-E1CC-410A-994F-16B87EDCE65B}"/>
              </a:ext>
            </a:extLst>
          </p:cNvPr>
          <p:cNvSpPr txBox="1"/>
          <p:nvPr/>
        </p:nvSpPr>
        <p:spPr>
          <a:xfrm>
            <a:off x="3200103" y="5023239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C00000"/>
                </a:solidFill>
              </a:rPr>
              <a:t>11 Meses</a:t>
            </a:r>
          </a:p>
        </p:txBody>
      </p:sp>
      <p:grpSp>
        <p:nvGrpSpPr>
          <p:cNvPr id="1522" name="Agrupar 1521">
            <a:extLst>
              <a:ext uri="{FF2B5EF4-FFF2-40B4-BE49-F238E27FC236}">
                <a16:creationId xmlns:a16="http://schemas.microsoft.com/office/drawing/2014/main" id="{6197FA8D-7F1C-4EA9-BF16-41450D33A09C}"/>
              </a:ext>
            </a:extLst>
          </p:cNvPr>
          <p:cNvGrpSpPr/>
          <p:nvPr/>
        </p:nvGrpSpPr>
        <p:grpSpPr>
          <a:xfrm>
            <a:off x="-1548680" y="5776857"/>
            <a:ext cx="821677" cy="640131"/>
            <a:chOff x="-330635" y="5729419"/>
            <a:chExt cx="1210196" cy="1049559"/>
          </a:xfrm>
        </p:grpSpPr>
        <p:grpSp>
          <p:nvGrpSpPr>
            <p:cNvPr id="1523" name="Grupo 548">
              <a:extLst>
                <a:ext uri="{FF2B5EF4-FFF2-40B4-BE49-F238E27FC236}">
                  <a16:creationId xmlns:a16="http://schemas.microsoft.com/office/drawing/2014/main" id="{CABB81DB-14E4-4B00-B10F-6A0484BD9CD4}"/>
                </a:ext>
              </a:extLst>
            </p:cNvPr>
            <p:cNvGrpSpPr/>
            <p:nvPr/>
          </p:nvGrpSpPr>
          <p:grpSpPr>
            <a:xfrm>
              <a:off x="15465" y="5914882"/>
              <a:ext cx="864096" cy="864096"/>
              <a:chOff x="2448124" y="1519292"/>
              <a:chExt cx="1260000" cy="1260000"/>
            </a:xfrm>
          </p:grpSpPr>
          <p:sp>
            <p:nvSpPr>
              <p:cNvPr id="1525" name="Freeform 14">
                <a:extLst>
                  <a:ext uri="{FF2B5EF4-FFF2-40B4-BE49-F238E27FC236}">
                    <a16:creationId xmlns:a16="http://schemas.microsoft.com/office/drawing/2014/main" id="{B5DF6661-DFB4-407F-A648-712F5226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124" y="1519292"/>
                <a:ext cx="1260000" cy="1260000"/>
              </a:xfrm>
              <a:custGeom>
                <a:avLst/>
                <a:gdLst>
                  <a:gd name="T0" fmla="*/ 8699 w 8699"/>
                  <a:gd name="T1" fmla="*/ 4350 h 8699"/>
                  <a:gd name="T2" fmla="*/ 8658 w 8699"/>
                  <a:gd name="T3" fmla="*/ 3763 h 8699"/>
                  <a:gd name="T4" fmla="*/ 8542 w 8699"/>
                  <a:gd name="T5" fmla="*/ 3197 h 8699"/>
                  <a:gd name="T6" fmla="*/ 8355 w 8699"/>
                  <a:gd name="T7" fmla="*/ 2662 h 8699"/>
                  <a:gd name="T8" fmla="*/ 8102 w 8699"/>
                  <a:gd name="T9" fmla="*/ 2159 h 8699"/>
                  <a:gd name="T10" fmla="*/ 7789 w 8699"/>
                  <a:gd name="T11" fmla="*/ 1696 h 8699"/>
                  <a:gd name="T12" fmla="*/ 7420 w 8699"/>
                  <a:gd name="T13" fmla="*/ 1279 h 8699"/>
                  <a:gd name="T14" fmla="*/ 7003 w 8699"/>
                  <a:gd name="T15" fmla="*/ 910 h 8699"/>
                  <a:gd name="T16" fmla="*/ 6540 w 8699"/>
                  <a:gd name="T17" fmla="*/ 597 h 8699"/>
                  <a:gd name="T18" fmla="*/ 6037 w 8699"/>
                  <a:gd name="T19" fmla="*/ 344 h 8699"/>
                  <a:gd name="T20" fmla="*/ 5502 w 8699"/>
                  <a:gd name="T21" fmla="*/ 157 h 8699"/>
                  <a:gd name="T22" fmla="*/ 4936 w 8699"/>
                  <a:gd name="T23" fmla="*/ 41 h 8699"/>
                  <a:gd name="T24" fmla="*/ 4350 w 8699"/>
                  <a:gd name="T25" fmla="*/ 0 h 8699"/>
                  <a:gd name="T26" fmla="*/ 3763 w 8699"/>
                  <a:gd name="T27" fmla="*/ 41 h 8699"/>
                  <a:gd name="T28" fmla="*/ 3197 w 8699"/>
                  <a:gd name="T29" fmla="*/ 157 h 8699"/>
                  <a:gd name="T30" fmla="*/ 2662 w 8699"/>
                  <a:gd name="T31" fmla="*/ 344 h 8699"/>
                  <a:gd name="T32" fmla="*/ 2159 w 8699"/>
                  <a:gd name="T33" fmla="*/ 597 h 8699"/>
                  <a:gd name="T34" fmla="*/ 1696 w 8699"/>
                  <a:gd name="T35" fmla="*/ 910 h 8699"/>
                  <a:gd name="T36" fmla="*/ 1279 w 8699"/>
                  <a:gd name="T37" fmla="*/ 1279 h 8699"/>
                  <a:gd name="T38" fmla="*/ 910 w 8699"/>
                  <a:gd name="T39" fmla="*/ 1696 h 8699"/>
                  <a:gd name="T40" fmla="*/ 597 w 8699"/>
                  <a:gd name="T41" fmla="*/ 2159 h 8699"/>
                  <a:gd name="T42" fmla="*/ 344 w 8699"/>
                  <a:gd name="T43" fmla="*/ 2662 h 8699"/>
                  <a:gd name="T44" fmla="*/ 157 w 8699"/>
                  <a:gd name="T45" fmla="*/ 3197 h 8699"/>
                  <a:gd name="T46" fmla="*/ 41 w 8699"/>
                  <a:gd name="T47" fmla="*/ 3763 h 8699"/>
                  <a:gd name="T48" fmla="*/ 0 w 8699"/>
                  <a:gd name="T49" fmla="*/ 4350 h 8699"/>
                  <a:gd name="T50" fmla="*/ 41 w 8699"/>
                  <a:gd name="T51" fmla="*/ 4936 h 8699"/>
                  <a:gd name="T52" fmla="*/ 157 w 8699"/>
                  <a:gd name="T53" fmla="*/ 5502 h 8699"/>
                  <a:gd name="T54" fmla="*/ 344 w 8699"/>
                  <a:gd name="T55" fmla="*/ 6037 h 8699"/>
                  <a:gd name="T56" fmla="*/ 597 w 8699"/>
                  <a:gd name="T57" fmla="*/ 6540 h 8699"/>
                  <a:gd name="T58" fmla="*/ 910 w 8699"/>
                  <a:gd name="T59" fmla="*/ 7003 h 8699"/>
                  <a:gd name="T60" fmla="*/ 1279 w 8699"/>
                  <a:gd name="T61" fmla="*/ 7420 h 8699"/>
                  <a:gd name="T62" fmla="*/ 1696 w 8699"/>
                  <a:gd name="T63" fmla="*/ 7789 h 8699"/>
                  <a:gd name="T64" fmla="*/ 2159 w 8699"/>
                  <a:gd name="T65" fmla="*/ 8102 h 8699"/>
                  <a:gd name="T66" fmla="*/ 2662 w 8699"/>
                  <a:gd name="T67" fmla="*/ 8355 h 8699"/>
                  <a:gd name="T68" fmla="*/ 3197 w 8699"/>
                  <a:gd name="T69" fmla="*/ 8542 h 8699"/>
                  <a:gd name="T70" fmla="*/ 3763 w 8699"/>
                  <a:gd name="T71" fmla="*/ 8658 h 8699"/>
                  <a:gd name="T72" fmla="*/ 4350 w 8699"/>
                  <a:gd name="T73" fmla="*/ 8699 h 8699"/>
                  <a:gd name="T74" fmla="*/ 4936 w 8699"/>
                  <a:gd name="T75" fmla="*/ 8658 h 8699"/>
                  <a:gd name="T76" fmla="*/ 5502 w 8699"/>
                  <a:gd name="T77" fmla="*/ 8542 h 8699"/>
                  <a:gd name="T78" fmla="*/ 6037 w 8699"/>
                  <a:gd name="T79" fmla="*/ 8355 h 8699"/>
                  <a:gd name="T80" fmla="*/ 6540 w 8699"/>
                  <a:gd name="T81" fmla="*/ 8102 h 8699"/>
                  <a:gd name="T82" fmla="*/ 7003 w 8699"/>
                  <a:gd name="T83" fmla="*/ 7789 h 8699"/>
                  <a:gd name="T84" fmla="*/ 7420 w 8699"/>
                  <a:gd name="T85" fmla="*/ 7419 h 8699"/>
                  <a:gd name="T86" fmla="*/ 7789 w 8699"/>
                  <a:gd name="T87" fmla="*/ 7001 h 8699"/>
                  <a:gd name="T88" fmla="*/ 8102 w 8699"/>
                  <a:gd name="T89" fmla="*/ 6538 h 8699"/>
                  <a:gd name="T90" fmla="*/ 8355 w 8699"/>
                  <a:gd name="T91" fmla="*/ 6037 h 8699"/>
                  <a:gd name="T92" fmla="*/ 8542 w 8699"/>
                  <a:gd name="T93" fmla="*/ 5500 h 8699"/>
                  <a:gd name="T94" fmla="*/ 8658 w 8699"/>
                  <a:gd name="T95" fmla="*/ 4936 h 8699"/>
                  <a:gd name="T96" fmla="*/ 8699 w 8699"/>
                  <a:gd name="T97" fmla="*/ 4350 h 8699"/>
                  <a:gd name="T98" fmla="*/ 8698 w 8699"/>
                  <a:gd name="T99" fmla="*/ 4351 h 8699"/>
                  <a:gd name="T100" fmla="*/ 8698 w 8699"/>
                  <a:gd name="T101" fmla="*/ 4351 h 8699"/>
                  <a:gd name="T102" fmla="*/ 8698 w 8699"/>
                  <a:gd name="T103" fmla="*/ 4351 h 8699"/>
                  <a:gd name="T104" fmla="*/ 8698 w 8699"/>
                  <a:gd name="T105" fmla="*/ 4351 h 8699"/>
                  <a:gd name="T106" fmla="*/ 8698 w 8699"/>
                  <a:gd name="T107" fmla="*/ 4351 h 8699"/>
                  <a:gd name="T108" fmla="*/ 8698 w 8699"/>
                  <a:gd name="T109" fmla="*/ 4351 h 8699"/>
                  <a:gd name="T110" fmla="*/ 8698 w 8699"/>
                  <a:gd name="T111" fmla="*/ 4351 h 8699"/>
                  <a:gd name="T112" fmla="*/ 8698 w 8699"/>
                  <a:gd name="T113" fmla="*/ 4351 h 8699"/>
                  <a:gd name="T114" fmla="*/ 8698 w 8699"/>
                  <a:gd name="T115" fmla="*/ 4351 h 8699"/>
                  <a:gd name="T116" fmla="*/ 8698 w 8699"/>
                  <a:gd name="T117" fmla="*/ 4351 h 8699"/>
                  <a:gd name="T118" fmla="*/ 8698 w 8699"/>
                  <a:gd name="T119" fmla="*/ 4351 h 8699"/>
                  <a:gd name="T120" fmla="*/ 8699 w 8699"/>
                  <a:gd name="T121" fmla="*/ 4350 h 8699"/>
                  <a:gd name="T122" fmla="*/ 8699 w 8699"/>
                  <a:gd name="T123" fmla="*/ 4350 h 869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699"/>
                  <a:gd name="T187" fmla="*/ 0 h 8699"/>
                  <a:gd name="T188" fmla="*/ 8699 w 8699"/>
                  <a:gd name="T189" fmla="*/ 8699 h 869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699" h="8699">
                    <a:moveTo>
                      <a:pt x="8699" y="4350"/>
                    </a:moveTo>
                    <a:lnTo>
                      <a:pt x="8658" y="3763"/>
                    </a:lnTo>
                    <a:lnTo>
                      <a:pt x="8542" y="3197"/>
                    </a:lnTo>
                    <a:lnTo>
                      <a:pt x="8355" y="2662"/>
                    </a:lnTo>
                    <a:lnTo>
                      <a:pt x="8102" y="2159"/>
                    </a:lnTo>
                    <a:lnTo>
                      <a:pt x="7789" y="1696"/>
                    </a:lnTo>
                    <a:lnTo>
                      <a:pt x="7420" y="1279"/>
                    </a:lnTo>
                    <a:lnTo>
                      <a:pt x="7003" y="910"/>
                    </a:lnTo>
                    <a:lnTo>
                      <a:pt x="6540" y="597"/>
                    </a:lnTo>
                    <a:lnTo>
                      <a:pt x="6037" y="344"/>
                    </a:lnTo>
                    <a:lnTo>
                      <a:pt x="5502" y="157"/>
                    </a:lnTo>
                    <a:lnTo>
                      <a:pt x="4936" y="41"/>
                    </a:lnTo>
                    <a:lnTo>
                      <a:pt x="4350" y="0"/>
                    </a:lnTo>
                    <a:lnTo>
                      <a:pt x="3763" y="41"/>
                    </a:lnTo>
                    <a:lnTo>
                      <a:pt x="3197" y="157"/>
                    </a:lnTo>
                    <a:lnTo>
                      <a:pt x="2662" y="344"/>
                    </a:lnTo>
                    <a:lnTo>
                      <a:pt x="2159" y="597"/>
                    </a:lnTo>
                    <a:lnTo>
                      <a:pt x="1696" y="910"/>
                    </a:lnTo>
                    <a:lnTo>
                      <a:pt x="1279" y="1279"/>
                    </a:lnTo>
                    <a:lnTo>
                      <a:pt x="910" y="1696"/>
                    </a:lnTo>
                    <a:lnTo>
                      <a:pt x="597" y="2159"/>
                    </a:lnTo>
                    <a:lnTo>
                      <a:pt x="344" y="2662"/>
                    </a:lnTo>
                    <a:lnTo>
                      <a:pt x="157" y="3197"/>
                    </a:lnTo>
                    <a:lnTo>
                      <a:pt x="41" y="3763"/>
                    </a:lnTo>
                    <a:lnTo>
                      <a:pt x="0" y="4350"/>
                    </a:lnTo>
                    <a:lnTo>
                      <a:pt x="41" y="4936"/>
                    </a:lnTo>
                    <a:lnTo>
                      <a:pt x="157" y="5502"/>
                    </a:lnTo>
                    <a:lnTo>
                      <a:pt x="344" y="6037"/>
                    </a:lnTo>
                    <a:lnTo>
                      <a:pt x="597" y="6540"/>
                    </a:lnTo>
                    <a:lnTo>
                      <a:pt x="910" y="7003"/>
                    </a:lnTo>
                    <a:lnTo>
                      <a:pt x="1279" y="7420"/>
                    </a:lnTo>
                    <a:lnTo>
                      <a:pt x="1696" y="7789"/>
                    </a:lnTo>
                    <a:lnTo>
                      <a:pt x="2159" y="8102"/>
                    </a:lnTo>
                    <a:lnTo>
                      <a:pt x="2662" y="8355"/>
                    </a:lnTo>
                    <a:lnTo>
                      <a:pt x="3197" y="8542"/>
                    </a:lnTo>
                    <a:lnTo>
                      <a:pt x="3763" y="8658"/>
                    </a:lnTo>
                    <a:lnTo>
                      <a:pt x="4350" y="8699"/>
                    </a:lnTo>
                    <a:lnTo>
                      <a:pt x="4936" y="8658"/>
                    </a:lnTo>
                    <a:lnTo>
                      <a:pt x="5502" y="8542"/>
                    </a:lnTo>
                    <a:lnTo>
                      <a:pt x="6037" y="8355"/>
                    </a:lnTo>
                    <a:lnTo>
                      <a:pt x="6540" y="8102"/>
                    </a:lnTo>
                    <a:lnTo>
                      <a:pt x="7003" y="7789"/>
                    </a:lnTo>
                    <a:lnTo>
                      <a:pt x="7420" y="7419"/>
                    </a:lnTo>
                    <a:lnTo>
                      <a:pt x="7789" y="7001"/>
                    </a:lnTo>
                    <a:lnTo>
                      <a:pt x="8102" y="6538"/>
                    </a:lnTo>
                    <a:lnTo>
                      <a:pt x="8355" y="6037"/>
                    </a:lnTo>
                    <a:lnTo>
                      <a:pt x="8542" y="5500"/>
                    </a:lnTo>
                    <a:lnTo>
                      <a:pt x="8658" y="4936"/>
                    </a:lnTo>
                    <a:lnTo>
                      <a:pt x="8699" y="4350"/>
                    </a:lnTo>
                    <a:lnTo>
                      <a:pt x="8698" y="4351"/>
                    </a:lnTo>
                    <a:lnTo>
                      <a:pt x="8699" y="43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 sz="1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526" name="Grupo 13">
                <a:extLst>
                  <a:ext uri="{FF2B5EF4-FFF2-40B4-BE49-F238E27FC236}">
                    <a16:creationId xmlns:a16="http://schemas.microsoft.com/office/drawing/2014/main" id="{2AF43BC3-2D21-4448-A612-0FFF66F1CDB1}"/>
                  </a:ext>
                </a:extLst>
              </p:cNvPr>
              <p:cNvGrpSpPr/>
              <p:nvPr/>
            </p:nvGrpSpPr>
            <p:grpSpPr>
              <a:xfrm>
                <a:off x="2739915" y="1864901"/>
                <a:ext cx="676419" cy="548003"/>
                <a:chOff x="2739915" y="1801293"/>
                <a:chExt cx="676419" cy="548003"/>
              </a:xfrm>
            </p:grpSpPr>
            <p:sp>
              <p:nvSpPr>
                <p:cNvPr id="1530" name="Freeform 23">
                  <a:extLst>
                    <a:ext uri="{FF2B5EF4-FFF2-40B4-BE49-F238E27FC236}">
                      <a16:creationId xmlns:a16="http://schemas.microsoft.com/office/drawing/2014/main" id="{9A05D66E-8D63-4A45-AEFA-1890C548F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1" name="Freeform 24">
                  <a:extLst>
                    <a:ext uri="{FF2B5EF4-FFF2-40B4-BE49-F238E27FC236}">
                      <a16:creationId xmlns:a16="http://schemas.microsoft.com/office/drawing/2014/main" id="{6F69F525-2856-4886-BC02-9B967F22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2" name="Freeform 25">
                  <a:extLst>
                    <a:ext uri="{FF2B5EF4-FFF2-40B4-BE49-F238E27FC236}">
                      <a16:creationId xmlns:a16="http://schemas.microsoft.com/office/drawing/2014/main" id="{CDF071E3-EFCA-4A8F-94F3-C079898DD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501" y="1801293"/>
                  <a:ext cx="373027" cy="197772"/>
                </a:xfrm>
                <a:custGeom>
                  <a:avLst/>
                  <a:gdLst>
                    <a:gd name="T0" fmla="*/ 2639 w 2641"/>
                    <a:gd name="T1" fmla="*/ 1322 h 1501"/>
                    <a:gd name="T2" fmla="*/ 2641 w 2641"/>
                    <a:gd name="T3" fmla="*/ 1322 h 1501"/>
                    <a:gd name="T4" fmla="*/ 2628 w 2641"/>
                    <a:gd name="T5" fmla="*/ 1143 h 1501"/>
                    <a:gd name="T6" fmla="*/ 2593 w 2641"/>
                    <a:gd name="T7" fmla="*/ 973 h 1501"/>
                    <a:gd name="T8" fmla="*/ 2536 w 2641"/>
                    <a:gd name="T9" fmla="*/ 811 h 1501"/>
                    <a:gd name="T10" fmla="*/ 2458 w 2641"/>
                    <a:gd name="T11" fmla="*/ 654 h 1501"/>
                    <a:gd name="T12" fmla="*/ 2364 w 2641"/>
                    <a:gd name="T13" fmla="*/ 517 h 1501"/>
                    <a:gd name="T14" fmla="*/ 2253 w 2641"/>
                    <a:gd name="T15" fmla="*/ 389 h 1501"/>
                    <a:gd name="T16" fmla="*/ 2125 w 2641"/>
                    <a:gd name="T17" fmla="*/ 277 h 1501"/>
                    <a:gd name="T18" fmla="*/ 1988 w 2641"/>
                    <a:gd name="T19" fmla="*/ 184 h 1501"/>
                    <a:gd name="T20" fmla="*/ 1831 w 2641"/>
                    <a:gd name="T21" fmla="*/ 105 h 1501"/>
                    <a:gd name="T22" fmla="*/ 1669 w 2641"/>
                    <a:gd name="T23" fmla="*/ 48 h 1501"/>
                    <a:gd name="T24" fmla="*/ 1498 w 2641"/>
                    <a:gd name="T25" fmla="*/ 14 h 1501"/>
                    <a:gd name="T26" fmla="*/ 1320 w 2641"/>
                    <a:gd name="T27" fmla="*/ 0 h 1501"/>
                    <a:gd name="T28" fmla="*/ 1143 w 2641"/>
                    <a:gd name="T29" fmla="*/ 14 h 1501"/>
                    <a:gd name="T30" fmla="*/ 971 w 2641"/>
                    <a:gd name="T31" fmla="*/ 48 h 1501"/>
                    <a:gd name="T32" fmla="*/ 809 w 2641"/>
                    <a:gd name="T33" fmla="*/ 105 h 1501"/>
                    <a:gd name="T34" fmla="*/ 652 w 2641"/>
                    <a:gd name="T35" fmla="*/ 185 h 1501"/>
                    <a:gd name="T36" fmla="*/ 515 w 2641"/>
                    <a:gd name="T37" fmla="*/ 277 h 1501"/>
                    <a:gd name="T38" fmla="*/ 389 w 2641"/>
                    <a:gd name="T39" fmla="*/ 389 h 1501"/>
                    <a:gd name="T40" fmla="*/ 277 w 2641"/>
                    <a:gd name="T41" fmla="*/ 517 h 1501"/>
                    <a:gd name="T42" fmla="*/ 184 w 2641"/>
                    <a:gd name="T43" fmla="*/ 654 h 1501"/>
                    <a:gd name="T44" fmla="*/ 105 w 2641"/>
                    <a:gd name="T45" fmla="*/ 811 h 1501"/>
                    <a:gd name="T46" fmla="*/ 48 w 2641"/>
                    <a:gd name="T47" fmla="*/ 973 h 1501"/>
                    <a:gd name="T48" fmla="*/ 13 w 2641"/>
                    <a:gd name="T49" fmla="*/ 1143 h 1501"/>
                    <a:gd name="T50" fmla="*/ 0 w 2641"/>
                    <a:gd name="T51" fmla="*/ 1322 h 1501"/>
                    <a:gd name="T52" fmla="*/ 13 w 2641"/>
                    <a:gd name="T53" fmla="*/ 1501 h 1501"/>
                    <a:gd name="T54" fmla="*/ 16 w 2641"/>
                    <a:gd name="T55" fmla="*/ 1501 h 1501"/>
                    <a:gd name="T56" fmla="*/ 3 w 2641"/>
                    <a:gd name="T57" fmla="*/ 1322 h 1501"/>
                    <a:gd name="T58" fmla="*/ 16 w 2641"/>
                    <a:gd name="T59" fmla="*/ 1143 h 1501"/>
                    <a:gd name="T60" fmla="*/ 51 w 2641"/>
                    <a:gd name="T61" fmla="*/ 973 h 1501"/>
                    <a:gd name="T62" fmla="*/ 108 w 2641"/>
                    <a:gd name="T63" fmla="*/ 811 h 1501"/>
                    <a:gd name="T64" fmla="*/ 184 w 2641"/>
                    <a:gd name="T65" fmla="*/ 662 h 1501"/>
                    <a:gd name="T66" fmla="*/ 279 w 2641"/>
                    <a:gd name="T67" fmla="*/ 519 h 1501"/>
                    <a:gd name="T68" fmla="*/ 391 w 2641"/>
                    <a:gd name="T69" fmla="*/ 392 h 1501"/>
                    <a:gd name="T70" fmla="*/ 518 w 2641"/>
                    <a:gd name="T71" fmla="*/ 280 h 1501"/>
                    <a:gd name="T72" fmla="*/ 663 w 2641"/>
                    <a:gd name="T73" fmla="*/ 183 h 1501"/>
                    <a:gd name="T74" fmla="*/ 809 w 2641"/>
                    <a:gd name="T75" fmla="*/ 108 h 1501"/>
                    <a:gd name="T76" fmla="*/ 971 w 2641"/>
                    <a:gd name="T77" fmla="*/ 51 h 1501"/>
                    <a:gd name="T78" fmla="*/ 1143 w 2641"/>
                    <a:gd name="T79" fmla="*/ 16 h 1501"/>
                    <a:gd name="T80" fmla="*/ 1320 w 2641"/>
                    <a:gd name="T81" fmla="*/ 3 h 1501"/>
                    <a:gd name="T82" fmla="*/ 1498 w 2641"/>
                    <a:gd name="T83" fmla="*/ 16 h 1501"/>
                    <a:gd name="T84" fmla="*/ 1669 w 2641"/>
                    <a:gd name="T85" fmla="*/ 51 h 1501"/>
                    <a:gd name="T86" fmla="*/ 1831 w 2641"/>
                    <a:gd name="T87" fmla="*/ 108 h 1501"/>
                    <a:gd name="T88" fmla="*/ 1980 w 2641"/>
                    <a:gd name="T89" fmla="*/ 184 h 1501"/>
                    <a:gd name="T90" fmla="*/ 2122 w 2641"/>
                    <a:gd name="T91" fmla="*/ 280 h 1501"/>
                    <a:gd name="T92" fmla="*/ 2250 w 2641"/>
                    <a:gd name="T93" fmla="*/ 392 h 1501"/>
                    <a:gd name="T94" fmla="*/ 2362 w 2641"/>
                    <a:gd name="T95" fmla="*/ 519 h 1501"/>
                    <a:gd name="T96" fmla="*/ 2458 w 2641"/>
                    <a:gd name="T97" fmla="*/ 662 h 1501"/>
                    <a:gd name="T98" fmla="*/ 2533 w 2641"/>
                    <a:gd name="T99" fmla="*/ 811 h 1501"/>
                    <a:gd name="T100" fmla="*/ 2591 w 2641"/>
                    <a:gd name="T101" fmla="*/ 973 h 1501"/>
                    <a:gd name="T102" fmla="*/ 2625 w 2641"/>
                    <a:gd name="T103" fmla="*/ 1143 h 1501"/>
                    <a:gd name="T104" fmla="*/ 2639 w 2641"/>
                    <a:gd name="T105" fmla="*/ 1322 h 150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41"/>
                    <a:gd name="T160" fmla="*/ 0 h 1501"/>
                    <a:gd name="T161" fmla="*/ 2641 w 2641"/>
                    <a:gd name="T162" fmla="*/ 1501 h 150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41" h="1501">
                      <a:moveTo>
                        <a:pt x="2639" y="1322"/>
                      </a:moveTo>
                      <a:lnTo>
                        <a:pt x="2641" y="1322"/>
                      </a:lnTo>
                      <a:lnTo>
                        <a:pt x="2628" y="1143"/>
                      </a:lnTo>
                      <a:lnTo>
                        <a:pt x="2593" y="973"/>
                      </a:lnTo>
                      <a:lnTo>
                        <a:pt x="2536" y="811"/>
                      </a:lnTo>
                      <a:lnTo>
                        <a:pt x="2458" y="654"/>
                      </a:lnTo>
                      <a:lnTo>
                        <a:pt x="2364" y="517"/>
                      </a:lnTo>
                      <a:lnTo>
                        <a:pt x="2253" y="389"/>
                      </a:lnTo>
                      <a:lnTo>
                        <a:pt x="2125" y="277"/>
                      </a:lnTo>
                      <a:lnTo>
                        <a:pt x="1988" y="184"/>
                      </a:lnTo>
                      <a:lnTo>
                        <a:pt x="1831" y="105"/>
                      </a:lnTo>
                      <a:lnTo>
                        <a:pt x="1669" y="48"/>
                      </a:lnTo>
                      <a:lnTo>
                        <a:pt x="1498" y="14"/>
                      </a:lnTo>
                      <a:lnTo>
                        <a:pt x="1320" y="0"/>
                      </a:lnTo>
                      <a:lnTo>
                        <a:pt x="1143" y="14"/>
                      </a:lnTo>
                      <a:lnTo>
                        <a:pt x="971" y="48"/>
                      </a:lnTo>
                      <a:lnTo>
                        <a:pt x="809" y="105"/>
                      </a:lnTo>
                      <a:lnTo>
                        <a:pt x="652" y="185"/>
                      </a:lnTo>
                      <a:lnTo>
                        <a:pt x="515" y="277"/>
                      </a:lnTo>
                      <a:lnTo>
                        <a:pt x="389" y="389"/>
                      </a:lnTo>
                      <a:lnTo>
                        <a:pt x="277" y="517"/>
                      </a:lnTo>
                      <a:lnTo>
                        <a:pt x="184" y="654"/>
                      </a:lnTo>
                      <a:lnTo>
                        <a:pt x="105" y="811"/>
                      </a:lnTo>
                      <a:lnTo>
                        <a:pt x="48" y="973"/>
                      </a:lnTo>
                      <a:lnTo>
                        <a:pt x="13" y="1143"/>
                      </a:lnTo>
                      <a:lnTo>
                        <a:pt x="0" y="1322"/>
                      </a:lnTo>
                      <a:lnTo>
                        <a:pt x="13" y="1501"/>
                      </a:lnTo>
                      <a:lnTo>
                        <a:pt x="16" y="1501"/>
                      </a:lnTo>
                      <a:lnTo>
                        <a:pt x="3" y="1322"/>
                      </a:lnTo>
                      <a:lnTo>
                        <a:pt x="16" y="1143"/>
                      </a:lnTo>
                      <a:lnTo>
                        <a:pt x="51" y="973"/>
                      </a:lnTo>
                      <a:lnTo>
                        <a:pt x="108" y="811"/>
                      </a:lnTo>
                      <a:lnTo>
                        <a:pt x="184" y="662"/>
                      </a:lnTo>
                      <a:lnTo>
                        <a:pt x="279" y="519"/>
                      </a:lnTo>
                      <a:lnTo>
                        <a:pt x="391" y="392"/>
                      </a:lnTo>
                      <a:lnTo>
                        <a:pt x="518" y="280"/>
                      </a:lnTo>
                      <a:lnTo>
                        <a:pt x="663" y="183"/>
                      </a:lnTo>
                      <a:lnTo>
                        <a:pt x="809" y="108"/>
                      </a:lnTo>
                      <a:lnTo>
                        <a:pt x="971" y="51"/>
                      </a:lnTo>
                      <a:lnTo>
                        <a:pt x="1143" y="16"/>
                      </a:lnTo>
                      <a:lnTo>
                        <a:pt x="1320" y="3"/>
                      </a:lnTo>
                      <a:lnTo>
                        <a:pt x="1498" y="16"/>
                      </a:lnTo>
                      <a:lnTo>
                        <a:pt x="1669" y="51"/>
                      </a:lnTo>
                      <a:lnTo>
                        <a:pt x="1831" y="108"/>
                      </a:lnTo>
                      <a:lnTo>
                        <a:pt x="1980" y="184"/>
                      </a:lnTo>
                      <a:lnTo>
                        <a:pt x="2122" y="280"/>
                      </a:lnTo>
                      <a:lnTo>
                        <a:pt x="2250" y="392"/>
                      </a:lnTo>
                      <a:lnTo>
                        <a:pt x="2362" y="519"/>
                      </a:lnTo>
                      <a:lnTo>
                        <a:pt x="2458" y="662"/>
                      </a:lnTo>
                      <a:lnTo>
                        <a:pt x="2533" y="811"/>
                      </a:lnTo>
                      <a:lnTo>
                        <a:pt x="2591" y="973"/>
                      </a:lnTo>
                      <a:lnTo>
                        <a:pt x="2625" y="1143"/>
                      </a:lnTo>
                      <a:lnTo>
                        <a:pt x="2639" y="13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3" name="Freeform 27">
                  <a:extLst>
                    <a:ext uri="{FF2B5EF4-FFF2-40B4-BE49-F238E27FC236}">
                      <a16:creationId xmlns:a16="http://schemas.microsoft.com/office/drawing/2014/main" id="{58CA5853-DE48-449F-B0EA-CE5B628C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44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  <a:gd name="T4" fmla="*/ 0 w 2"/>
                    <a:gd name="T5" fmla="*/ 0 h 3"/>
                    <a:gd name="T6" fmla="*/ 2 w 2"/>
                    <a:gd name="T7" fmla="*/ 3 h 3"/>
                    <a:gd name="T8" fmla="*/ 1 w 2"/>
                    <a:gd name="T9" fmla="*/ 2 h 3"/>
                    <a:gd name="T10" fmla="*/ 2 w 2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3"/>
                    <a:gd name="T20" fmla="*/ 2 w 2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3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4" name="Freeform 28">
                  <a:extLst>
                    <a:ext uri="{FF2B5EF4-FFF2-40B4-BE49-F238E27FC236}">
                      <a16:creationId xmlns:a16="http://schemas.microsoft.com/office/drawing/2014/main" id="{632E5747-A8A5-469B-9DAE-EDB3A59E2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1825" y="1975181"/>
                  <a:ext cx="703" cy="67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2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5" name="Freeform 29">
                  <a:extLst>
                    <a:ext uri="{FF2B5EF4-FFF2-40B4-BE49-F238E27FC236}">
                      <a16:creationId xmlns:a16="http://schemas.microsoft.com/office/drawing/2014/main" id="{794AFB2E-DD19-4AA9-A722-43A77350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670"/>
                </a:xfrm>
                <a:custGeom>
                  <a:avLst/>
                  <a:gdLst>
                    <a:gd name="T0" fmla="*/ 1 w 2"/>
                    <a:gd name="T1" fmla="*/ 4 h 4"/>
                    <a:gd name="T2" fmla="*/ 2 w 2"/>
                    <a:gd name="T3" fmla="*/ 3 h 4"/>
                    <a:gd name="T4" fmla="*/ 2 w 2"/>
                    <a:gd name="T5" fmla="*/ 2 h 4"/>
                    <a:gd name="T6" fmla="*/ 0 w 2"/>
                    <a:gd name="T7" fmla="*/ 0 h 4"/>
                    <a:gd name="T8" fmla="*/ 2 w 2"/>
                    <a:gd name="T9" fmla="*/ 3 h 4"/>
                    <a:gd name="T10" fmla="*/ 1 w 2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4"/>
                      </a:move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6" name="Freeform 30">
                  <a:extLst>
                    <a:ext uri="{FF2B5EF4-FFF2-40B4-BE49-F238E27FC236}">
                      <a16:creationId xmlns:a16="http://schemas.microsoft.com/office/drawing/2014/main" id="{897A527B-1A31-4DF2-880C-DDB202E54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7" name="Freeform 31">
                  <a:extLst>
                    <a:ext uri="{FF2B5EF4-FFF2-40B4-BE49-F238E27FC236}">
                      <a16:creationId xmlns:a16="http://schemas.microsoft.com/office/drawing/2014/main" id="{D8C1B8DA-BC0C-4392-9460-8694387F5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8" name="Freeform 32">
                  <a:extLst>
                    <a:ext uri="{FF2B5EF4-FFF2-40B4-BE49-F238E27FC236}">
                      <a16:creationId xmlns:a16="http://schemas.microsoft.com/office/drawing/2014/main" id="{0805510F-6333-4DDB-AA71-66CDC9E65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2946"/>
                  <a:ext cx="239384" cy="171432"/>
                </a:xfrm>
                <a:custGeom>
                  <a:avLst/>
                  <a:gdLst>
                    <a:gd name="T0" fmla="*/ 1692 w 1695"/>
                    <a:gd name="T1" fmla="*/ 1145 h 1300"/>
                    <a:gd name="T2" fmla="*/ 1695 w 1695"/>
                    <a:gd name="T3" fmla="*/ 1145 h 1300"/>
                    <a:gd name="T4" fmla="*/ 1687 w 1695"/>
                    <a:gd name="T5" fmla="*/ 990 h 1300"/>
                    <a:gd name="T6" fmla="*/ 1664 w 1695"/>
                    <a:gd name="T7" fmla="*/ 843 h 1300"/>
                    <a:gd name="T8" fmla="*/ 1627 w 1695"/>
                    <a:gd name="T9" fmla="*/ 702 h 1300"/>
                    <a:gd name="T10" fmla="*/ 1578 w 1695"/>
                    <a:gd name="T11" fmla="*/ 570 h 1300"/>
                    <a:gd name="T12" fmla="*/ 1514 w 1695"/>
                    <a:gd name="T13" fmla="*/ 443 h 1300"/>
                    <a:gd name="T14" fmla="*/ 1445 w 1695"/>
                    <a:gd name="T15" fmla="*/ 337 h 1300"/>
                    <a:gd name="T16" fmla="*/ 1364 w 1695"/>
                    <a:gd name="T17" fmla="*/ 240 h 1300"/>
                    <a:gd name="T18" fmla="*/ 1273 w 1695"/>
                    <a:gd name="T19" fmla="*/ 157 h 1300"/>
                    <a:gd name="T20" fmla="*/ 1179 w 1695"/>
                    <a:gd name="T21" fmla="*/ 92 h 1300"/>
                    <a:gd name="T22" fmla="*/ 1070 w 1695"/>
                    <a:gd name="T23" fmla="*/ 42 h 1300"/>
                    <a:gd name="T24" fmla="*/ 960 w 1695"/>
                    <a:gd name="T25" fmla="*/ 11 h 1300"/>
                    <a:gd name="T26" fmla="*/ 846 w 1695"/>
                    <a:gd name="T27" fmla="*/ 0 h 1300"/>
                    <a:gd name="T28" fmla="*/ 733 w 1695"/>
                    <a:gd name="T29" fmla="*/ 11 h 1300"/>
                    <a:gd name="T30" fmla="*/ 624 w 1695"/>
                    <a:gd name="T31" fmla="*/ 42 h 1300"/>
                    <a:gd name="T32" fmla="*/ 515 w 1695"/>
                    <a:gd name="T33" fmla="*/ 92 h 1300"/>
                    <a:gd name="T34" fmla="*/ 420 w 1695"/>
                    <a:gd name="T35" fmla="*/ 157 h 1300"/>
                    <a:gd name="T36" fmla="*/ 331 w 1695"/>
                    <a:gd name="T37" fmla="*/ 240 h 1300"/>
                    <a:gd name="T38" fmla="*/ 249 w 1695"/>
                    <a:gd name="T39" fmla="*/ 337 h 1300"/>
                    <a:gd name="T40" fmla="*/ 181 w 1695"/>
                    <a:gd name="T41" fmla="*/ 443 h 1300"/>
                    <a:gd name="T42" fmla="*/ 117 w 1695"/>
                    <a:gd name="T43" fmla="*/ 570 h 1300"/>
                    <a:gd name="T44" fmla="*/ 68 w 1695"/>
                    <a:gd name="T45" fmla="*/ 702 h 1300"/>
                    <a:gd name="T46" fmla="*/ 30 w 1695"/>
                    <a:gd name="T47" fmla="*/ 843 h 1300"/>
                    <a:gd name="T48" fmla="*/ 8 w 1695"/>
                    <a:gd name="T49" fmla="*/ 990 h 1300"/>
                    <a:gd name="T50" fmla="*/ 0 w 1695"/>
                    <a:gd name="T51" fmla="*/ 1145 h 1300"/>
                    <a:gd name="T52" fmla="*/ 8 w 1695"/>
                    <a:gd name="T53" fmla="*/ 1300 h 1300"/>
                    <a:gd name="T54" fmla="*/ 10 w 1695"/>
                    <a:gd name="T55" fmla="*/ 1300 h 1300"/>
                    <a:gd name="T56" fmla="*/ 2 w 1695"/>
                    <a:gd name="T57" fmla="*/ 1145 h 1300"/>
                    <a:gd name="T58" fmla="*/ 10 w 1695"/>
                    <a:gd name="T59" fmla="*/ 990 h 1300"/>
                    <a:gd name="T60" fmla="*/ 33 w 1695"/>
                    <a:gd name="T61" fmla="*/ 843 h 1300"/>
                    <a:gd name="T62" fmla="*/ 70 w 1695"/>
                    <a:gd name="T63" fmla="*/ 702 h 1300"/>
                    <a:gd name="T64" fmla="*/ 120 w 1695"/>
                    <a:gd name="T65" fmla="*/ 570 h 1300"/>
                    <a:gd name="T66" fmla="*/ 178 w 1695"/>
                    <a:gd name="T67" fmla="*/ 454 h 1300"/>
                    <a:gd name="T68" fmla="*/ 251 w 1695"/>
                    <a:gd name="T69" fmla="*/ 340 h 1300"/>
                    <a:gd name="T70" fmla="*/ 334 w 1695"/>
                    <a:gd name="T71" fmla="*/ 242 h 1300"/>
                    <a:gd name="T72" fmla="*/ 423 w 1695"/>
                    <a:gd name="T73" fmla="*/ 160 h 1300"/>
                    <a:gd name="T74" fmla="*/ 523 w 1695"/>
                    <a:gd name="T75" fmla="*/ 92 h 1300"/>
                    <a:gd name="T76" fmla="*/ 624 w 1695"/>
                    <a:gd name="T77" fmla="*/ 44 h 1300"/>
                    <a:gd name="T78" fmla="*/ 733 w 1695"/>
                    <a:gd name="T79" fmla="*/ 14 h 1300"/>
                    <a:gd name="T80" fmla="*/ 846 w 1695"/>
                    <a:gd name="T81" fmla="*/ 3 h 1300"/>
                    <a:gd name="T82" fmla="*/ 960 w 1695"/>
                    <a:gd name="T83" fmla="*/ 14 h 1300"/>
                    <a:gd name="T84" fmla="*/ 1070 w 1695"/>
                    <a:gd name="T85" fmla="*/ 44 h 1300"/>
                    <a:gd name="T86" fmla="*/ 1171 w 1695"/>
                    <a:gd name="T87" fmla="*/ 92 h 1300"/>
                    <a:gd name="T88" fmla="*/ 1270 w 1695"/>
                    <a:gd name="T89" fmla="*/ 160 h 1300"/>
                    <a:gd name="T90" fmla="*/ 1361 w 1695"/>
                    <a:gd name="T91" fmla="*/ 242 h 1300"/>
                    <a:gd name="T92" fmla="*/ 1442 w 1695"/>
                    <a:gd name="T93" fmla="*/ 340 h 1300"/>
                    <a:gd name="T94" fmla="*/ 1517 w 1695"/>
                    <a:gd name="T95" fmla="*/ 454 h 1300"/>
                    <a:gd name="T96" fmla="*/ 1575 w 1695"/>
                    <a:gd name="T97" fmla="*/ 570 h 1300"/>
                    <a:gd name="T98" fmla="*/ 1624 w 1695"/>
                    <a:gd name="T99" fmla="*/ 702 h 1300"/>
                    <a:gd name="T100" fmla="*/ 1662 w 1695"/>
                    <a:gd name="T101" fmla="*/ 843 h 1300"/>
                    <a:gd name="T102" fmla="*/ 1684 w 1695"/>
                    <a:gd name="T103" fmla="*/ 990 h 1300"/>
                    <a:gd name="T104" fmla="*/ 1692 w 1695"/>
                    <a:gd name="T105" fmla="*/ 1145 h 130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95"/>
                    <a:gd name="T160" fmla="*/ 0 h 1300"/>
                    <a:gd name="T161" fmla="*/ 1695 w 1695"/>
                    <a:gd name="T162" fmla="*/ 1300 h 130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95" h="1300">
                      <a:moveTo>
                        <a:pt x="1692" y="1145"/>
                      </a:moveTo>
                      <a:lnTo>
                        <a:pt x="1695" y="1145"/>
                      </a:lnTo>
                      <a:lnTo>
                        <a:pt x="1687" y="990"/>
                      </a:lnTo>
                      <a:lnTo>
                        <a:pt x="1664" y="843"/>
                      </a:lnTo>
                      <a:lnTo>
                        <a:pt x="1627" y="702"/>
                      </a:lnTo>
                      <a:lnTo>
                        <a:pt x="1578" y="570"/>
                      </a:lnTo>
                      <a:lnTo>
                        <a:pt x="1514" y="443"/>
                      </a:lnTo>
                      <a:lnTo>
                        <a:pt x="1445" y="337"/>
                      </a:lnTo>
                      <a:lnTo>
                        <a:pt x="1364" y="240"/>
                      </a:lnTo>
                      <a:lnTo>
                        <a:pt x="1273" y="157"/>
                      </a:lnTo>
                      <a:lnTo>
                        <a:pt x="1179" y="92"/>
                      </a:lnTo>
                      <a:lnTo>
                        <a:pt x="1070" y="42"/>
                      </a:lnTo>
                      <a:lnTo>
                        <a:pt x="960" y="11"/>
                      </a:lnTo>
                      <a:lnTo>
                        <a:pt x="846" y="0"/>
                      </a:lnTo>
                      <a:lnTo>
                        <a:pt x="733" y="11"/>
                      </a:lnTo>
                      <a:lnTo>
                        <a:pt x="624" y="42"/>
                      </a:lnTo>
                      <a:lnTo>
                        <a:pt x="515" y="92"/>
                      </a:lnTo>
                      <a:lnTo>
                        <a:pt x="420" y="157"/>
                      </a:lnTo>
                      <a:lnTo>
                        <a:pt x="331" y="240"/>
                      </a:lnTo>
                      <a:lnTo>
                        <a:pt x="249" y="337"/>
                      </a:lnTo>
                      <a:lnTo>
                        <a:pt x="181" y="443"/>
                      </a:lnTo>
                      <a:lnTo>
                        <a:pt x="117" y="570"/>
                      </a:lnTo>
                      <a:lnTo>
                        <a:pt x="68" y="702"/>
                      </a:lnTo>
                      <a:lnTo>
                        <a:pt x="30" y="843"/>
                      </a:lnTo>
                      <a:lnTo>
                        <a:pt x="8" y="990"/>
                      </a:lnTo>
                      <a:lnTo>
                        <a:pt x="0" y="1145"/>
                      </a:lnTo>
                      <a:lnTo>
                        <a:pt x="8" y="1300"/>
                      </a:lnTo>
                      <a:lnTo>
                        <a:pt x="10" y="1300"/>
                      </a:lnTo>
                      <a:lnTo>
                        <a:pt x="2" y="1145"/>
                      </a:lnTo>
                      <a:lnTo>
                        <a:pt x="10" y="990"/>
                      </a:lnTo>
                      <a:lnTo>
                        <a:pt x="33" y="843"/>
                      </a:lnTo>
                      <a:lnTo>
                        <a:pt x="70" y="702"/>
                      </a:lnTo>
                      <a:lnTo>
                        <a:pt x="120" y="570"/>
                      </a:lnTo>
                      <a:lnTo>
                        <a:pt x="178" y="454"/>
                      </a:lnTo>
                      <a:lnTo>
                        <a:pt x="251" y="340"/>
                      </a:lnTo>
                      <a:lnTo>
                        <a:pt x="334" y="242"/>
                      </a:lnTo>
                      <a:lnTo>
                        <a:pt x="423" y="160"/>
                      </a:lnTo>
                      <a:lnTo>
                        <a:pt x="523" y="92"/>
                      </a:lnTo>
                      <a:lnTo>
                        <a:pt x="624" y="44"/>
                      </a:lnTo>
                      <a:lnTo>
                        <a:pt x="733" y="14"/>
                      </a:lnTo>
                      <a:lnTo>
                        <a:pt x="846" y="3"/>
                      </a:lnTo>
                      <a:lnTo>
                        <a:pt x="960" y="14"/>
                      </a:lnTo>
                      <a:lnTo>
                        <a:pt x="1070" y="44"/>
                      </a:lnTo>
                      <a:lnTo>
                        <a:pt x="1171" y="92"/>
                      </a:lnTo>
                      <a:lnTo>
                        <a:pt x="1270" y="160"/>
                      </a:lnTo>
                      <a:lnTo>
                        <a:pt x="1361" y="242"/>
                      </a:lnTo>
                      <a:lnTo>
                        <a:pt x="1442" y="340"/>
                      </a:lnTo>
                      <a:lnTo>
                        <a:pt x="1517" y="454"/>
                      </a:lnTo>
                      <a:lnTo>
                        <a:pt x="1575" y="570"/>
                      </a:lnTo>
                      <a:lnTo>
                        <a:pt x="1624" y="702"/>
                      </a:lnTo>
                      <a:lnTo>
                        <a:pt x="1662" y="843"/>
                      </a:lnTo>
                      <a:lnTo>
                        <a:pt x="1684" y="990"/>
                      </a:lnTo>
                      <a:lnTo>
                        <a:pt x="1692" y="1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9" name="Freeform 34">
                  <a:extLst>
                    <a:ext uri="{FF2B5EF4-FFF2-40B4-BE49-F238E27FC236}">
                      <a16:creationId xmlns:a16="http://schemas.microsoft.com/office/drawing/2014/main" id="{FA6F3BB1-81FE-4FFA-B62D-9BC8928D9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446"/>
                </a:xfrm>
                <a:custGeom>
                  <a:avLst/>
                  <a:gdLst>
                    <a:gd name="T0" fmla="*/ 3 w 3"/>
                    <a:gd name="T1" fmla="*/ 2 h 3"/>
                    <a:gd name="T2" fmla="*/ 3 w 3"/>
                    <a:gd name="T3" fmla="*/ 2 h 3"/>
                    <a:gd name="T4" fmla="*/ 0 w 3"/>
                    <a:gd name="T5" fmla="*/ 0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3"/>
                    <a:gd name="T20" fmla="*/ 3 w 3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0" name="Freeform 35">
                  <a:extLst>
                    <a:ext uri="{FF2B5EF4-FFF2-40B4-BE49-F238E27FC236}">
                      <a16:creationId xmlns:a16="http://schemas.microsoft.com/office/drawing/2014/main" id="{2F7DB77C-1897-4C71-B380-EEFEDD35E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238" y="1973618"/>
                  <a:ext cx="703" cy="670"/>
                </a:xfrm>
                <a:custGeom>
                  <a:avLst/>
                  <a:gdLst>
                    <a:gd name="T0" fmla="*/ 1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1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1" name="Freeform 36">
                  <a:extLst>
                    <a:ext uri="{FF2B5EF4-FFF2-40B4-BE49-F238E27FC236}">
                      <a16:creationId xmlns:a16="http://schemas.microsoft.com/office/drawing/2014/main" id="{6575DC68-474D-4E9E-B0EB-7716E87A7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670"/>
                </a:xfrm>
                <a:custGeom>
                  <a:avLst/>
                  <a:gdLst>
                    <a:gd name="T0" fmla="*/ 2 w 3"/>
                    <a:gd name="T1" fmla="*/ 4 h 4"/>
                    <a:gd name="T2" fmla="*/ 3 w 3"/>
                    <a:gd name="T3" fmla="*/ 3 h 4"/>
                    <a:gd name="T4" fmla="*/ 3 w 3"/>
                    <a:gd name="T5" fmla="*/ 2 h 4"/>
                    <a:gd name="T6" fmla="*/ 0 w 3"/>
                    <a:gd name="T7" fmla="*/ 0 h 4"/>
                    <a:gd name="T8" fmla="*/ 3 w 3"/>
                    <a:gd name="T9" fmla="*/ 3 h 4"/>
                    <a:gd name="T10" fmla="*/ 2 w 3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4"/>
                    <a:gd name="T20" fmla="*/ 3 w 3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4">
                      <a:moveTo>
                        <a:pt x="2" y="4"/>
                      </a:move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2" name="Freeform 37">
                  <a:extLst>
                    <a:ext uri="{FF2B5EF4-FFF2-40B4-BE49-F238E27FC236}">
                      <a16:creationId xmlns:a16="http://schemas.microsoft.com/office/drawing/2014/main" id="{81708050-D8FD-4A0D-BA9E-A5586AD6E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3" name="Freeform 38">
                  <a:extLst>
                    <a:ext uri="{FF2B5EF4-FFF2-40B4-BE49-F238E27FC236}">
                      <a16:creationId xmlns:a16="http://schemas.microsoft.com/office/drawing/2014/main" id="{3851ACE6-B540-428C-8D54-B3EB3E5AE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4" name="Freeform 39">
                  <a:extLst>
                    <a:ext uri="{FF2B5EF4-FFF2-40B4-BE49-F238E27FC236}">
                      <a16:creationId xmlns:a16="http://schemas.microsoft.com/office/drawing/2014/main" id="{E046E847-B215-4541-AE21-3C5A69E22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8116" y="2125407"/>
                  <a:ext cx="63539" cy="193977"/>
                </a:xfrm>
                <a:custGeom>
                  <a:avLst/>
                  <a:gdLst>
                    <a:gd name="T0" fmla="*/ 56 w 450"/>
                    <a:gd name="T1" fmla="*/ 0 h 1472"/>
                    <a:gd name="T2" fmla="*/ 53 w 450"/>
                    <a:gd name="T3" fmla="*/ 3 h 1472"/>
                    <a:gd name="T4" fmla="*/ 409 w 450"/>
                    <a:gd name="T5" fmla="*/ 234 h 1472"/>
                    <a:gd name="T6" fmla="*/ 87 w 450"/>
                    <a:gd name="T7" fmla="*/ 678 h 1472"/>
                    <a:gd name="T8" fmla="*/ 87 w 450"/>
                    <a:gd name="T9" fmla="*/ 927 h 1472"/>
                    <a:gd name="T10" fmla="*/ 446 w 450"/>
                    <a:gd name="T11" fmla="*/ 1466 h 1472"/>
                    <a:gd name="T12" fmla="*/ 0 w 450"/>
                    <a:gd name="T13" fmla="*/ 1466 h 1472"/>
                    <a:gd name="T14" fmla="*/ 0 w 450"/>
                    <a:gd name="T15" fmla="*/ 1472 h 1472"/>
                    <a:gd name="T16" fmla="*/ 449 w 450"/>
                    <a:gd name="T17" fmla="*/ 1472 h 1472"/>
                    <a:gd name="T18" fmla="*/ 450 w 450"/>
                    <a:gd name="T19" fmla="*/ 1468 h 1472"/>
                    <a:gd name="T20" fmla="*/ 89 w 450"/>
                    <a:gd name="T21" fmla="*/ 926 h 1472"/>
                    <a:gd name="T22" fmla="*/ 89 w 450"/>
                    <a:gd name="T23" fmla="*/ 681 h 1472"/>
                    <a:gd name="T24" fmla="*/ 411 w 450"/>
                    <a:gd name="T25" fmla="*/ 231 h 1472"/>
                    <a:gd name="T26" fmla="*/ 56 w 450"/>
                    <a:gd name="T27" fmla="*/ 0 h 147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0"/>
                    <a:gd name="T43" fmla="*/ 0 h 1472"/>
                    <a:gd name="T44" fmla="*/ 450 w 450"/>
                    <a:gd name="T45" fmla="*/ 1472 h 147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0" h="1472">
                      <a:moveTo>
                        <a:pt x="56" y="0"/>
                      </a:moveTo>
                      <a:lnTo>
                        <a:pt x="53" y="3"/>
                      </a:lnTo>
                      <a:lnTo>
                        <a:pt x="409" y="234"/>
                      </a:lnTo>
                      <a:lnTo>
                        <a:pt x="87" y="678"/>
                      </a:lnTo>
                      <a:lnTo>
                        <a:pt x="87" y="927"/>
                      </a:lnTo>
                      <a:lnTo>
                        <a:pt x="446" y="1466"/>
                      </a:lnTo>
                      <a:lnTo>
                        <a:pt x="0" y="1466"/>
                      </a:lnTo>
                      <a:lnTo>
                        <a:pt x="0" y="1472"/>
                      </a:lnTo>
                      <a:lnTo>
                        <a:pt x="449" y="1472"/>
                      </a:lnTo>
                      <a:lnTo>
                        <a:pt x="450" y="1468"/>
                      </a:lnTo>
                      <a:lnTo>
                        <a:pt x="89" y="926"/>
                      </a:lnTo>
                      <a:lnTo>
                        <a:pt x="89" y="681"/>
                      </a:lnTo>
                      <a:lnTo>
                        <a:pt x="411" y="23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5" name="Freeform 40">
                  <a:extLst>
                    <a:ext uri="{FF2B5EF4-FFF2-40B4-BE49-F238E27FC236}">
                      <a16:creationId xmlns:a16="http://schemas.microsoft.com/office/drawing/2014/main" id="{3D8FE15A-94FF-49CA-98AD-7FEDFA148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285009"/>
                  <a:ext cx="100584" cy="34376"/>
                </a:xfrm>
                <a:custGeom>
                  <a:avLst/>
                  <a:gdLst>
                    <a:gd name="T0" fmla="*/ 713 w 713"/>
                    <a:gd name="T1" fmla="*/ 255 h 261"/>
                    <a:gd name="T2" fmla="*/ 567 w 713"/>
                    <a:gd name="T3" fmla="*/ 0 h 261"/>
                    <a:gd name="T4" fmla="*/ 564 w 713"/>
                    <a:gd name="T5" fmla="*/ 0 h 261"/>
                    <a:gd name="T6" fmla="*/ 436 w 713"/>
                    <a:gd name="T7" fmla="*/ 255 h 261"/>
                    <a:gd name="T8" fmla="*/ 5 w 713"/>
                    <a:gd name="T9" fmla="*/ 255 h 261"/>
                    <a:gd name="T10" fmla="*/ 0 w 713"/>
                    <a:gd name="T11" fmla="*/ 261 h 261"/>
                    <a:gd name="T12" fmla="*/ 438 w 713"/>
                    <a:gd name="T13" fmla="*/ 259 h 261"/>
                    <a:gd name="T14" fmla="*/ 566 w 713"/>
                    <a:gd name="T15" fmla="*/ 1 h 261"/>
                    <a:gd name="T16" fmla="*/ 713 w 713"/>
                    <a:gd name="T17" fmla="*/ 261 h 261"/>
                    <a:gd name="T18" fmla="*/ 713 w 713"/>
                    <a:gd name="T19" fmla="*/ 255 h 2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3"/>
                    <a:gd name="T31" fmla="*/ 0 h 261"/>
                    <a:gd name="T32" fmla="*/ 713 w 713"/>
                    <a:gd name="T33" fmla="*/ 261 h 2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3" h="261">
                      <a:moveTo>
                        <a:pt x="713" y="255"/>
                      </a:moveTo>
                      <a:lnTo>
                        <a:pt x="567" y="0"/>
                      </a:lnTo>
                      <a:lnTo>
                        <a:pt x="564" y="0"/>
                      </a:lnTo>
                      <a:lnTo>
                        <a:pt x="436" y="255"/>
                      </a:lnTo>
                      <a:lnTo>
                        <a:pt x="5" y="255"/>
                      </a:lnTo>
                      <a:lnTo>
                        <a:pt x="0" y="261"/>
                      </a:lnTo>
                      <a:lnTo>
                        <a:pt x="438" y="259"/>
                      </a:lnTo>
                      <a:lnTo>
                        <a:pt x="566" y="1"/>
                      </a:lnTo>
                      <a:lnTo>
                        <a:pt x="713" y="261"/>
                      </a:lnTo>
                      <a:lnTo>
                        <a:pt x="713" y="2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6" name="Freeform 41">
                  <a:extLst>
                    <a:ext uri="{FF2B5EF4-FFF2-40B4-BE49-F238E27FC236}">
                      <a16:creationId xmlns:a16="http://schemas.microsoft.com/office/drawing/2014/main" id="{3F857A1B-6BE3-4F53-B7E3-8ED5D93E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125407"/>
                  <a:ext cx="115355" cy="193977"/>
                </a:xfrm>
                <a:custGeom>
                  <a:avLst/>
                  <a:gdLst>
                    <a:gd name="T0" fmla="*/ 5 w 817"/>
                    <a:gd name="T1" fmla="*/ 1466 h 1472"/>
                    <a:gd name="T2" fmla="*/ 289 w 817"/>
                    <a:gd name="T3" fmla="*/ 947 h 1472"/>
                    <a:gd name="T4" fmla="*/ 291 w 817"/>
                    <a:gd name="T5" fmla="*/ 539 h 1472"/>
                    <a:gd name="T6" fmla="*/ 817 w 817"/>
                    <a:gd name="T7" fmla="*/ 231 h 1472"/>
                    <a:gd name="T8" fmla="*/ 769 w 817"/>
                    <a:gd name="T9" fmla="*/ 4 h 1472"/>
                    <a:gd name="T10" fmla="*/ 769 w 817"/>
                    <a:gd name="T11" fmla="*/ 0 h 1472"/>
                    <a:gd name="T12" fmla="*/ 766 w 817"/>
                    <a:gd name="T13" fmla="*/ 1 h 1472"/>
                    <a:gd name="T14" fmla="*/ 814 w 817"/>
                    <a:gd name="T15" fmla="*/ 229 h 1472"/>
                    <a:gd name="T16" fmla="*/ 289 w 817"/>
                    <a:gd name="T17" fmla="*/ 536 h 1472"/>
                    <a:gd name="T18" fmla="*/ 286 w 817"/>
                    <a:gd name="T19" fmla="*/ 947 h 1472"/>
                    <a:gd name="T20" fmla="*/ 0 w 817"/>
                    <a:gd name="T21" fmla="*/ 1472 h 1472"/>
                    <a:gd name="T22" fmla="*/ 5 w 817"/>
                    <a:gd name="T23" fmla="*/ 1466 h 14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7"/>
                    <a:gd name="T37" fmla="*/ 0 h 1472"/>
                    <a:gd name="T38" fmla="*/ 817 w 817"/>
                    <a:gd name="T39" fmla="*/ 1472 h 147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7" h="1472">
                      <a:moveTo>
                        <a:pt x="5" y="1466"/>
                      </a:moveTo>
                      <a:lnTo>
                        <a:pt x="289" y="947"/>
                      </a:lnTo>
                      <a:lnTo>
                        <a:pt x="291" y="539"/>
                      </a:lnTo>
                      <a:lnTo>
                        <a:pt x="817" y="231"/>
                      </a:lnTo>
                      <a:lnTo>
                        <a:pt x="769" y="4"/>
                      </a:lnTo>
                      <a:lnTo>
                        <a:pt x="769" y="0"/>
                      </a:lnTo>
                      <a:lnTo>
                        <a:pt x="766" y="1"/>
                      </a:lnTo>
                      <a:lnTo>
                        <a:pt x="814" y="229"/>
                      </a:lnTo>
                      <a:lnTo>
                        <a:pt x="289" y="536"/>
                      </a:lnTo>
                      <a:lnTo>
                        <a:pt x="286" y="947"/>
                      </a:lnTo>
                      <a:lnTo>
                        <a:pt x="0" y="1472"/>
                      </a:lnTo>
                      <a:lnTo>
                        <a:pt x="5" y="14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7" name="Freeform 42">
                  <a:extLst>
                    <a:ext uri="{FF2B5EF4-FFF2-40B4-BE49-F238E27FC236}">
                      <a16:creationId xmlns:a16="http://schemas.microsoft.com/office/drawing/2014/main" id="{0520A6D7-74E4-43BC-9A69-4A2879981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8" name="Freeform 43">
                  <a:extLst>
                    <a:ext uri="{FF2B5EF4-FFF2-40B4-BE49-F238E27FC236}">
                      <a16:creationId xmlns:a16="http://schemas.microsoft.com/office/drawing/2014/main" id="{6018CCE5-567D-47A8-8106-A03512CB1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9" name="Freeform 44">
                  <a:extLst>
                    <a:ext uri="{FF2B5EF4-FFF2-40B4-BE49-F238E27FC236}">
                      <a16:creationId xmlns:a16="http://schemas.microsoft.com/office/drawing/2014/main" id="{FD5641E1-1C99-4F3C-BEEE-7D4489123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25854"/>
                  <a:ext cx="81592" cy="37947"/>
                </a:xfrm>
                <a:custGeom>
                  <a:avLst/>
                  <a:gdLst>
                    <a:gd name="T0" fmla="*/ 575 w 577"/>
                    <a:gd name="T1" fmla="*/ 287 h 287"/>
                    <a:gd name="T2" fmla="*/ 577 w 577"/>
                    <a:gd name="T3" fmla="*/ 287 h 287"/>
                    <a:gd name="T4" fmla="*/ 576 w 577"/>
                    <a:gd name="T5" fmla="*/ 247 h 287"/>
                    <a:gd name="T6" fmla="*/ 568 w 577"/>
                    <a:gd name="T7" fmla="*/ 210 h 287"/>
                    <a:gd name="T8" fmla="*/ 555 w 577"/>
                    <a:gd name="T9" fmla="*/ 176 h 287"/>
                    <a:gd name="T10" fmla="*/ 537 w 577"/>
                    <a:gd name="T11" fmla="*/ 138 h 287"/>
                    <a:gd name="T12" fmla="*/ 517 w 577"/>
                    <a:gd name="T13" fmla="*/ 110 h 287"/>
                    <a:gd name="T14" fmla="*/ 493 w 577"/>
                    <a:gd name="T15" fmla="*/ 82 h 287"/>
                    <a:gd name="T16" fmla="*/ 465 w 577"/>
                    <a:gd name="T17" fmla="*/ 58 h 287"/>
                    <a:gd name="T18" fmla="*/ 442 w 577"/>
                    <a:gd name="T19" fmla="*/ 44 h 287"/>
                    <a:gd name="T20" fmla="*/ 400 w 577"/>
                    <a:gd name="T21" fmla="*/ 23 h 287"/>
                    <a:gd name="T22" fmla="*/ 366 w 577"/>
                    <a:gd name="T23" fmla="*/ 11 h 287"/>
                    <a:gd name="T24" fmla="*/ 328 w 577"/>
                    <a:gd name="T25" fmla="*/ 3 h 287"/>
                    <a:gd name="T26" fmla="*/ 289 w 577"/>
                    <a:gd name="T27" fmla="*/ 0 h 287"/>
                    <a:gd name="T28" fmla="*/ 250 w 577"/>
                    <a:gd name="T29" fmla="*/ 3 h 287"/>
                    <a:gd name="T30" fmla="*/ 213 w 577"/>
                    <a:gd name="T31" fmla="*/ 11 h 287"/>
                    <a:gd name="T32" fmla="*/ 178 w 577"/>
                    <a:gd name="T33" fmla="*/ 23 h 287"/>
                    <a:gd name="T34" fmla="*/ 137 w 577"/>
                    <a:gd name="T35" fmla="*/ 44 h 287"/>
                    <a:gd name="T36" fmla="*/ 113 w 577"/>
                    <a:gd name="T37" fmla="*/ 58 h 287"/>
                    <a:gd name="T38" fmla="*/ 85 w 577"/>
                    <a:gd name="T39" fmla="*/ 82 h 287"/>
                    <a:gd name="T40" fmla="*/ 61 w 577"/>
                    <a:gd name="T41" fmla="*/ 110 h 287"/>
                    <a:gd name="T42" fmla="*/ 41 w 577"/>
                    <a:gd name="T43" fmla="*/ 138 h 287"/>
                    <a:gd name="T44" fmla="*/ 24 w 577"/>
                    <a:gd name="T45" fmla="*/ 176 h 287"/>
                    <a:gd name="T46" fmla="*/ 10 w 577"/>
                    <a:gd name="T47" fmla="*/ 210 h 287"/>
                    <a:gd name="T48" fmla="*/ 2 w 577"/>
                    <a:gd name="T49" fmla="*/ 247 h 287"/>
                    <a:gd name="T50" fmla="*/ 0 w 577"/>
                    <a:gd name="T51" fmla="*/ 287 h 287"/>
                    <a:gd name="T52" fmla="*/ 2 w 577"/>
                    <a:gd name="T53" fmla="*/ 287 h 287"/>
                    <a:gd name="T54" fmla="*/ 5 w 577"/>
                    <a:gd name="T55" fmla="*/ 247 h 287"/>
                    <a:gd name="T56" fmla="*/ 13 w 577"/>
                    <a:gd name="T57" fmla="*/ 210 h 287"/>
                    <a:gd name="T58" fmla="*/ 26 w 577"/>
                    <a:gd name="T59" fmla="*/ 176 h 287"/>
                    <a:gd name="T60" fmla="*/ 41 w 577"/>
                    <a:gd name="T61" fmla="*/ 146 h 287"/>
                    <a:gd name="T62" fmla="*/ 64 w 577"/>
                    <a:gd name="T63" fmla="*/ 113 h 287"/>
                    <a:gd name="T64" fmla="*/ 88 w 577"/>
                    <a:gd name="T65" fmla="*/ 85 h 287"/>
                    <a:gd name="T66" fmla="*/ 116 w 577"/>
                    <a:gd name="T67" fmla="*/ 61 h 287"/>
                    <a:gd name="T68" fmla="*/ 153 w 577"/>
                    <a:gd name="T69" fmla="*/ 38 h 287"/>
                    <a:gd name="T70" fmla="*/ 178 w 577"/>
                    <a:gd name="T71" fmla="*/ 25 h 287"/>
                    <a:gd name="T72" fmla="*/ 213 w 577"/>
                    <a:gd name="T73" fmla="*/ 13 h 287"/>
                    <a:gd name="T74" fmla="*/ 250 w 577"/>
                    <a:gd name="T75" fmla="*/ 5 h 287"/>
                    <a:gd name="T76" fmla="*/ 289 w 577"/>
                    <a:gd name="T77" fmla="*/ 3 h 287"/>
                    <a:gd name="T78" fmla="*/ 328 w 577"/>
                    <a:gd name="T79" fmla="*/ 5 h 287"/>
                    <a:gd name="T80" fmla="*/ 366 w 577"/>
                    <a:gd name="T81" fmla="*/ 13 h 287"/>
                    <a:gd name="T82" fmla="*/ 400 w 577"/>
                    <a:gd name="T83" fmla="*/ 25 h 287"/>
                    <a:gd name="T84" fmla="*/ 426 w 577"/>
                    <a:gd name="T85" fmla="*/ 38 h 287"/>
                    <a:gd name="T86" fmla="*/ 463 w 577"/>
                    <a:gd name="T87" fmla="*/ 61 h 287"/>
                    <a:gd name="T88" fmla="*/ 491 w 577"/>
                    <a:gd name="T89" fmla="*/ 85 h 287"/>
                    <a:gd name="T90" fmla="*/ 515 w 577"/>
                    <a:gd name="T91" fmla="*/ 113 h 287"/>
                    <a:gd name="T92" fmla="*/ 537 w 577"/>
                    <a:gd name="T93" fmla="*/ 146 h 287"/>
                    <a:gd name="T94" fmla="*/ 552 w 577"/>
                    <a:gd name="T95" fmla="*/ 176 h 287"/>
                    <a:gd name="T96" fmla="*/ 565 w 577"/>
                    <a:gd name="T97" fmla="*/ 210 h 287"/>
                    <a:gd name="T98" fmla="*/ 573 w 577"/>
                    <a:gd name="T99" fmla="*/ 247 h 287"/>
                    <a:gd name="T100" fmla="*/ 575 w 577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7"/>
                    <a:gd name="T154" fmla="*/ 0 h 287"/>
                    <a:gd name="T155" fmla="*/ 577 w 577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7" h="287">
                      <a:moveTo>
                        <a:pt x="575" y="287"/>
                      </a:moveTo>
                      <a:lnTo>
                        <a:pt x="577" y="287"/>
                      </a:lnTo>
                      <a:lnTo>
                        <a:pt x="576" y="247"/>
                      </a:lnTo>
                      <a:lnTo>
                        <a:pt x="568" y="210"/>
                      </a:lnTo>
                      <a:lnTo>
                        <a:pt x="555" y="176"/>
                      </a:lnTo>
                      <a:lnTo>
                        <a:pt x="537" y="138"/>
                      </a:lnTo>
                      <a:lnTo>
                        <a:pt x="517" y="110"/>
                      </a:lnTo>
                      <a:lnTo>
                        <a:pt x="493" y="82"/>
                      </a:lnTo>
                      <a:lnTo>
                        <a:pt x="465" y="58"/>
                      </a:lnTo>
                      <a:lnTo>
                        <a:pt x="442" y="44"/>
                      </a:lnTo>
                      <a:lnTo>
                        <a:pt x="400" y="23"/>
                      </a:lnTo>
                      <a:lnTo>
                        <a:pt x="366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50" y="3"/>
                      </a:lnTo>
                      <a:lnTo>
                        <a:pt x="213" y="11"/>
                      </a:lnTo>
                      <a:lnTo>
                        <a:pt x="178" y="23"/>
                      </a:lnTo>
                      <a:lnTo>
                        <a:pt x="137" y="44"/>
                      </a:lnTo>
                      <a:lnTo>
                        <a:pt x="113" y="58"/>
                      </a:lnTo>
                      <a:lnTo>
                        <a:pt x="85" y="82"/>
                      </a:lnTo>
                      <a:lnTo>
                        <a:pt x="61" y="110"/>
                      </a:lnTo>
                      <a:lnTo>
                        <a:pt x="41" y="138"/>
                      </a:lnTo>
                      <a:lnTo>
                        <a:pt x="24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lnTo>
                        <a:pt x="2" y="287"/>
                      </a:lnTo>
                      <a:lnTo>
                        <a:pt x="5" y="247"/>
                      </a:lnTo>
                      <a:lnTo>
                        <a:pt x="13" y="210"/>
                      </a:lnTo>
                      <a:lnTo>
                        <a:pt x="26" y="176"/>
                      </a:lnTo>
                      <a:lnTo>
                        <a:pt x="41" y="146"/>
                      </a:lnTo>
                      <a:lnTo>
                        <a:pt x="64" y="113"/>
                      </a:lnTo>
                      <a:lnTo>
                        <a:pt x="88" y="85"/>
                      </a:lnTo>
                      <a:lnTo>
                        <a:pt x="116" y="61"/>
                      </a:lnTo>
                      <a:lnTo>
                        <a:pt x="153" y="38"/>
                      </a:lnTo>
                      <a:lnTo>
                        <a:pt x="178" y="25"/>
                      </a:lnTo>
                      <a:lnTo>
                        <a:pt x="213" y="13"/>
                      </a:lnTo>
                      <a:lnTo>
                        <a:pt x="250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6" y="13"/>
                      </a:lnTo>
                      <a:lnTo>
                        <a:pt x="400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7" y="146"/>
                      </a:lnTo>
                      <a:lnTo>
                        <a:pt x="552" y="176"/>
                      </a:lnTo>
                      <a:lnTo>
                        <a:pt x="565" y="210"/>
                      </a:lnTo>
                      <a:lnTo>
                        <a:pt x="573" y="247"/>
                      </a:lnTo>
                      <a:lnTo>
                        <a:pt x="575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0" name="Freeform 45">
                  <a:extLst>
                    <a:ext uri="{FF2B5EF4-FFF2-40B4-BE49-F238E27FC236}">
                      <a16:creationId xmlns:a16="http://schemas.microsoft.com/office/drawing/2014/main" id="{9F04A764-CF72-469D-A182-AB7A804B2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63354"/>
                  <a:ext cx="81827" cy="38394"/>
                </a:xfrm>
                <a:custGeom>
                  <a:avLst/>
                  <a:gdLst>
                    <a:gd name="T0" fmla="*/ 0 w 579"/>
                    <a:gd name="T1" fmla="*/ 2 h 291"/>
                    <a:gd name="T2" fmla="*/ 2 w 579"/>
                    <a:gd name="T3" fmla="*/ 41 h 291"/>
                    <a:gd name="T4" fmla="*/ 10 w 579"/>
                    <a:gd name="T5" fmla="*/ 78 h 291"/>
                    <a:gd name="T6" fmla="*/ 24 w 579"/>
                    <a:gd name="T7" fmla="*/ 113 h 291"/>
                    <a:gd name="T8" fmla="*/ 41 w 579"/>
                    <a:gd name="T9" fmla="*/ 150 h 291"/>
                    <a:gd name="T10" fmla="*/ 61 w 579"/>
                    <a:gd name="T11" fmla="*/ 178 h 291"/>
                    <a:gd name="T12" fmla="*/ 85 w 579"/>
                    <a:gd name="T13" fmla="*/ 206 h 291"/>
                    <a:gd name="T14" fmla="*/ 113 w 579"/>
                    <a:gd name="T15" fmla="*/ 230 h 291"/>
                    <a:gd name="T16" fmla="*/ 141 w 579"/>
                    <a:gd name="T17" fmla="*/ 250 h 291"/>
                    <a:gd name="T18" fmla="*/ 178 w 579"/>
                    <a:gd name="T19" fmla="*/ 267 h 291"/>
                    <a:gd name="T20" fmla="*/ 213 w 579"/>
                    <a:gd name="T21" fmla="*/ 280 h 291"/>
                    <a:gd name="T22" fmla="*/ 250 w 579"/>
                    <a:gd name="T23" fmla="*/ 288 h 291"/>
                    <a:gd name="T24" fmla="*/ 289 w 579"/>
                    <a:gd name="T25" fmla="*/ 291 h 291"/>
                    <a:gd name="T26" fmla="*/ 328 w 579"/>
                    <a:gd name="T27" fmla="*/ 288 h 291"/>
                    <a:gd name="T28" fmla="*/ 366 w 579"/>
                    <a:gd name="T29" fmla="*/ 280 h 291"/>
                    <a:gd name="T30" fmla="*/ 400 w 579"/>
                    <a:gd name="T31" fmla="*/ 267 h 291"/>
                    <a:gd name="T32" fmla="*/ 438 w 579"/>
                    <a:gd name="T33" fmla="*/ 250 h 291"/>
                    <a:gd name="T34" fmla="*/ 465 w 579"/>
                    <a:gd name="T35" fmla="*/ 230 h 291"/>
                    <a:gd name="T36" fmla="*/ 493 w 579"/>
                    <a:gd name="T37" fmla="*/ 206 h 291"/>
                    <a:gd name="T38" fmla="*/ 517 w 579"/>
                    <a:gd name="T39" fmla="*/ 178 h 291"/>
                    <a:gd name="T40" fmla="*/ 537 w 579"/>
                    <a:gd name="T41" fmla="*/ 150 h 291"/>
                    <a:gd name="T42" fmla="*/ 555 w 579"/>
                    <a:gd name="T43" fmla="*/ 113 h 291"/>
                    <a:gd name="T44" fmla="*/ 568 w 579"/>
                    <a:gd name="T45" fmla="*/ 78 h 291"/>
                    <a:gd name="T46" fmla="*/ 576 w 579"/>
                    <a:gd name="T47" fmla="*/ 41 h 291"/>
                    <a:gd name="T48" fmla="*/ 577 w 579"/>
                    <a:gd name="T49" fmla="*/ 4 h 291"/>
                    <a:gd name="T50" fmla="*/ 579 w 579"/>
                    <a:gd name="T51" fmla="*/ 2 h 291"/>
                    <a:gd name="T52" fmla="*/ 576 w 579"/>
                    <a:gd name="T53" fmla="*/ 0 h 291"/>
                    <a:gd name="T54" fmla="*/ 575 w 579"/>
                    <a:gd name="T55" fmla="*/ 1 h 291"/>
                    <a:gd name="T56" fmla="*/ 573 w 579"/>
                    <a:gd name="T57" fmla="*/ 41 h 291"/>
                    <a:gd name="T58" fmla="*/ 565 w 579"/>
                    <a:gd name="T59" fmla="*/ 78 h 291"/>
                    <a:gd name="T60" fmla="*/ 552 w 579"/>
                    <a:gd name="T61" fmla="*/ 113 h 291"/>
                    <a:gd name="T62" fmla="*/ 537 w 579"/>
                    <a:gd name="T63" fmla="*/ 142 h 291"/>
                    <a:gd name="T64" fmla="*/ 515 w 579"/>
                    <a:gd name="T65" fmla="*/ 175 h 291"/>
                    <a:gd name="T66" fmla="*/ 491 w 579"/>
                    <a:gd name="T67" fmla="*/ 203 h 291"/>
                    <a:gd name="T68" fmla="*/ 463 w 579"/>
                    <a:gd name="T69" fmla="*/ 227 h 291"/>
                    <a:gd name="T70" fmla="*/ 430 w 579"/>
                    <a:gd name="T71" fmla="*/ 250 h 291"/>
                    <a:gd name="T72" fmla="*/ 400 w 579"/>
                    <a:gd name="T73" fmla="*/ 264 h 291"/>
                    <a:gd name="T74" fmla="*/ 366 w 579"/>
                    <a:gd name="T75" fmla="*/ 278 h 291"/>
                    <a:gd name="T76" fmla="*/ 328 w 579"/>
                    <a:gd name="T77" fmla="*/ 286 h 291"/>
                    <a:gd name="T78" fmla="*/ 289 w 579"/>
                    <a:gd name="T79" fmla="*/ 288 h 291"/>
                    <a:gd name="T80" fmla="*/ 250 w 579"/>
                    <a:gd name="T81" fmla="*/ 286 h 291"/>
                    <a:gd name="T82" fmla="*/ 213 w 579"/>
                    <a:gd name="T83" fmla="*/ 278 h 291"/>
                    <a:gd name="T84" fmla="*/ 178 w 579"/>
                    <a:gd name="T85" fmla="*/ 264 h 291"/>
                    <a:gd name="T86" fmla="*/ 149 w 579"/>
                    <a:gd name="T87" fmla="*/ 250 h 291"/>
                    <a:gd name="T88" fmla="*/ 116 w 579"/>
                    <a:gd name="T89" fmla="*/ 227 h 291"/>
                    <a:gd name="T90" fmla="*/ 88 w 579"/>
                    <a:gd name="T91" fmla="*/ 203 h 291"/>
                    <a:gd name="T92" fmla="*/ 64 w 579"/>
                    <a:gd name="T93" fmla="*/ 175 h 291"/>
                    <a:gd name="T94" fmla="*/ 41 w 579"/>
                    <a:gd name="T95" fmla="*/ 142 h 291"/>
                    <a:gd name="T96" fmla="*/ 26 w 579"/>
                    <a:gd name="T97" fmla="*/ 113 h 291"/>
                    <a:gd name="T98" fmla="*/ 13 w 579"/>
                    <a:gd name="T99" fmla="*/ 78 h 291"/>
                    <a:gd name="T100" fmla="*/ 5 w 579"/>
                    <a:gd name="T101" fmla="*/ 41 h 291"/>
                    <a:gd name="T102" fmla="*/ 2 w 579"/>
                    <a:gd name="T103" fmla="*/ 2 h 291"/>
                    <a:gd name="T104" fmla="*/ 0 w 579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79"/>
                    <a:gd name="T160" fmla="*/ 0 h 291"/>
                    <a:gd name="T161" fmla="*/ 579 w 579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79" h="291">
                      <a:moveTo>
                        <a:pt x="0" y="2"/>
                      </a:moveTo>
                      <a:lnTo>
                        <a:pt x="2" y="41"/>
                      </a:lnTo>
                      <a:lnTo>
                        <a:pt x="10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3" y="280"/>
                      </a:lnTo>
                      <a:lnTo>
                        <a:pt x="250" y="288"/>
                      </a:lnTo>
                      <a:lnTo>
                        <a:pt x="289" y="291"/>
                      </a:lnTo>
                      <a:lnTo>
                        <a:pt x="328" y="288"/>
                      </a:lnTo>
                      <a:lnTo>
                        <a:pt x="366" y="280"/>
                      </a:lnTo>
                      <a:lnTo>
                        <a:pt x="400" y="267"/>
                      </a:lnTo>
                      <a:lnTo>
                        <a:pt x="438" y="250"/>
                      </a:lnTo>
                      <a:lnTo>
                        <a:pt x="465" y="230"/>
                      </a:lnTo>
                      <a:lnTo>
                        <a:pt x="493" y="206"/>
                      </a:lnTo>
                      <a:lnTo>
                        <a:pt x="517" y="178"/>
                      </a:lnTo>
                      <a:lnTo>
                        <a:pt x="537" y="150"/>
                      </a:lnTo>
                      <a:lnTo>
                        <a:pt x="555" y="113"/>
                      </a:lnTo>
                      <a:lnTo>
                        <a:pt x="568" y="78"/>
                      </a:lnTo>
                      <a:lnTo>
                        <a:pt x="576" y="41"/>
                      </a:lnTo>
                      <a:lnTo>
                        <a:pt x="577" y="4"/>
                      </a:lnTo>
                      <a:lnTo>
                        <a:pt x="579" y="2"/>
                      </a:lnTo>
                      <a:lnTo>
                        <a:pt x="576" y="0"/>
                      </a:lnTo>
                      <a:lnTo>
                        <a:pt x="575" y="1"/>
                      </a:lnTo>
                      <a:lnTo>
                        <a:pt x="573" y="41"/>
                      </a:lnTo>
                      <a:lnTo>
                        <a:pt x="565" y="78"/>
                      </a:lnTo>
                      <a:lnTo>
                        <a:pt x="552" y="113"/>
                      </a:lnTo>
                      <a:lnTo>
                        <a:pt x="537" y="142"/>
                      </a:lnTo>
                      <a:lnTo>
                        <a:pt x="515" y="175"/>
                      </a:lnTo>
                      <a:lnTo>
                        <a:pt x="491" y="203"/>
                      </a:lnTo>
                      <a:lnTo>
                        <a:pt x="463" y="227"/>
                      </a:lnTo>
                      <a:lnTo>
                        <a:pt x="430" y="250"/>
                      </a:lnTo>
                      <a:lnTo>
                        <a:pt x="400" y="264"/>
                      </a:lnTo>
                      <a:lnTo>
                        <a:pt x="366" y="278"/>
                      </a:lnTo>
                      <a:lnTo>
                        <a:pt x="328" y="286"/>
                      </a:lnTo>
                      <a:lnTo>
                        <a:pt x="289" y="288"/>
                      </a:lnTo>
                      <a:lnTo>
                        <a:pt x="250" y="286"/>
                      </a:lnTo>
                      <a:lnTo>
                        <a:pt x="213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6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1" name="Freeform 46">
                  <a:extLst>
                    <a:ext uri="{FF2B5EF4-FFF2-40B4-BE49-F238E27FC236}">
                      <a16:creationId xmlns:a16="http://schemas.microsoft.com/office/drawing/2014/main" id="{55EB5DD0-A0E2-455B-B45A-C16B4B1E2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354"/>
                  <a:ext cx="234" cy="670"/>
                </a:xfrm>
                <a:custGeom>
                  <a:avLst/>
                  <a:gdLst>
                    <a:gd name="T0" fmla="*/ 1 w 2"/>
                    <a:gd name="T1" fmla="*/ 0 h 4"/>
                    <a:gd name="T2" fmla="*/ 0 w 2"/>
                    <a:gd name="T3" fmla="*/ 1 h 4"/>
                    <a:gd name="T4" fmla="*/ 1 w 2"/>
                    <a:gd name="T5" fmla="*/ 2 h 4"/>
                    <a:gd name="T6" fmla="*/ 2 w 2"/>
                    <a:gd name="T7" fmla="*/ 4 h 4"/>
                    <a:gd name="T8" fmla="*/ 0 w 2"/>
                    <a:gd name="T9" fmla="*/ 1 h 4"/>
                    <a:gd name="T10" fmla="*/ 1 w 2"/>
                    <a:gd name="T11" fmla="*/ 0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2" name="Freeform 47">
                  <a:extLst>
                    <a:ext uri="{FF2B5EF4-FFF2-40B4-BE49-F238E27FC236}">
                      <a16:creationId xmlns:a16="http://schemas.microsoft.com/office/drawing/2014/main" id="{DF023C9C-4681-4075-9A7D-1CD930EC6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801"/>
                  <a:ext cx="234" cy="223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2 h 2"/>
                    <a:gd name="T8" fmla="*/ 1 w 2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2"/>
                    <a:gd name="T17" fmla="*/ 2 w 2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2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3" name="Freeform 48">
                  <a:extLst>
                    <a:ext uri="{FF2B5EF4-FFF2-40B4-BE49-F238E27FC236}">
                      <a16:creationId xmlns:a16="http://schemas.microsoft.com/office/drawing/2014/main" id="{0A76CD35-4E5D-4A6A-A46C-303A50C01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4" name="Freeform 49">
                  <a:extLst>
                    <a:ext uri="{FF2B5EF4-FFF2-40B4-BE49-F238E27FC236}">
                      <a16:creationId xmlns:a16="http://schemas.microsoft.com/office/drawing/2014/main" id="{12411495-B889-45A6-A909-A5DE55851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5" name="Freeform 50">
                  <a:extLst>
                    <a:ext uri="{FF2B5EF4-FFF2-40B4-BE49-F238E27FC236}">
                      <a16:creationId xmlns:a16="http://schemas.microsoft.com/office/drawing/2014/main" id="{C3AD078E-4B8C-432D-BFE2-B60220783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63539" cy="193754"/>
                </a:xfrm>
                <a:custGeom>
                  <a:avLst/>
                  <a:gdLst>
                    <a:gd name="T0" fmla="*/ 398 w 451"/>
                    <a:gd name="T1" fmla="*/ 3 h 1470"/>
                    <a:gd name="T2" fmla="*/ 395 w 451"/>
                    <a:gd name="T3" fmla="*/ 0 h 1470"/>
                    <a:gd name="T4" fmla="*/ 38 w 451"/>
                    <a:gd name="T5" fmla="*/ 231 h 1470"/>
                    <a:gd name="T6" fmla="*/ 362 w 451"/>
                    <a:gd name="T7" fmla="*/ 681 h 1470"/>
                    <a:gd name="T8" fmla="*/ 362 w 451"/>
                    <a:gd name="T9" fmla="*/ 926 h 1470"/>
                    <a:gd name="T10" fmla="*/ 0 w 451"/>
                    <a:gd name="T11" fmla="*/ 1468 h 1470"/>
                    <a:gd name="T12" fmla="*/ 1 w 451"/>
                    <a:gd name="T13" fmla="*/ 1470 h 1470"/>
                    <a:gd name="T14" fmla="*/ 451 w 451"/>
                    <a:gd name="T15" fmla="*/ 1470 h 1470"/>
                    <a:gd name="T16" fmla="*/ 451 w 451"/>
                    <a:gd name="T17" fmla="*/ 1468 h 1470"/>
                    <a:gd name="T18" fmla="*/ 4 w 451"/>
                    <a:gd name="T19" fmla="*/ 1468 h 1470"/>
                    <a:gd name="T20" fmla="*/ 364 w 451"/>
                    <a:gd name="T21" fmla="*/ 927 h 1470"/>
                    <a:gd name="T22" fmla="*/ 364 w 451"/>
                    <a:gd name="T23" fmla="*/ 678 h 1470"/>
                    <a:gd name="T24" fmla="*/ 41 w 451"/>
                    <a:gd name="T25" fmla="*/ 234 h 1470"/>
                    <a:gd name="T26" fmla="*/ 398 w 451"/>
                    <a:gd name="T27" fmla="*/ 3 h 147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1"/>
                    <a:gd name="T43" fmla="*/ 0 h 1470"/>
                    <a:gd name="T44" fmla="*/ 451 w 451"/>
                    <a:gd name="T45" fmla="*/ 1470 h 147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1" h="1470">
                      <a:moveTo>
                        <a:pt x="398" y="3"/>
                      </a:moveTo>
                      <a:lnTo>
                        <a:pt x="395" y="0"/>
                      </a:lnTo>
                      <a:lnTo>
                        <a:pt x="38" y="231"/>
                      </a:lnTo>
                      <a:lnTo>
                        <a:pt x="362" y="681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1" y="1470"/>
                      </a:lnTo>
                      <a:lnTo>
                        <a:pt x="451" y="1470"/>
                      </a:lnTo>
                      <a:lnTo>
                        <a:pt x="451" y="1468"/>
                      </a:lnTo>
                      <a:lnTo>
                        <a:pt x="4" y="1468"/>
                      </a:lnTo>
                      <a:lnTo>
                        <a:pt x="364" y="927"/>
                      </a:lnTo>
                      <a:lnTo>
                        <a:pt x="364" y="678"/>
                      </a:lnTo>
                      <a:lnTo>
                        <a:pt x="41" y="234"/>
                      </a:lnTo>
                      <a:lnTo>
                        <a:pt x="398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6" name="Freeform 51">
                  <a:extLst>
                    <a:ext uri="{FF2B5EF4-FFF2-40B4-BE49-F238E27FC236}">
                      <a16:creationId xmlns:a16="http://schemas.microsoft.com/office/drawing/2014/main" id="{3C74CBE7-D84A-4DD9-B786-5B10355E3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7664" y="2285009"/>
                  <a:ext cx="100349" cy="34152"/>
                </a:xfrm>
                <a:custGeom>
                  <a:avLst/>
                  <a:gdLst>
                    <a:gd name="T0" fmla="*/ 0 w 710"/>
                    <a:gd name="T1" fmla="*/ 259 h 259"/>
                    <a:gd name="T2" fmla="*/ 146 w 710"/>
                    <a:gd name="T3" fmla="*/ 1 h 259"/>
                    <a:gd name="T4" fmla="*/ 274 w 710"/>
                    <a:gd name="T5" fmla="*/ 258 h 259"/>
                    <a:gd name="T6" fmla="*/ 710 w 710"/>
                    <a:gd name="T7" fmla="*/ 259 h 259"/>
                    <a:gd name="T8" fmla="*/ 708 w 710"/>
                    <a:gd name="T9" fmla="*/ 257 h 259"/>
                    <a:gd name="T10" fmla="*/ 276 w 710"/>
                    <a:gd name="T11" fmla="*/ 257 h 259"/>
                    <a:gd name="T12" fmla="*/ 147 w 710"/>
                    <a:gd name="T13" fmla="*/ 0 h 259"/>
                    <a:gd name="T14" fmla="*/ 145 w 710"/>
                    <a:gd name="T15" fmla="*/ 0 h 259"/>
                    <a:gd name="T16" fmla="*/ 0 w 710"/>
                    <a:gd name="T17" fmla="*/ 257 h 259"/>
                    <a:gd name="T18" fmla="*/ 0 w 710"/>
                    <a:gd name="T19" fmla="*/ 259 h 25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0"/>
                    <a:gd name="T31" fmla="*/ 0 h 259"/>
                    <a:gd name="T32" fmla="*/ 710 w 710"/>
                    <a:gd name="T33" fmla="*/ 259 h 25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0" h="259">
                      <a:moveTo>
                        <a:pt x="0" y="259"/>
                      </a:moveTo>
                      <a:lnTo>
                        <a:pt x="146" y="1"/>
                      </a:lnTo>
                      <a:lnTo>
                        <a:pt x="274" y="258"/>
                      </a:lnTo>
                      <a:lnTo>
                        <a:pt x="710" y="259"/>
                      </a:lnTo>
                      <a:lnTo>
                        <a:pt x="708" y="257"/>
                      </a:lnTo>
                      <a:lnTo>
                        <a:pt x="276" y="257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0" y="257"/>
                      </a:lnTo>
                      <a:lnTo>
                        <a:pt x="0" y="2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7" name="Freeform 52">
                  <a:extLst>
                    <a:ext uri="{FF2B5EF4-FFF2-40B4-BE49-F238E27FC236}">
                      <a16:creationId xmlns:a16="http://schemas.microsoft.com/office/drawing/2014/main" id="{D520DC66-EBBC-4027-BAF1-3313D8906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893" y="2125407"/>
                  <a:ext cx="115120" cy="193754"/>
                </a:xfrm>
                <a:custGeom>
                  <a:avLst/>
                  <a:gdLst>
                    <a:gd name="T0" fmla="*/ 815 w 815"/>
                    <a:gd name="T1" fmla="*/ 1470 h 1470"/>
                    <a:gd name="T2" fmla="*/ 532 w 815"/>
                    <a:gd name="T3" fmla="*/ 947 h 1470"/>
                    <a:gd name="T4" fmla="*/ 529 w 815"/>
                    <a:gd name="T5" fmla="*/ 536 h 1470"/>
                    <a:gd name="T6" fmla="*/ 2 w 815"/>
                    <a:gd name="T7" fmla="*/ 229 h 1470"/>
                    <a:gd name="T8" fmla="*/ 52 w 815"/>
                    <a:gd name="T9" fmla="*/ 1 h 1470"/>
                    <a:gd name="T10" fmla="*/ 49 w 815"/>
                    <a:gd name="T11" fmla="*/ 0 h 1470"/>
                    <a:gd name="T12" fmla="*/ 49 w 815"/>
                    <a:gd name="T13" fmla="*/ 4 h 1470"/>
                    <a:gd name="T14" fmla="*/ 0 w 815"/>
                    <a:gd name="T15" fmla="*/ 231 h 1470"/>
                    <a:gd name="T16" fmla="*/ 527 w 815"/>
                    <a:gd name="T17" fmla="*/ 539 h 1470"/>
                    <a:gd name="T18" fmla="*/ 529 w 815"/>
                    <a:gd name="T19" fmla="*/ 947 h 1470"/>
                    <a:gd name="T20" fmla="*/ 813 w 815"/>
                    <a:gd name="T21" fmla="*/ 1468 h 1470"/>
                    <a:gd name="T22" fmla="*/ 815 w 815"/>
                    <a:gd name="T23" fmla="*/ 1470 h 14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5"/>
                    <a:gd name="T37" fmla="*/ 0 h 1470"/>
                    <a:gd name="T38" fmla="*/ 815 w 815"/>
                    <a:gd name="T39" fmla="*/ 1470 h 14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5" h="1470">
                      <a:moveTo>
                        <a:pt x="815" y="1470"/>
                      </a:moveTo>
                      <a:lnTo>
                        <a:pt x="532" y="947"/>
                      </a:lnTo>
                      <a:lnTo>
                        <a:pt x="529" y="536"/>
                      </a:lnTo>
                      <a:lnTo>
                        <a:pt x="2" y="229"/>
                      </a:lnTo>
                      <a:lnTo>
                        <a:pt x="52" y="1"/>
                      </a:lnTo>
                      <a:lnTo>
                        <a:pt x="49" y="0"/>
                      </a:lnTo>
                      <a:lnTo>
                        <a:pt x="49" y="4"/>
                      </a:lnTo>
                      <a:lnTo>
                        <a:pt x="0" y="231"/>
                      </a:lnTo>
                      <a:lnTo>
                        <a:pt x="527" y="539"/>
                      </a:lnTo>
                      <a:lnTo>
                        <a:pt x="529" y="947"/>
                      </a:lnTo>
                      <a:lnTo>
                        <a:pt x="813" y="1468"/>
                      </a:lnTo>
                      <a:lnTo>
                        <a:pt x="815" y="14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8" name="Freeform 53">
                  <a:extLst>
                    <a:ext uri="{FF2B5EF4-FFF2-40B4-BE49-F238E27FC236}">
                      <a16:creationId xmlns:a16="http://schemas.microsoft.com/office/drawing/2014/main" id="{EFDED782-36AC-4969-8B49-F596283BC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9" name="Freeform 54">
                  <a:extLst>
                    <a:ext uri="{FF2B5EF4-FFF2-40B4-BE49-F238E27FC236}">
                      <a16:creationId xmlns:a16="http://schemas.microsoft.com/office/drawing/2014/main" id="{303DEF34-A455-4650-9FDA-DEFCEDEC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0" name="Freeform 55">
                  <a:extLst>
                    <a:ext uri="{FF2B5EF4-FFF2-40B4-BE49-F238E27FC236}">
                      <a16:creationId xmlns:a16="http://schemas.microsoft.com/office/drawing/2014/main" id="{652DC985-8806-4FFC-B985-3DAB6E7AC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5854"/>
                  <a:ext cx="81827" cy="37947"/>
                </a:xfrm>
                <a:custGeom>
                  <a:avLst/>
                  <a:gdLst>
                    <a:gd name="T0" fmla="*/ 0 w 579"/>
                    <a:gd name="T1" fmla="*/ 287 h 287"/>
                    <a:gd name="T2" fmla="*/ 3 w 579"/>
                    <a:gd name="T3" fmla="*/ 287 h 287"/>
                    <a:gd name="T4" fmla="*/ 4 w 579"/>
                    <a:gd name="T5" fmla="*/ 247 h 287"/>
                    <a:gd name="T6" fmla="*/ 12 w 579"/>
                    <a:gd name="T7" fmla="*/ 210 h 287"/>
                    <a:gd name="T8" fmla="*/ 26 w 579"/>
                    <a:gd name="T9" fmla="*/ 176 h 287"/>
                    <a:gd name="T10" fmla="*/ 40 w 579"/>
                    <a:gd name="T11" fmla="*/ 146 h 287"/>
                    <a:gd name="T12" fmla="*/ 63 w 579"/>
                    <a:gd name="T13" fmla="*/ 113 h 287"/>
                    <a:gd name="T14" fmla="*/ 87 w 579"/>
                    <a:gd name="T15" fmla="*/ 85 h 287"/>
                    <a:gd name="T16" fmla="*/ 115 w 579"/>
                    <a:gd name="T17" fmla="*/ 61 h 287"/>
                    <a:gd name="T18" fmla="*/ 152 w 579"/>
                    <a:gd name="T19" fmla="*/ 38 h 287"/>
                    <a:gd name="T20" fmla="*/ 177 w 579"/>
                    <a:gd name="T21" fmla="*/ 25 h 287"/>
                    <a:gd name="T22" fmla="*/ 213 w 579"/>
                    <a:gd name="T23" fmla="*/ 13 h 287"/>
                    <a:gd name="T24" fmla="*/ 249 w 579"/>
                    <a:gd name="T25" fmla="*/ 5 h 287"/>
                    <a:gd name="T26" fmla="*/ 289 w 579"/>
                    <a:gd name="T27" fmla="*/ 3 h 287"/>
                    <a:gd name="T28" fmla="*/ 328 w 579"/>
                    <a:gd name="T29" fmla="*/ 5 h 287"/>
                    <a:gd name="T30" fmla="*/ 365 w 579"/>
                    <a:gd name="T31" fmla="*/ 13 h 287"/>
                    <a:gd name="T32" fmla="*/ 401 w 579"/>
                    <a:gd name="T33" fmla="*/ 25 h 287"/>
                    <a:gd name="T34" fmla="*/ 426 w 579"/>
                    <a:gd name="T35" fmla="*/ 38 h 287"/>
                    <a:gd name="T36" fmla="*/ 463 w 579"/>
                    <a:gd name="T37" fmla="*/ 61 h 287"/>
                    <a:gd name="T38" fmla="*/ 491 w 579"/>
                    <a:gd name="T39" fmla="*/ 85 h 287"/>
                    <a:gd name="T40" fmla="*/ 515 w 579"/>
                    <a:gd name="T41" fmla="*/ 113 h 287"/>
                    <a:gd name="T42" fmla="*/ 538 w 579"/>
                    <a:gd name="T43" fmla="*/ 146 h 287"/>
                    <a:gd name="T44" fmla="*/ 553 w 579"/>
                    <a:gd name="T45" fmla="*/ 176 h 287"/>
                    <a:gd name="T46" fmla="*/ 566 w 579"/>
                    <a:gd name="T47" fmla="*/ 210 h 287"/>
                    <a:gd name="T48" fmla="*/ 574 w 579"/>
                    <a:gd name="T49" fmla="*/ 247 h 287"/>
                    <a:gd name="T50" fmla="*/ 576 w 579"/>
                    <a:gd name="T51" fmla="*/ 287 h 287"/>
                    <a:gd name="T52" fmla="*/ 579 w 579"/>
                    <a:gd name="T53" fmla="*/ 287 h 287"/>
                    <a:gd name="T54" fmla="*/ 576 w 579"/>
                    <a:gd name="T55" fmla="*/ 247 h 287"/>
                    <a:gd name="T56" fmla="*/ 569 w 579"/>
                    <a:gd name="T57" fmla="*/ 210 h 287"/>
                    <a:gd name="T58" fmla="*/ 555 w 579"/>
                    <a:gd name="T59" fmla="*/ 176 h 287"/>
                    <a:gd name="T60" fmla="*/ 538 w 579"/>
                    <a:gd name="T61" fmla="*/ 138 h 287"/>
                    <a:gd name="T62" fmla="*/ 518 w 579"/>
                    <a:gd name="T63" fmla="*/ 110 h 287"/>
                    <a:gd name="T64" fmla="*/ 494 w 579"/>
                    <a:gd name="T65" fmla="*/ 82 h 287"/>
                    <a:gd name="T66" fmla="*/ 466 w 579"/>
                    <a:gd name="T67" fmla="*/ 58 h 287"/>
                    <a:gd name="T68" fmla="*/ 442 w 579"/>
                    <a:gd name="T69" fmla="*/ 44 h 287"/>
                    <a:gd name="T70" fmla="*/ 401 w 579"/>
                    <a:gd name="T71" fmla="*/ 23 h 287"/>
                    <a:gd name="T72" fmla="*/ 365 w 579"/>
                    <a:gd name="T73" fmla="*/ 11 h 287"/>
                    <a:gd name="T74" fmla="*/ 328 w 579"/>
                    <a:gd name="T75" fmla="*/ 3 h 287"/>
                    <a:gd name="T76" fmla="*/ 289 w 579"/>
                    <a:gd name="T77" fmla="*/ 0 h 287"/>
                    <a:gd name="T78" fmla="*/ 249 w 579"/>
                    <a:gd name="T79" fmla="*/ 3 h 287"/>
                    <a:gd name="T80" fmla="*/ 213 w 579"/>
                    <a:gd name="T81" fmla="*/ 11 h 287"/>
                    <a:gd name="T82" fmla="*/ 177 w 579"/>
                    <a:gd name="T83" fmla="*/ 23 h 287"/>
                    <a:gd name="T84" fmla="*/ 136 w 579"/>
                    <a:gd name="T85" fmla="*/ 44 h 287"/>
                    <a:gd name="T86" fmla="*/ 112 w 579"/>
                    <a:gd name="T87" fmla="*/ 58 h 287"/>
                    <a:gd name="T88" fmla="*/ 84 w 579"/>
                    <a:gd name="T89" fmla="*/ 82 h 287"/>
                    <a:gd name="T90" fmla="*/ 60 w 579"/>
                    <a:gd name="T91" fmla="*/ 110 h 287"/>
                    <a:gd name="T92" fmla="*/ 40 w 579"/>
                    <a:gd name="T93" fmla="*/ 138 h 287"/>
                    <a:gd name="T94" fmla="*/ 23 w 579"/>
                    <a:gd name="T95" fmla="*/ 176 h 287"/>
                    <a:gd name="T96" fmla="*/ 10 w 579"/>
                    <a:gd name="T97" fmla="*/ 210 h 287"/>
                    <a:gd name="T98" fmla="*/ 2 w 579"/>
                    <a:gd name="T99" fmla="*/ 247 h 287"/>
                    <a:gd name="T100" fmla="*/ 0 w 579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9"/>
                    <a:gd name="T154" fmla="*/ 0 h 287"/>
                    <a:gd name="T155" fmla="*/ 579 w 579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9" h="287">
                      <a:moveTo>
                        <a:pt x="0" y="287"/>
                      </a:moveTo>
                      <a:lnTo>
                        <a:pt x="3" y="287"/>
                      </a:lnTo>
                      <a:lnTo>
                        <a:pt x="4" y="247"/>
                      </a:lnTo>
                      <a:lnTo>
                        <a:pt x="12" y="210"/>
                      </a:lnTo>
                      <a:lnTo>
                        <a:pt x="26" y="176"/>
                      </a:lnTo>
                      <a:lnTo>
                        <a:pt x="40" y="146"/>
                      </a:lnTo>
                      <a:lnTo>
                        <a:pt x="63" y="113"/>
                      </a:lnTo>
                      <a:lnTo>
                        <a:pt x="87" y="85"/>
                      </a:lnTo>
                      <a:lnTo>
                        <a:pt x="115" y="61"/>
                      </a:lnTo>
                      <a:lnTo>
                        <a:pt x="152" y="38"/>
                      </a:lnTo>
                      <a:lnTo>
                        <a:pt x="177" y="25"/>
                      </a:lnTo>
                      <a:lnTo>
                        <a:pt x="213" y="13"/>
                      </a:lnTo>
                      <a:lnTo>
                        <a:pt x="249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5" y="13"/>
                      </a:lnTo>
                      <a:lnTo>
                        <a:pt x="401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8" y="146"/>
                      </a:lnTo>
                      <a:lnTo>
                        <a:pt x="553" y="176"/>
                      </a:lnTo>
                      <a:lnTo>
                        <a:pt x="566" y="210"/>
                      </a:lnTo>
                      <a:lnTo>
                        <a:pt x="574" y="247"/>
                      </a:lnTo>
                      <a:lnTo>
                        <a:pt x="576" y="287"/>
                      </a:lnTo>
                      <a:lnTo>
                        <a:pt x="579" y="287"/>
                      </a:lnTo>
                      <a:lnTo>
                        <a:pt x="576" y="247"/>
                      </a:lnTo>
                      <a:lnTo>
                        <a:pt x="569" y="210"/>
                      </a:lnTo>
                      <a:lnTo>
                        <a:pt x="555" y="176"/>
                      </a:lnTo>
                      <a:lnTo>
                        <a:pt x="538" y="138"/>
                      </a:lnTo>
                      <a:lnTo>
                        <a:pt x="518" y="110"/>
                      </a:lnTo>
                      <a:lnTo>
                        <a:pt x="494" y="82"/>
                      </a:lnTo>
                      <a:lnTo>
                        <a:pt x="466" y="58"/>
                      </a:lnTo>
                      <a:lnTo>
                        <a:pt x="442" y="44"/>
                      </a:lnTo>
                      <a:lnTo>
                        <a:pt x="401" y="23"/>
                      </a:lnTo>
                      <a:lnTo>
                        <a:pt x="365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49" y="3"/>
                      </a:lnTo>
                      <a:lnTo>
                        <a:pt x="213" y="11"/>
                      </a:lnTo>
                      <a:lnTo>
                        <a:pt x="177" y="23"/>
                      </a:lnTo>
                      <a:lnTo>
                        <a:pt x="136" y="44"/>
                      </a:lnTo>
                      <a:lnTo>
                        <a:pt x="112" y="58"/>
                      </a:lnTo>
                      <a:lnTo>
                        <a:pt x="84" y="82"/>
                      </a:lnTo>
                      <a:lnTo>
                        <a:pt x="60" y="110"/>
                      </a:lnTo>
                      <a:lnTo>
                        <a:pt x="40" y="138"/>
                      </a:lnTo>
                      <a:lnTo>
                        <a:pt x="23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1" name="Freeform 56">
                  <a:extLst>
                    <a:ext uri="{FF2B5EF4-FFF2-40B4-BE49-F238E27FC236}">
                      <a16:creationId xmlns:a16="http://schemas.microsoft.com/office/drawing/2014/main" id="{76070072-11E2-422D-BBE4-AAAC99E78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354"/>
                  <a:ext cx="81827" cy="38394"/>
                </a:xfrm>
                <a:custGeom>
                  <a:avLst/>
                  <a:gdLst>
                    <a:gd name="T0" fmla="*/ 577 w 580"/>
                    <a:gd name="T1" fmla="*/ 2 h 291"/>
                    <a:gd name="T2" fmla="*/ 575 w 580"/>
                    <a:gd name="T3" fmla="*/ 41 h 291"/>
                    <a:gd name="T4" fmla="*/ 567 w 580"/>
                    <a:gd name="T5" fmla="*/ 78 h 291"/>
                    <a:gd name="T6" fmla="*/ 554 w 580"/>
                    <a:gd name="T7" fmla="*/ 113 h 291"/>
                    <a:gd name="T8" fmla="*/ 539 w 580"/>
                    <a:gd name="T9" fmla="*/ 142 h 291"/>
                    <a:gd name="T10" fmla="*/ 516 w 580"/>
                    <a:gd name="T11" fmla="*/ 175 h 291"/>
                    <a:gd name="T12" fmla="*/ 492 w 580"/>
                    <a:gd name="T13" fmla="*/ 203 h 291"/>
                    <a:gd name="T14" fmla="*/ 464 w 580"/>
                    <a:gd name="T15" fmla="*/ 227 h 291"/>
                    <a:gd name="T16" fmla="*/ 431 w 580"/>
                    <a:gd name="T17" fmla="*/ 250 h 291"/>
                    <a:gd name="T18" fmla="*/ 402 w 580"/>
                    <a:gd name="T19" fmla="*/ 264 h 291"/>
                    <a:gd name="T20" fmla="*/ 366 w 580"/>
                    <a:gd name="T21" fmla="*/ 278 h 291"/>
                    <a:gd name="T22" fmla="*/ 329 w 580"/>
                    <a:gd name="T23" fmla="*/ 286 h 291"/>
                    <a:gd name="T24" fmla="*/ 290 w 580"/>
                    <a:gd name="T25" fmla="*/ 288 h 291"/>
                    <a:gd name="T26" fmla="*/ 250 w 580"/>
                    <a:gd name="T27" fmla="*/ 286 h 291"/>
                    <a:gd name="T28" fmla="*/ 214 w 580"/>
                    <a:gd name="T29" fmla="*/ 278 h 291"/>
                    <a:gd name="T30" fmla="*/ 178 w 580"/>
                    <a:gd name="T31" fmla="*/ 264 h 291"/>
                    <a:gd name="T32" fmla="*/ 149 w 580"/>
                    <a:gd name="T33" fmla="*/ 250 h 291"/>
                    <a:gd name="T34" fmla="*/ 116 w 580"/>
                    <a:gd name="T35" fmla="*/ 227 h 291"/>
                    <a:gd name="T36" fmla="*/ 88 w 580"/>
                    <a:gd name="T37" fmla="*/ 203 h 291"/>
                    <a:gd name="T38" fmla="*/ 64 w 580"/>
                    <a:gd name="T39" fmla="*/ 175 h 291"/>
                    <a:gd name="T40" fmla="*/ 41 w 580"/>
                    <a:gd name="T41" fmla="*/ 142 h 291"/>
                    <a:gd name="T42" fmla="*/ 27 w 580"/>
                    <a:gd name="T43" fmla="*/ 113 h 291"/>
                    <a:gd name="T44" fmla="*/ 13 w 580"/>
                    <a:gd name="T45" fmla="*/ 78 h 291"/>
                    <a:gd name="T46" fmla="*/ 5 w 580"/>
                    <a:gd name="T47" fmla="*/ 41 h 291"/>
                    <a:gd name="T48" fmla="*/ 4 w 580"/>
                    <a:gd name="T49" fmla="*/ 1 h 291"/>
                    <a:gd name="T50" fmla="*/ 3 w 580"/>
                    <a:gd name="T51" fmla="*/ 0 h 291"/>
                    <a:gd name="T52" fmla="*/ 0 w 580"/>
                    <a:gd name="T53" fmla="*/ 2 h 291"/>
                    <a:gd name="T54" fmla="*/ 1 w 580"/>
                    <a:gd name="T55" fmla="*/ 4 h 291"/>
                    <a:gd name="T56" fmla="*/ 3 w 580"/>
                    <a:gd name="T57" fmla="*/ 41 h 291"/>
                    <a:gd name="T58" fmla="*/ 11 w 580"/>
                    <a:gd name="T59" fmla="*/ 78 h 291"/>
                    <a:gd name="T60" fmla="*/ 24 w 580"/>
                    <a:gd name="T61" fmla="*/ 113 h 291"/>
                    <a:gd name="T62" fmla="*/ 41 w 580"/>
                    <a:gd name="T63" fmla="*/ 150 h 291"/>
                    <a:gd name="T64" fmla="*/ 61 w 580"/>
                    <a:gd name="T65" fmla="*/ 178 h 291"/>
                    <a:gd name="T66" fmla="*/ 85 w 580"/>
                    <a:gd name="T67" fmla="*/ 206 h 291"/>
                    <a:gd name="T68" fmla="*/ 113 w 580"/>
                    <a:gd name="T69" fmla="*/ 230 h 291"/>
                    <a:gd name="T70" fmla="*/ 141 w 580"/>
                    <a:gd name="T71" fmla="*/ 250 h 291"/>
                    <a:gd name="T72" fmla="*/ 178 w 580"/>
                    <a:gd name="T73" fmla="*/ 267 h 291"/>
                    <a:gd name="T74" fmla="*/ 214 w 580"/>
                    <a:gd name="T75" fmla="*/ 280 h 291"/>
                    <a:gd name="T76" fmla="*/ 250 w 580"/>
                    <a:gd name="T77" fmla="*/ 288 h 291"/>
                    <a:gd name="T78" fmla="*/ 290 w 580"/>
                    <a:gd name="T79" fmla="*/ 291 h 291"/>
                    <a:gd name="T80" fmla="*/ 329 w 580"/>
                    <a:gd name="T81" fmla="*/ 288 h 291"/>
                    <a:gd name="T82" fmla="*/ 366 w 580"/>
                    <a:gd name="T83" fmla="*/ 280 h 291"/>
                    <a:gd name="T84" fmla="*/ 402 w 580"/>
                    <a:gd name="T85" fmla="*/ 267 h 291"/>
                    <a:gd name="T86" fmla="*/ 439 w 580"/>
                    <a:gd name="T87" fmla="*/ 250 h 291"/>
                    <a:gd name="T88" fmla="*/ 467 w 580"/>
                    <a:gd name="T89" fmla="*/ 230 h 291"/>
                    <a:gd name="T90" fmla="*/ 495 w 580"/>
                    <a:gd name="T91" fmla="*/ 206 h 291"/>
                    <a:gd name="T92" fmla="*/ 519 w 580"/>
                    <a:gd name="T93" fmla="*/ 178 h 291"/>
                    <a:gd name="T94" fmla="*/ 539 w 580"/>
                    <a:gd name="T95" fmla="*/ 150 h 291"/>
                    <a:gd name="T96" fmla="*/ 556 w 580"/>
                    <a:gd name="T97" fmla="*/ 113 h 291"/>
                    <a:gd name="T98" fmla="*/ 570 w 580"/>
                    <a:gd name="T99" fmla="*/ 78 h 291"/>
                    <a:gd name="T100" fmla="*/ 577 w 580"/>
                    <a:gd name="T101" fmla="*/ 41 h 291"/>
                    <a:gd name="T102" fmla="*/ 580 w 580"/>
                    <a:gd name="T103" fmla="*/ 2 h 291"/>
                    <a:gd name="T104" fmla="*/ 577 w 580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80"/>
                    <a:gd name="T160" fmla="*/ 0 h 291"/>
                    <a:gd name="T161" fmla="*/ 580 w 580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80" h="291">
                      <a:moveTo>
                        <a:pt x="577" y="2"/>
                      </a:moveTo>
                      <a:lnTo>
                        <a:pt x="575" y="41"/>
                      </a:lnTo>
                      <a:lnTo>
                        <a:pt x="567" y="78"/>
                      </a:lnTo>
                      <a:lnTo>
                        <a:pt x="554" y="113"/>
                      </a:lnTo>
                      <a:lnTo>
                        <a:pt x="539" y="142"/>
                      </a:lnTo>
                      <a:lnTo>
                        <a:pt x="516" y="175"/>
                      </a:lnTo>
                      <a:lnTo>
                        <a:pt x="492" y="203"/>
                      </a:lnTo>
                      <a:lnTo>
                        <a:pt x="464" y="227"/>
                      </a:lnTo>
                      <a:lnTo>
                        <a:pt x="431" y="250"/>
                      </a:lnTo>
                      <a:lnTo>
                        <a:pt x="402" y="264"/>
                      </a:lnTo>
                      <a:lnTo>
                        <a:pt x="366" y="278"/>
                      </a:lnTo>
                      <a:lnTo>
                        <a:pt x="329" y="286"/>
                      </a:lnTo>
                      <a:lnTo>
                        <a:pt x="290" y="288"/>
                      </a:lnTo>
                      <a:lnTo>
                        <a:pt x="250" y="286"/>
                      </a:lnTo>
                      <a:lnTo>
                        <a:pt x="214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7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41"/>
                      </a:lnTo>
                      <a:lnTo>
                        <a:pt x="11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4" y="280"/>
                      </a:lnTo>
                      <a:lnTo>
                        <a:pt x="250" y="288"/>
                      </a:lnTo>
                      <a:lnTo>
                        <a:pt x="290" y="291"/>
                      </a:lnTo>
                      <a:lnTo>
                        <a:pt x="329" y="288"/>
                      </a:lnTo>
                      <a:lnTo>
                        <a:pt x="366" y="280"/>
                      </a:lnTo>
                      <a:lnTo>
                        <a:pt x="402" y="267"/>
                      </a:lnTo>
                      <a:lnTo>
                        <a:pt x="439" y="250"/>
                      </a:lnTo>
                      <a:lnTo>
                        <a:pt x="467" y="230"/>
                      </a:lnTo>
                      <a:lnTo>
                        <a:pt x="495" y="206"/>
                      </a:lnTo>
                      <a:lnTo>
                        <a:pt x="519" y="178"/>
                      </a:lnTo>
                      <a:lnTo>
                        <a:pt x="539" y="150"/>
                      </a:lnTo>
                      <a:lnTo>
                        <a:pt x="556" y="113"/>
                      </a:lnTo>
                      <a:lnTo>
                        <a:pt x="570" y="78"/>
                      </a:lnTo>
                      <a:lnTo>
                        <a:pt x="577" y="41"/>
                      </a:lnTo>
                      <a:lnTo>
                        <a:pt x="580" y="2"/>
                      </a:lnTo>
                      <a:lnTo>
                        <a:pt x="57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2" name="Freeform 57">
                  <a:extLst>
                    <a:ext uri="{FF2B5EF4-FFF2-40B4-BE49-F238E27FC236}">
                      <a16:creationId xmlns:a16="http://schemas.microsoft.com/office/drawing/2014/main" id="{3FD30130-3894-41F9-BD77-4F3C09AAE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578"/>
                  <a:ext cx="469" cy="446"/>
                </a:xfrm>
                <a:custGeom>
                  <a:avLst/>
                  <a:gdLst>
                    <a:gd name="T0" fmla="*/ 0 w 4"/>
                    <a:gd name="T1" fmla="*/ 1 h 3"/>
                    <a:gd name="T2" fmla="*/ 1 w 4"/>
                    <a:gd name="T3" fmla="*/ 3 h 3"/>
                    <a:gd name="T4" fmla="*/ 3 w 4"/>
                    <a:gd name="T5" fmla="*/ 1 h 3"/>
                    <a:gd name="T6" fmla="*/ 4 w 4"/>
                    <a:gd name="T7" fmla="*/ 0 h 3"/>
                    <a:gd name="T8" fmla="*/ 1 w 4"/>
                    <a:gd name="T9" fmla="*/ 3 h 3"/>
                    <a:gd name="T10" fmla="*/ 0 w 4"/>
                    <a:gd name="T11" fmla="*/ 1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3"/>
                    <a:gd name="T20" fmla="*/ 4 w 4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3">
                      <a:moveTo>
                        <a:pt x="0" y="1"/>
                      </a:move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3" name="Freeform 58">
                  <a:extLst>
                    <a:ext uri="{FF2B5EF4-FFF2-40B4-BE49-F238E27FC236}">
                      <a16:creationId xmlns:a16="http://schemas.microsoft.com/office/drawing/2014/main" id="{409D11F8-F3B5-47EC-950B-944075412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801"/>
                  <a:ext cx="469" cy="223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3 w 3"/>
                    <a:gd name="T5" fmla="*/ 0 h 2"/>
                    <a:gd name="T6" fmla="*/ 2 w 3"/>
                    <a:gd name="T7" fmla="*/ 0 h 2"/>
                    <a:gd name="T8" fmla="*/ 0 w 3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4" name="Freeform 59">
                  <a:extLst>
                    <a:ext uri="{FF2B5EF4-FFF2-40B4-BE49-F238E27FC236}">
                      <a16:creationId xmlns:a16="http://schemas.microsoft.com/office/drawing/2014/main" id="{B5FF6071-388C-4C29-8C39-EE70052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5" name="Freeform 60">
                  <a:extLst>
                    <a:ext uri="{FF2B5EF4-FFF2-40B4-BE49-F238E27FC236}">
                      <a16:creationId xmlns:a16="http://schemas.microsoft.com/office/drawing/2014/main" id="{F3EB87DF-1FB7-4D64-8CA1-E2F749A6B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6" name="Freeform 61">
                  <a:extLst>
                    <a:ext uri="{FF2B5EF4-FFF2-40B4-BE49-F238E27FC236}">
                      <a16:creationId xmlns:a16="http://schemas.microsoft.com/office/drawing/2014/main" id="{CB477216-DCED-4661-89CB-D573C525A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581"/>
                </a:xfrm>
                <a:custGeom>
                  <a:avLst/>
                  <a:gdLst>
                    <a:gd name="T0" fmla="*/ 2 w 4788"/>
                    <a:gd name="T1" fmla="*/ 0 h 232"/>
                    <a:gd name="T2" fmla="*/ 0 w 4788"/>
                    <a:gd name="T3" fmla="*/ 0 h 232"/>
                    <a:gd name="T4" fmla="*/ 0 w 4788"/>
                    <a:gd name="T5" fmla="*/ 230 h 232"/>
                    <a:gd name="T6" fmla="*/ 4788 w 4788"/>
                    <a:gd name="T7" fmla="*/ 232 h 232"/>
                    <a:gd name="T8" fmla="*/ 4787 w 4788"/>
                    <a:gd name="T9" fmla="*/ 229 h 232"/>
                    <a:gd name="T10" fmla="*/ 2 w 4788"/>
                    <a:gd name="T11" fmla="*/ 229 h 232"/>
                    <a:gd name="T12" fmla="*/ 2 w 4788"/>
                    <a:gd name="T13" fmla="*/ 0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88"/>
                    <a:gd name="T22" fmla="*/ 0 h 232"/>
                    <a:gd name="T23" fmla="*/ 4788 w 4788"/>
                    <a:gd name="T24" fmla="*/ 232 h 2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88" h="23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4788" y="232"/>
                      </a:lnTo>
                      <a:lnTo>
                        <a:pt x="4787" y="229"/>
                      </a:lnTo>
                      <a:lnTo>
                        <a:pt x="2" y="22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7" name="Freeform 62">
                  <a:extLst>
                    <a:ext uri="{FF2B5EF4-FFF2-40B4-BE49-F238E27FC236}">
                      <a16:creationId xmlns:a16="http://schemas.microsoft.com/office/drawing/2014/main" id="{FC993AB6-D76A-4577-87CC-A70DAA1DD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492"/>
                  <a:ext cx="676419" cy="30804"/>
                </a:xfrm>
                <a:custGeom>
                  <a:avLst/>
                  <a:gdLst>
                    <a:gd name="T0" fmla="*/ 4788 w 4790"/>
                    <a:gd name="T1" fmla="*/ 234 h 234"/>
                    <a:gd name="T2" fmla="*/ 4790 w 4790"/>
                    <a:gd name="T3" fmla="*/ 1 h 234"/>
                    <a:gd name="T4" fmla="*/ 1 w 4790"/>
                    <a:gd name="T5" fmla="*/ 0 h 234"/>
                    <a:gd name="T6" fmla="*/ 0 w 4790"/>
                    <a:gd name="T7" fmla="*/ 2 h 234"/>
                    <a:gd name="T8" fmla="*/ 2 w 4790"/>
                    <a:gd name="T9" fmla="*/ 5 h 234"/>
                    <a:gd name="T10" fmla="*/ 4787 w 4790"/>
                    <a:gd name="T11" fmla="*/ 5 h 234"/>
                    <a:gd name="T12" fmla="*/ 4787 w 4790"/>
                    <a:gd name="T13" fmla="*/ 231 h 234"/>
                    <a:gd name="T14" fmla="*/ 4788 w 4790"/>
                    <a:gd name="T15" fmla="*/ 234 h 2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90"/>
                    <a:gd name="T25" fmla="*/ 0 h 234"/>
                    <a:gd name="T26" fmla="*/ 4790 w 4790"/>
                    <a:gd name="T27" fmla="*/ 234 h 2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90" h="234">
                      <a:moveTo>
                        <a:pt x="4788" y="234"/>
                      </a:moveTo>
                      <a:lnTo>
                        <a:pt x="4790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4787" y="5"/>
                      </a:lnTo>
                      <a:lnTo>
                        <a:pt x="4787" y="231"/>
                      </a:lnTo>
                      <a:lnTo>
                        <a:pt x="4788" y="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sp>
            <p:nvSpPr>
              <p:cNvPr id="1527" name="Rosca 694">
                <a:extLst>
                  <a:ext uri="{FF2B5EF4-FFF2-40B4-BE49-F238E27FC236}">
                    <a16:creationId xmlns:a16="http://schemas.microsoft.com/office/drawing/2014/main" id="{EEFFCFED-B012-4475-AE25-6439C45A860C}"/>
                  </a:ext>
                </a:extLst>
              </p:cNvPr>
              <p:cNvSpPr/>
              <p:nvPr/>
            </p:nvSpPr>
            <p:spPr>
              <a:xfrm>
                <a:off x="2483904" y="1548974"/>
                <a:ext cx="1188000" cy="1188000"/>
              </a:xfrm>
              <a:prstGeom prst="donut">
                <a:avLst>
                  <a:gd name="adj" fmla="val 1393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WordArt 64">
                <a:extLst>
                  <a:ext uri="{FF2B5EF4-FFF2-40B4-BE49-F238E27FC236}">
                    <a16:creationId xmlns:a16="http://schemas.microsoft.com/office/drawing/2014/main" id="{524B853C-26F6-431B-8AAE-36FCBE48A4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40135" y="1596996"/>
                <a:ext cx="1080000" cy="1080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Down">
                  <a:avLst>
                    <a:gd name="adj" fmla="val 43201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COM A UNIÃO DE TODOS</a:t>
                </a:r>
              </a:p>
            </p:txBody>
          </p:sp>
          <p:sp>
            <p:nvSpPr>
              <p:cNvPr id="1529" name="WordArt 63">
                <a:extLst>
                  <a:ext uri="{FF2B5EF4-FFF2-40B4-BE49-F238E27FC236}">
                    <a16:creationId xmlns:a16="http://schemas.microsoft.com/office/drawing/2014/main" id="{7251EC37-2296-49AA-B6C4-3890780C1C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7131" y="1653102"/>
                <a:ext cx="972000" cy="972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2230956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ACIDENTE  ZERO</a:t>
                </a:r>
              </a:p>
            </p:txBody>
          </p:sp>
        </p:grpSp>
        <p:pic>
          <p:nvPicPr>
            <p:cNvPr id="1524" name="Imagem 60" descr="BONECO HONDA.gif">
              <a:extLst>
                <a:ext uri="{FF2B5EF4-FFF2-40B4-BE49-F238E27FC236}">
                  <a16:creationId xmlns:a16="http://schemas.microsoft.com/office/drawing/2014/main" id="{E72DF96B-835A-486E-8588-D1FFDAC4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330635" y="5729419"/>
              <a:ext cx="547611" cy="102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69" name="Agrupar 1568">
            <a:extLst>
              <a:ext uri="{FF2B5EF4-FFF2-40B4-BE49-F238E27FC236}">
                <a16:creationId xmlns:a16="http://schemas.microsoft.com/office/drawing/2014/main" id="{CF869E20-D830-4B48-AAF8-7ADC39E14D26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570" name="Agrupar 1569">
              <a:extLst>
                <a:ext uri="{FF2B5EF4-FFF2-40B4-BE49-F238E27FC236}">
                  <a16:creationId xmlns:a16="http://schemas.microsoft.com/office/drawing/2014/main" id="{C93D4AFE-C53B-4E1B-AD2A-BD67D1E52A7D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576" name="Retângulo Arredondado 1313">
                <a:extLst>
                  <a:ext uri="{FF2B5EF4-FFF2-40B4-BE49-F238E27FC236}">
                    <a16:creationId xmlns:a16="http://schemas.microsoft.com/office/drawing/2014/main" id="{619EC30B-6BCC-49B3-85DE-C0028F25A77C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7" name="Retângulo Arredondado 1314">
                <a:extLst>
                  <a:ext uri="{FF2B5EF4-FFF2-40B4-BE49-F238E27FC236}">
                    <a16:creationId xmlns:a16="http://schemas.microsoft.com/office/drawing/2014/main" id="{4A880428-58EB-4884-AE66-A6EC234ADCF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8" name="Retângulo Arredondado 1315">
                <a:extLst>
                  <a:ext uri="{FF2B5EF4-FFF2-40B4-BE49-F238E27FC236}">
                    <a16:creationId xmlns:a16="http://schemas.microsoft.com/office/drawing/2014/main" id="{9C770E7B-B8C6-4DA5-A403-E6D940A24A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9" name="Retângulo Arredondado 1316">
                <a:extLst>
                  <a:ext uri="{FF2B5EF4-FFF2-40B4-BE49-F238E27FC236}">
                    <a16:creationId xmlns:a16="http://schemas.microsoft.com/office/drawing/2014/main" id="{E0D76D88-F2C4-450A-B758-8F2845D642FB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0" name="Retângulo Arredondado 1317">
                <a:extLst>
                  <a:ext uri="{FF2B5EF4-FFF2-40B4-BE49-F238E27FC236}">
                    <a16:creationId xmlns:a16="http://schemas.microsoft.com/office/drawing/2014/main" id="{24C4D8F6-782C-40DA-A46E-376D8CB19E7D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1" name="Retângulo 1580">
                <a:extLst>
                  <a:ext uri="{FF2B5EF4-FFF2-40B4-BE49-F238E27FC236}">
                    <a16:creationId xmlns:a16="http://schemas.microsoft.com/office/drawing/2014/main" id="{6FC2A938-F27B-4E77-886E-2EB8C99C0F91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2" name="Retângulo 1581">
                <a:extLst>
                  <a:ext uri="{FF2B5EF4-FFF2-40B4-BE49-F238E27FC236}">
                    <a16:creationId xmlns:a16="http://schemas.microsoft.com/office/drawing/2014/main" id="{8BDE6EA1-EDBF-4C3F-908E-87D83A95DD54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3" name="Retângulo 1582">
                <a:extLst>
                  <a:ext uri="{FF2B5EF4-FFF2-40B4-BE49-F238E27FC236}">
                    <a16:creationId xmlns:a16="http://schemas.microsoft.com/office/drawing/2014/main" id="{810131C7-F3D0-49F3-8AE6-D206DA08DE7C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4" name="Retângulo 1583">
                <a:extLst>
                  <a:ext uri="{FF2B5EF4-FFF2-40B4-BE49-F238E27FC236}">
                    <a16:creationId xmlns:a16="http://schemas.microsoft.com/office/drawing/2014/main" id="{F78691A7-2131-4272-AF6C-E40421507561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585" name="Agrupar 1584">
                <a:extLst>
                  <a:ext uri="{FF2B5EF4-FFF2-40B4-BE49-F238E27FC236}">
                    <a16:creationId xmlns:a16="http://schemas.microsoft.com/office/drawing/2014/main" id="{5C4236CD-8509-418D-AB2C-52A5928CA191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1611" name="Retângulo Arredondado 1352">
                  <a:extLst>
                    <a:ext uri="{FF2B5EF4-FFF2-40B4-BE49-F238E27FC236}">
                      <a16:creationId xmlns:a16="http://schemas.microsoft.com/office/drawing/2014/main" id="{AB029E0E-727B-45CD-9B8D-7C43CBAA432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2" name="CaixaDeTexto 1611">
                  <a:extLst>
                    <a:ext uri="{FF2B5EF4-FFF2-40B4-BE49-F238E27FC236}">
                      <a16:creationId xmlns:a16="http://schemas.microsoft.com/office/drawing/2014/main" id="{CE0860A5-1EB0-442B-81BE-63470204F3BE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586" name="Agrupar 1585">
                <a:extLst>
                  <a:ext uri="{FF2B5EF4-FFF2-40B4-BE49-F238E27FC236}">
                    <a16:creationId xmlns:a16="http://schemas.microsoft.com/office/drawing/2014/main" id="{8462A29C-0D8F-426B-A3AF-ADFE16A95992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1609" name="Retângulo Arredondado 1350">
                  <a:extLst>
                    <a:ext uri="{FF2B5EF4-FFF2-40B4-BE49-F238E27FC236}">
                      <a16:creationId xmlns:a16="http://schemas.microsoft.com/office/drawing/2014/main" id="{762A0122-96B4-4846-A7CA-14401DE5458F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0" name="CaixaDeTexto 1609">
                  <a:extLst>
                    <a:ext uri="{FF2B5EF4-FFF2-40B4-BE49-F238E27FC236}">
                      <a16:creationId xmlns:a16="http://schemas.microsoft.com/office/drawing/2014/main" id="{A0EBF60B-E333-4E8F-B193-1F69E5864688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587" name="Retângulo Arredondado 1324">
                <a:extLst>
                  <a:ext uri="{FF2B5EF4-FFF2-40B4-BE49-F238E27FC236}">
                    <a16:creationId xmlns:a16="http://schemas.microsoft.com/office/drawing/2014/main" id="{61AE408F-75E5-4EEA-A9CF-00734782D856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8" name="CaixaDeTexto 1587">
                <a:extLst>
                  <a:ext uri="{FF2B5EF4-FFF2-40B4-BE49-F238E27FC236}">
                    <a16:creationId xmlns:a16="http://schemas.microsoft.com/office/drawing/2014/main" id="{DD3A0B7C-8DF2-4BA3-89F5-1A01ADAAD295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589" name="Agrupar 1588">
                <a:extLst>
                  <a:ext uri="{FF2B5EF4-FFF2-40B4-BE49-F238E27FC236}">
                    <a16:creationId xmlns:a16="http://schemas.microsoft.com/office/drawing/2014/main" id="{2611A04B-54C2-4AAC-8A5F-58FA20F98F6E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1607" name="Retângulo Arredondado 1348">
                  <a:extLst>
                    <a:ext uri="{FF2B5EF4-FFF2-40B4-BE49-F238E27FC236}">
                      <a16:creationId xmlns:a16="http://schemas.microsoft.com/office/drawing/2014/main" id="{A89576AB-F4F3-483B-BDBE-717390C52A92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8" name="CaixaDeTexto 1607">
                  <a:extLst>
                    <a:ext uri="{FF2B5EF4-FFF2-40B4-BE49-F238E27FC236}">
                      <a16:creationId xmlns:a16="http://schemas.microsoft.com/office/drawing/2014/main" id="{39848CA5-8B15-45B6-BE9E-8C1DBBEF95A8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590" name="Agrupar 1589">
                <a:extLst>
                  <a:ext uri="{FF2B5EF4-FFF2-40B4-BE49-F238E27FC236}">
                    <a16:creationId xmlns:a16="http://schemas.microsoft.com/office/drawing/2014/main" id="{DA0B7D8E-C083-4011-84A1-9E525E85767B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1605" name="Retângulo Arredondado 1346">
                  <a:extLst>
                    <a:ext uri="{FF2B5EF4-FFF2-40B4-BE49-F238E27FC236}">
                      <a16:creationId xmlns:a16="http://schemas.microsoft.com/office/drawing/2014/main" id="{CCEBA590-0A02-4083-BAAC-679780D02474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6" name="CaixaDeTexto 1605">
                  <a:extLst>
                    <a:ext uri="{FF2B5EF4-FFF2-40B4-BE49-F238E27FC236}">
                      <a16:creationId xmlns:a16="http://schemas.microsoft.com/office/drawing/2014/main" id="{F901754A-46EC-47AA-A0A0-DE4A7EC86D22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591" name="Retângulo Arredondado 1328">
                <a:extLst>
                  <a:ext uri="{FF2B5EF4-FFF2-40B4-BE49-F238E27FC236}">
                    <a16:creationId xmlns:a16="http://schemas.microsoft.com/office/drawing/2014/main" id="{F32CF3AC-2ACB-4ED2-AFB2-873E571EA7F9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2" name="Retângulo 1591">
                <a:extLst>
                  <a:ext uri="{FF2B5EF4-FFF2-40B4-BE49-F238E27FC236}">
                    <a16:creationId xmlns:a16="http://schemas.microsoft.com/office/drawing/2014/main" id="{B486CAC2-F2BB-4A3A-AFFF-CD723405BDAB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93" name="Retângulo 1592">
                <a:extLst>
                  <a:ext uri="{FF2B5EF4-FFF2-40B4-BE49-F238E27FC236}">
                    <a16:creationId xmlns:a16="http://schemas.microsoft.com/office/drawing/2014/main" id="{E86010AF-23FE-4421-9BA3-8F01A7122195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594" name="Agrupar 1593">
                <a:extLst>
                  <a:ext uri="{FF2B5EF4-FFF2-40B4-BE49-F238E27FC236}">
                    <a16:creationId xmlns:a16="http://schemas.microsoft.com/office/drawing/2014/main" id="{108B49FB-F72B-44B5-8DB0-1F516029BA25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1603" name="Retângulo Arredondado 1344">
                  <a:extLst>
                    <a:ext uri="{FF2B5EF4-FFF2-40B4-BE49-F238E27FC236}">
                      <a16:creationId xmlns:a16="http://schemas.microsoft.com/office/drawing/2014/main" id="{9C96B2F6-C899-4052-86C3-07E24D488CEB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4" name="CaixaDeTexto 1603">
                  <a:extLst>
                    <a:ext uri="{FF2B5EF4-FFF2-40B4-BE49-F238E27FC236}">
                      <a16:creationId xmlns:a16="http://schemas.microsoft.com/office/drawing/2014/main" id="{9DA12554-5A12-4195-9AC9-E46E80D9652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595" name="Retângulo 1594">
                <a:extLst>
                  <a:ext uri="{FF2B5EF4-FFF2-40B4-BE49-F238E27FC236}">
                    <a16:creationId xmlns:a16="http://schemas.microsoft.com/office/drawing/2014/main" id="{52DD9CDD-6E3C-47A9-9ED5-BFAA4B6153DF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596" name="Retângulo 1595">
                <a:extLst>
                  <a:ext uri="{FF2B5EF4-FFF2-40B4-BE49-F238E27FC236}">
                    <a16:creationId xmlns:a16="http://schemas.microsoft.com/office/drawing/2014/main" id="{A705323D-F64E-4A42-8146-9EA96530F01F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597" name="Retângulo 1596">
                <a:extLst>
                  <a:ext uri="{FF2B5EF4-FFF2-40B4-BE49-F238E27FC236}">
                    <a16:creationId xmlns:a16="http://schemas.microsoft.com/office/drawing/2014/main" id="{6E5316B4-7F01-489B-A97B-2980ADA2FD74}"/>
                  </a:ext>
                </a:extLst>
              </p:cNvPr>
              <p:cNvSpPr/>
              <p:nvPr/>
            </p:nvSpPr>
            <p:spPr>
              <a:xfrm>
                <a:off x="4670757" y="58367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1598" name="Retângulo 1597">
                <a:extLst>
                  <a:ext uri="{FF2B5EF4-FFF2-40B4-BE49-F238E27FC236}">
                    <a16:creationId xmlns:a16="http://schemas.microsoft.com/office/drawing/2014/main" id="{0346F294-E55D-4174-B62F-1419BE1DBE97}"/>
                  </a:ext>
                </a:extLst>
              </p:cNvPr>
              <p:cNvSpPr/>
              <p:nvPr/>
            </p:nvSpPr>
            <p:spPr>
              <a:xfrm>
                <a:off x="6356632" y="5825096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latin typeface="+mj-lt"/>
                    <a:ea typeface="HGP創英角ｺﾞｼｯｸUB" pitchFamily="50" charset="-128"/>
                  </a:rPr>
                  <a:t>Alto esforço para entrega da solução;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Recursos: 3y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Prazo: 11 meses</a:t>
                </a:r>
              </a:p>
            </p:txBody>
          </p:sp>
          <p:sp>
            <p:nvSpPr>
              <p:cNvPr id="1599" name="Retângulo 1598">
                <a:extLst>
                  <a:ext uri="{FF2B5EF4-FFF2-40B4-BE49-F238E27FC236}">
                    <a16:creationId xmlns:a16="http://schemas.microsoft.com/office/drawing/2014/main" id="{6AB312E1-EEB1-4BEB-9682-060BA35F282E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1601" name="Retângulo 1600">
                <a:extLst>
                  <a:ext uri="{FF2B5EF4-FFF2-40B4-BE49-F238E27FC236}">
                    <a16:creationId xmlns:a16="http://schemas.microsoft.com/office/drawing/2014/main" id="{47207E6D-F025-49FD-B0EB-847FBB66FB11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1602" name="Imagem 1601">
                <a:extLst>
                  <a:ext uri="{FF2B5EF4-FFF2-40B4-BE49-F238E27FC236}">
                    <a16:creationId xmlns:a16="http://schemas.microsoft.com/office/drawing/2014/main" id="{B401E7FA-B1CE-4550-BEE8-1A2869484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571" name="Imagem 1570">
              <a:extLst>
                <a:ext uri="{FF2B5EF4-FFF2-40B4-BE49-F238E27FC236}">
                  <a16:creationId xmlns:a16="http://schemas.microsoft.com/office/drawing/2014/main" id="{89098C19-87DB-420E-AAD0-0F36FF85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572" name="Imagem 1571" descr="Ícone&#10;&#10;Descrição gerada automaticamente">
              <a:extLst>
                <a:ext uri="{FF2B5EF4-FFF2-40B4-BE49-F238E27FC236}">
                  <a16:creationId xmlns:a16="http://schemas.microsoft.com/office/drawing/2014/main" id="{99B54C96-F758-4DB1-95FB-BC0415DC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573" name="Imagem 157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BB5B20B-CA0B-4653-A8A0-52F05B4E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574" name="Imagem 1573">
              <a:extLst>
                <a:ext uri="{FF2B5EF4-FFF2-40B4-BE49-F238E27FC236}">
                  <a16:creationId xmlns:a16="http://schemas.microsoft.com/office/drawing/2014/main" id="{7AC5F7FA-1FCA-4F88-8340-51A9D710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sp>
        <p:nvSpPr>
          <p:cNvPr id="1613" name="Retângulo Arredondado 1378">
            <a:extLst>
              <a:ext uri="{FF2B5EF4-FFF2-40B4-BE49-F238E27FC236}">
                <a16:creationId xmlns:a16="http://schemas.microsoft.com/office/drawing/2014/main" id="{C4D1AC01-5586-452B-9C95-DC4A6F43A3F2}"/>
              </a:ext>
            </a:extLst>
          </p:cNvPr>
          <p:cNvSpPr/>
          <p:nvPr/>
        </p:nvSpPr>
        <p:spPr>
          <a:xfrm>
            <a:off x="6265154" y="5528981"/>
            <a:ext cx="1383022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14" name="Conector reto 7">
            <a:extLst>
              <a:ext uri="{FF2B5EF4-FFF2-40B4-BE49-F238E27FC236}">
                <a16:creationId xmlns:a16="http://schemas.microsoft.com/office/drawing/2014/main" id="{8A36D5AD-94EB-49C0-A176-941139DF1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15" name="Agrupar 1614">
            <a:extLst>
              <a:ext uri="{FF2B5EF4-FFF2-40B4-BE49-F238E27FC236}">
                <a16:creationId xmlns:a16="http://schemas.microsoft.com/office/drawing/2014/main" id="{E571DD9D-9A07-47B3-A94E-63B145167080}"/>
              </a:ext>
            </a:extLst>
          </p:cNvPr>
          <p:cNvGrpSpPr/>
          <p:nvPr/>
        </p:nvGrpSpPr>
        <p:grpSpPr>
          <a:xfrm>
            <a:off x="1059110" y="6422896"/>
            <a:ext cx="8063000" cy="363135"/>
            <a:chOff x="59906" y="6840238"/>
            <a:chExt cx="9200882" cy="535743"/>
          </a:xfrm>
        </p:grpSpPr>
        <p:pic>
          <p:nvPicPr>
            <p:cNvPr id="1616" name="Imagem 1615" descr="Ícone&#10;&#10;Descrição gerada automaticamente">
              <a:extLst>
                <a:ext uri="{FF2B5EF4-FFF2-40B4-BE49-F238E27FC236}">
                  <a16:creationId xmlns:a16="http://schemas.microsoft.com/office/drawing/2014/main" id="{FEFF31D8-D99A-4C95-A09E-A638D293E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1618" name="Imagem 1617" descr="Ícone&#10;&#10;Descrição gerada automaticamente">
              <a:extLst>
                <a:ext uri="{FF2B5EF4-FFF2-40B4-BE49-F238E27FC236}">
                  <a16:creationId xmlns:a16="http://schemas.microsoft.com/office/drawing/2014/main" id="{BFC1DEA7-DD27-4781-A688-AD299470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1619" name="Imagem 1618" descr="Ícone&#10;&#10;Descrição gerada automaticamente">
              <a:extLst>
                <a:ext uri="{FF2B5EF4-FFF2-40B4-BE49-F238E27FC236}">
                  <a16:creationId xmlns:a16="http://schemas.microsoft.com/office/drawing/2014/main" id="{4C634927-9F62-4055-B625-6829B70B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1620" name="Imagem 1619" descr="Ícone&#10;&#10;Descrição gerada automaticamente">
              <a:extLst>
                <a:ext uri="{FF2B5EF4-FFF2-40B4-BE49-F238E27FC236}">
                  <a16:creationId xmlns:a16="http://schemas.microsoft.com/office/drawing/2014/main" id="{B0DB6912-FE87-4B13-BB13-34F0B32B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1621" name="Imagem 1620" descr="Ícone&#10;&#10;Descrição gerada automaticamente">
              <a:extLst>
                <a:ext uri="{FF2B5EF4-FFF2-40B4-BE49-F238E27FC236}">
                  <a16:creationId xmlns:a16="http://schemas.microsoft.com/office/drawing/2014/main" id="{D09D5BDD-8087-4663-BE71-2A68E66A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799" y="6840238"/>
              <a:ext cx="517602" cy="517602"/>
            </a:xfrm>
            <a:prstGeom prst="rect">
              <a:avLst/>
            </a:prstGeom>
          </p:spPr>
        </p:pic>
        <p:pic>
          <p:nvPicPr>
            <p:cNvPr id="1626" name="Imagem 1625" descr="Ícone&#10;&#10;Descrição gerada automaticamente">
              <a:extLst>
                <a:ext uri="{FF2B5EF4-FFF2-40B4-BE49-F238E27FC236}">
                  <a16:creationId xmlns:a16="http://schemas.microsoft.com/office/drawing/2014/main" id="{15E4E901-434F-4D4B-A8C6-1A8A44F0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</p:grpSp>
      <p:sp>
        <p:nvSpPr>
          <p:cNvPr id="1625" name="CaixaDeTexto 1624">
            <a:extLst>
              <a:ext uri="{FF2B5EF4-FFF2-40B4-BE49-F238E27FC236}">
                <a16:creationId xmlns:a16="http://schemas.microsoft.com/office/drawing/2014/main" id="{A8A799A5-B36A-4474-8A18-E3F015309480}"/>
              </a:ext>
            </a:extLst>
          </p:cNvPr>
          <p:cNvSpPr txBox="1"/>
          <p:nvPr/>
        </p:nvSpPr>
        <p:spPr>
          <a:xfrm>
            <a:off x="6199113" y="5426220"/>
            <a:ext cx="56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C00000"/>
                </a:solidFill>
                <a:latin typeface="BankGothic Lt BT" panose="020B0607020203060204" pitchFamily="34" charset="0"/>
              </a:rPr>
              <a:t>D</a:t>
            </a:r>
          </a:p>
        </p:txBody>
      </p:sp>
      <p:sp>
        <p:nvSpPr>
          <p:cNvPr id="984" name="Retângulo 983">
            <a:extLst>
              <a:ext uri="{FF2B5EF4-FFF2-40B4-BE49-F238E27FC236}">
                <a16:creationId xmlns:a16="http://schemas.microsoft.com/office/drawing/2014/main" id="{EB2228AD-BE46-4D79-86F0-B3F8AA762FDD}"/>
              </a:ext>
            </a:extLst>
          </p:cNvPr>
          <p:cNvSpPr/>
          <p:nvPr/>
        </p:nvSpPr>
        <p:spPr>
          <a:xfrm>
            <a:off x="-15504" y="1481748"/>
            <a:ext cx="9136951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79" name="Agrupar 978">
            <a:extLst>
              <a:ext uri="{FF2B5EF4-FFF2-40B4-BE49-F238E27FC236}">
                <a16:creationId xmlns:a16="http://schemas.microsoft.com/office/drawing/2014/main" id="{9CD7AC4C-59B2-4B4B-AE6E-AA97A5459E4D}"/>
              </a:ext>
            </a:extLst>
          </p:cNvPr>
          <p:cNvGrpSpPr/>
          <p:nvPr/>
        </p:nvGrpSpPr>
        <p:grpSpPr>
          <a:xfrm>
            <a:off x="6533685" y="1559659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980" name="Imagem 979">
              <a:extLst>
                <a:ext uri="{FF2B5EF4-FFF2-40B4-BE49-F238E27FC236}">
                  <a16:creationId xmlns:a16="http://schemas.microsoft.com/office/drawing/2014/main" id="{122B05FD-EBBF-47A7-82C6-96840F3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981" name="Elipse 980">
              <a:extLst>
                <a:ext uri="{FF2B5EF4-FFF2-40B4-BE49-F238E27FC236}">
                  <a16:creationId xmlns:a16="http://schemas.microsoft.com/office/drawing/2014/main" id="{53B6CB0B-D0A9-4CDB-B48A-FDF2F7386636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83" name="Retângulo 982">
            <a:extLst>
              <a:ext uri="{FF2B5EF4-FFF2-40B4-BE49-F238E27FC236}">
                <a16:creationId xmlns:a16="http://schemas.microsoft.com/office/drawing/2014/main" id="{9CED424F-B49D-432B-B6BF-57D94FB9BEF1}"/>
              </a:ext>
            </a:extLst>
          </p:cNvPr>
          <p:cNvSpPr/>
          <p:nvPr/>
        </p:nvSpPr>
        <p:spPr>
          <a:xfrm>
            <a:off x="94126" y="-97607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985" name="Retângulo de cantos arredondados 35">
            <a:extLst>
              <a:ext uri="{FF2B5EF4-FFF2-40B4-BE49-F238E27FC236}">
                <a16:creationId xmlns:a16="http://schemas.microsoft.com/office/drawing/2014/main" id="{8D44D760-84AF-486D-B83F-3F6000447328}"/>
              </a:ext>
            </a:extLst>
          </p:cNvPr>
          <p:cNvSpPr/>
          <p:nvPr/>
        </p:nvSpPr>
        <p:spPr>
          <a:xfrm>
            <a:off x="142475" y="-96585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987" name="Retângulo de cantos arredondados 35">
            <a:extLst>
              <a:ext uri="{FF2B5EF4-FFF2-40B4-BE49-F238E27FC236}">
                <a16:creationId xmlns:a16="http://schemas.microsoft.com/office/drawing/2014/main" id="{EA968120-A936-4CAF-8F35-4778DD6DE645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988" name="Picture 4" descr="Gorilla Signs &amp; Wraps | Graphic Design">
            <a:extLst>
              <a:ext uri="{FF2B5EF4-FFF2-40B4-BE49-F238E27FC236}">
                <a16:creationId xmlns:a16="http://schemas.microsoft.com/office/drawing/2014/main" id="{9078A864-FC11-4E62-B914-BC58B96C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79E2016-2B61-64D4-BE2F-C5FEF1322833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</p:spTree>
    <p:extLst>
      <p:ext uri="{BB962C8B-B14F-4D97-AF65-F5344CB8AC3E}">
        <p14:creationId xmlns:p14="http://schemas.microsoft.com/office/powerpoint/2010/main" val="14386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animBg="1"/>
      <p:bldP spid="1516" grpId="0"/>
      <p:bldP spid="1517" grpId="0"/>
      <p:bldP spid="1613" grpId="0" animBg="1"/>
      <p:bldP spid="1625" grpId="0"/>
      <p:bldP spid="9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962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3ª Proposta: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57E29E1-36B7-40C3-B91B-83E1816F978E}"/>
              </a:ext>
            </a:extLst>
          </p:cNvPr>
          <p:cNvSpPr txBox="1"/>
          <p:nvPr/>
        </p:nvSpPr>
        <p:spPr>
          <a:xfrm>
            <a:off x="1270137" y="789484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dirty="0"/>
              <a:t>Habilitar automaticamente as regras de controle de consumo de energia dos próprios equipamentos de TI da fábrica.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6790E82C-D25A-4D9F-B144-8327F26855DA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117" name="Picture 6" descr="How to open Services in Windows 11">
            <a:extLst>
              <a:ext uri="{FF2B5EF4-FFF2-40B4-BE49-F238E27FC236}">
                <a16:creationId xmlns:a16="http://schemas.microsoft.com/office/drawing/2014/main" id="{B27D964B-BCCD-4A3B-B0F9-CE2E77D5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9058" y="2632839"/>
            <a:ext cx="437538" cy="3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" name="Conector reto 7">
            <a:extLst>
              <a:ext uri="{FF2B5EF4-FFF2-40B4-BE49-F238E27FC236}">
                <a16:creationId xmlns:a16="http://schemas.microsoft.com/office/drawing/2014/main" id="{BA0C960B-744F-4A92-A1DB-CD4EE7441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BF95C45B-0303-4059-A364-0190C574CF95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FF7763F2-9E9B-4B30-AF31-F680FA23178C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78" name="Retângulo Arredondado 1313">
                <a:extLst>
                  <a:ext uri="{FF2B5EF4-FFF2-40B4-BE49-F238E27FC236}">
                    <a16:creationId xmlns:a16="http://schemas.microsoft.com/office/drawing/2014/main" id="{9B1559A1-EAEC-473C-A662-F3F9ECE9366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Arredondado 1314">
                <a:extLst>
                  <a:ext uri="{FF2B5EF4-FFF2-40B4-BE49-F238E27FC236}">
                    <a16:creationId xmlns:a16="http://schemas.microsoft.com/office/drawing/2014/main" id="{A2BF9DC9-5734-441D-873A-AA31AEC97B4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Arredondado 1315">
                <a:extLst>
                  <a:ext uri="{FF2B5EF4-FFF2-40B4-BE49-F238E27FC236}">
                    <a16:creationId xmlns:a16="http://schemas.microsoft.com/office/drawing/2014/main" id="{DE829AC7-F1F4-4263-BF39-50FDEF0DB909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Arredondado 1316">
                <a:extLst>
                  <a:ext uri="{FF2B5EF4-FFF2-40B4-BE49-F238E27FC236}">
                    <a16:creationId xmlns:a16="http://schemas.microsoft.com/office/drawing/2014/main" id="{D8D94DC7-22C3-46DA-B008-553C43EBDD07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Arredondado 1317">
                <a:extLst>
                  <a:ext uri="{FF2B5EF4-FFF2-40B4-BE49-F238E27FC236}">
                    <a16:creationId xmlns:a16="http://schemas.microsoft.com/office/drawing/2014/main" id="{18DDDAC5-9B33-416F-B7F8-DA167E394CBF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602017F5-3AEE-4927-8FC2-7199E71194A2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F9ACAFBB-4E99-4006-B100-1823F811378B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AB5A264B-77CB-4C36-B95A-2C36197E7E16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16F84CEB-4A0D-4EC8-8946-6BB7BB8EAB78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87" name="Agrupar 186">
                <a:extLst>
                  <a:ext uri="{FF2B5EF4-FFF2-40B4-BE49-F238E27FC236}">
                    <a16:creationId xmlns:a16="http://schemas.microsoft.com/office/drawing/2014/main" id="{25E47741-D07F-4D6C-B56E-7BC3C4EC97FB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212" name="Retângulo Arredondado 1352">
                  <a:extLst>
                    <a:ext uri="{FF2B5EF4-FFF2-40B4-BE49-F238E27FC236}">
                      <a16:creationId xmlns:a16="http://schemas.microsoft.com/office/drawing/2014/main" id="{4D8BE080-0F7B-432B-94CC-8F5179EDF44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CaixaDeTexto 212">
                  <a:extLst>
                    <a:ext uri="{FF2B5EF4-FFF2-40B4-BE49-F238E27FC236}">
                      <a16:creationId xmlns:a16="http://schemas.microsoft.com/office/drawing/2014/main" id="{FE69010E-DA9C-49DD-8D66-B6DCC6C470C7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88" name="Agrupar 187">
                <a:extLst>
                  <a:ext uri="{FF2B5EF4-FFF2-40B4-BE49-F238E27FC236}">
                    <a16:creationId xmlns:a16="http://schemas.microsoft.com/office/drawing/2014/main" id="{397E59D9-73D9-45BE-A740-8B23C2AF9214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210" name="Retângulo Arredondado 1350">
                  <a:extLst>
                    <a:ext uri="{FF2B5EF4-FFF2-40B4-BE49-F238E27FC236}">
                      <a16:creationId xmlns:a16="http://schemas.microsoft.com/office/drawing/2014/main" id="{9DCDABDA-0F04-4181-9444-7751DDE8494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CaixaDeTexto 210">
                  <a:extLst>
                    <a:ext uri="{FF2B5EF4-FFF2-40B4-BE49-F238E27FC236}">
                      <a16:creationId xmlns:a16="http://schemas.microsoft.com/office/drawing/2014/main" id="{95838EEA-2ABA-406C-9A35-C298EA0C2949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89" name="Retângulo Arredondado 1324">
                <a:extLst>
                  <a:ext uri="{FF2B5EF4-FFF2-40B4-BE49-F238E27FC236}">
                    <a16:creationId xmlns:a16="http://schemas.microsoft.com/office/drawing/2014/main" id="{5435DE4B-DB2B-49AD-89DF-5304A88FEC41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0" name="CaixaDeTexto 189">
                <a:extLst>
                  <a:ext uri="{FF2B5EF4-FFF2-40B4-BE49-F238E27FC236}">
                    <a16:creationId xmlns:a16="http://schemas.microsoft.com/office/drawing/2014/main" id="{0D37D536-D34C-4DE8-9341-22A1F8FB3C5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EF7D72F6-63F6-4B2F-BE4D-BA14BEB9451F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208" name="Retângulo Arredondado 1348">
                  <a:extLst>
                    <a:ext uri="{FF2B5EF4-FFF2-40B4-BE49-F238E27FC236}">
                      <a16:creationId xmlns:a16="http://schemas.microsoft.com/office/drawing/2014/main" id="{13D86436-ECA7-4F5D-8FC1-06A6C1FB38CF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CaixaDeTexto 208">
                  <a:extLst>
                    <a:ext uri="{FF2B5EF4-FFF2-40B4-BE49-F238E27FC236}">
                      <a16:creationId xmlns:a16="http://schemas.microsoft.com/office/drawing/2014/main" id="{73B0D3F8-8F7B-4C77-9544-79227725D05B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65BDF372-4FEC-498C-AD15-4D23E15B2D7E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206" name="Retângulo Arredondado 1346">
                  <a:extLst>
                    <a:ext uri="{FF2B5EF4-FFF2-40B4-BE49-F238E27FC236}">
                      <a16:creationId xmlns:a16="http://schemas.microsoft.com/office/drawing/2014/main" id="{33E8EF4A-A78E-4E79-A771-ACAEEFFB2771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CaixaDeTexto 206">
                  <a:extLst>
                    <a:ext uri="{FF2B5EF4-FFF2-40B4-BE49-F238E27FC236}">
                      <a16:creationId xmlns:a16="http://schemas.microsoft.com/office/drawing/2014/main" id="{E8484681-25BE-4EC7-8F7A-A5B6B83CF31E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93" name="Retângulo Arredondado 1328">
                <a:extLst>
                  <a:ext uri="{FF2B5EF4-FFF2-40B4-BE49-F238E27FC236}">
                    <a16:creationId xmlns:a16="http://schemas.microsoft.com/office/drawing/2014/main" id="{D5D4592D-F168-40D0-A8FA-F8E783EA517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4" name="Retângulo 193">
                <a:extLst>
                  <a:ext uri="{FF2B5EF4-FFF2-40B4-BE49-F238E27FC236}">
                    <a16:creationId xmlns:a16="http://schemas.microsoft.com/office/drawing/2014/main" id="{93ED26EF-4A09-4A1C-BF08-5CDA999AF19C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370FA47F-031F-49FC-8CA1-E940FAFD2765}"/>
                  </a:ext>
                </a:extLst>
              </p:cNvPr>
              <p:cNvSpPr/>
              <p:nvPr/>
            </p:nvSpPr>
            <p:spPr>
              <a:xfrm>
                <a:off x="516949" y="6026466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246347D5-3C45-46C0-8E5B-0EE699B5FF8F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204" name="Retângulo Arredondado 1344">
                  <a:extLst>
                    <a:ext uri="{FF2B5EF4-FFF2-40B4-BE49-F238E27FC236}">
                      <a16:creationId xmlns:a16="http://schemas.microsoft.com/office/drawing/2014/main" id="{07FEF170-5A08-4CC7-BD9A-D9EF13756AC3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CaixaDeTexto 204">
                  <a:extLst>
                    <a:ext uri="{FF2B5EF4-FFF2-40B4-BE49-F238E27FC236}">
                      <a16:creationId xmlns:a16="http://schemas.microsoft.com/office/drawing/2014/main" id="{8E073585-4767-44DB-9C6B-5105517AC59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DD888567-26EC-436D-BCA0-516C0FE5BAE9}"/>
                  </a:ext>
                </a:extLst>
              </p:cNvPr>
              <p:cNvSpPr/>
              <p:nvPr/>
            </p:nvSpPr>
            <p:spPr>
              <a:xfrm>
                <a:off x="2134073" y="6041752"/>
                <a:ext cx="137318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98" name="Retângulo 197">
                <a:extLst>
                  <a:ext uri="{FF2B5EF4-FFF2-40B4-BE49-F238E27FC236}">
                    <a16:creationId xmlns:a16="http://schemas.microsoft.com/office/drawing/2014/main" id="{00B29547-48F4-4F58-A7A5-FE3105DB8F55}"/>
                  </a:ext>
                </a:extLst>
              </p:cNvPr>
              <p:cNvSpPr/>
              <p:nvPr/>
            </p:nvSpPr>
            <p:spPr>
              <a:xfrm>
                <a:off x="3660203" y="5985730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5A4BBE9B-E376-4E85-9D77-D3B0E783C218}"/>
                  </a:ext>
                </a:extLst>
              </p:cNvPr>
              <p:cNvSpPr/>
              <p:nvPr/>
            </p:nvSpPr>
            <p:spPr>
              <a:xfrm>
                <a:off x="4670757" y="6053364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200" name="Retângulo 199">
                <a:extLst>
                  <a:ext uri="{FF2B5EF4-FFF2-40B4-BE49-F238E27FC236}">
                    <a16:creationId xmlns:a16="http://schemas.microsoft.com/office/drawing/2014/main" id="{61A9F01D-F1B1-4A23-B651-DC9519C27493}"/>
                  </a:ext>
                </a:extLst>
              </p:cNvPr>
              <p:cNvSpPr/>
              <p:nvPr/>
            </p:nvSpPr>
            <p:spPr>
              <a:xfrm>
                <a:off x="6356632" y="5921348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Baixo esforço para entrega da solução;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Recursos: 1y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Prazo: 1 semana</a:t>
                </a:r>
              </a:p>
            </p:txBody>
          </p:sp>
          <p:sp>
            <p:nvSpPr>
              <p:cNvPr id="201" name="Retângulo 200">
                <a:extLst>
                  <a:ext uri="{FF2B5EF4-FFF2-40B4-BE49-F238E27FC236}">
                    <a16:creationId xmlns:a16="http://schemas.microsoft.com/office/drawing/2014/main" id="{CED55518-4198-4CC5-B791-B9F086267851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D6359432-69BD-4084-BCA8-5EB128CD349D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203" name="Imagem 202">
                <a:extLst>
                  <a:ext uri="{FF2B5EF4-FFF2-40B4-BE49-F238E27FC236}">
                    <a16:creationId xmlns:a16="http://schemas.microsoft.com/office/drawing/2014/main" id="{72FD1CD5-AB7E-4704-9C12-15E996467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74" name="Imagem 173">
              <a:extLst>
                <a:ext uri="{FF2B5EF4-FFF2-40B4-BE49-F238E27FC236}">
                  <a16:creationId xmlns:a16="http://schemas.microsoft.com/office/drawing/2014/main" id="{B4ADC17D-0B74-48C9-88BD-65A09DE9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75" name="Imagem 174" descr="Ícone&#10;&#10;Descrição gerada automaticamente">
              <a:extLst>
                <a:ext uri="{FF2B5EF4-FFF2-40B4-BE49-F238E27FC236}">
                  <a16:creationId xmlns:a16="http://schemas.microsoft.com/office/drawing/2014/main" id="{8F4E3CDF-445C-4A90-979A-FFA4CCF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76" name="Imagem 175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F25C540-1DAB-40E1-9A72-32B3E4AF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77" name="Imagem 176">
              <a:extLst>
                <a:ext uri="{FF2B5EF4-FFF2-40B4-BE49-F238E27FC236}">
                  <a16:creationId xmlns:a16="http://schemas.microsoft.com/office/drawing/2014/main" id="{E584E310-3AB8-440B-AD9E-22F4E4B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C59184D2-9B5A-4C2B-A858-7ED21338486B}"/>
              </a:ext>
            </a:extLst>
          </p:cNvPr>
          <p:cNvGrpSpPr/>
          <p:nvPr/>
        </p:nvGrpSpPr>
        <p:grpSpPr>
          <a:xfrm>
            <a:off x="1059110" y="6441122"/>
            <a:ext cx="8063000" cy="344910"/>
            <a:chOff x="59906" y="6867126"/>
            <a:chExt cx="9200882" cy="508855"/>
          </a:xfrm>
        </p:grpSpPr>
        <p:pic>
          <p:nvPicPr>
            <p:cNvPr id="217" name="Imagem 216" descr="Ícone&#10;&#10;Descrição gerada automaticamente">
              <a:extLst>
                <a:ext uri="{FF2B5EF4-FFF2-40B4-BE49-F238E27FC236}">
                  <a16:creationId xmlns:a16="http://schemas.microsoft.com/office/drawing/2014/main" id="{AFB7A0F5-7C7F-4FBB-826F-6ACC3462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8" name="Imagem 217" descr="Ícone&#10;&#10;Descrição gerada automaticamente">
              <a:extLst>
                <a:ext uri="{FF2B5EF4-FFF2-40B4-BE49-F238E27FC236}">
                  <a16:creationId xmlns:a16="http://schemas.microsoft.com/office/drawing/2014/main" id="{D1EF9EB7-B949-4F2E-BA9C-809F8F2E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219" name="Imagem 218" descr="Ícone&#10;&#10;Descrição gerada automaticamente">
              <a:extLst>
                <a:ext uri="{FF2B5EF4-FFF2-40B4-BE49-F238E27FC236}">
                  <a16:creationId xmlns:a16="http://schemas.microsoft.com/office/drawing/2014/main" id="{9125D961-346E-4762-9E35-0714471D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220" name="Imagem 219" descr="Ícone&#10;&#10;Descrição gerada automaticamente">
              <a:extLst>
                <a:ext uri="{FF2B5EF4-FFF2-40B4-BE49-F238E27FC236}">
                  <a16:creationId xmlns:a16="http://schemas.microsoft.com/office/drawing/2014/main" id="{2B90675F-F113-40C4-9F42-C491CBBA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222" name="Imagem 221" descr="Ícone&#10;&#10;Descrição gerada automaticamente">
              <a:extLst>
                <a:ext uri="{FF2B5EF4-FFF2-40B4-BE49-F238E27FC236}">
                  <a16:creationId xmlns:a16="http://schemas.microsoft.com/office/drawing/2014/main" id="{140D4E21-7A58-4830-9341-4543A089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  <p:pic>
          <p:nvPicPr>
            <p:cNvPr id="224" name="Imagem 223" descr="Ícone&#10;&#10;Descrição gerada automaticamente">
              <a:extLst>
                <a:ext uri="{FF2B5EF4-FFF2-40B4-BE49-F238E27FC236}">
                  <a16:creationId xmlns:a16="http://schemas.microsoft.com/office/drawing/2014/main" id="{FDBBBC81-D9FD-4A0D-BB82-3D06310F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305" y="6867126"/>
              <a:ext cx="470547" cy="470546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8867D5-1EC8-486F-A112-0B7BBEF34024}"/>
              </a:ext>
            </a:extLst>
          </p:cNvPr>
          <p:cNvGrpSpPr/>
          <p:nvPr/>
        </p:nvGrpSpPr>
        <p:grpSpPr>
          <a:xfrm>
            <a:off x="4444497" y="1564665"/>
            <a:ext cx="4601373" cy="1792821"/>
            <a:chOff x="4444497" y="1564665"/>
            <a:chExt cx="4601373" cy="1792821"/>
          </a:xfrm>
        </p:grpSpPr>
        <p:pic>
          <p:nvPicPr>
            <p:cNvPr id="4110" name="Picture 14" descr="10 dicas para deixar o PC com Windows 10 mais rápido">
              <a:extLst>
                <a:ext uri="{FF2B5EF4-FFF2-40B4-BE49-F238E27FC236}">
                  <a16:creationId xmlns:a16="http://schemas.microsoft.com/office/drawing/2014/main" id="{892277D2-F114-4489-B2EC-72532F02D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96"/>
            <a:stretch/>
          </p:blipFill>
          <p:spPr bwMode="auto">
            <a:xfrm>
              <a:off x="4444497" y="1564665"/>
              <a:ext cx="4396350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7C79AB-5D63-4F5E-92A0-15BDE621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00868" y="2090493"/>
              <a:ext cx="2645002" cy="1266993"/>
            </a:xfrm>
            <a:prstGeom prst="rect">
              <a:avLst/>
            </a:prstGeom>
          </p:spPr>
        </p:pic>
      </p:grpSp>
      <p:pic>
        <p:nvPicPr>
          <p:cNvPr id="251" name="Picture 2" descr="Eduardo Popovici: Criando uma GPO que replica configurações de proxy para  estações de trabalho">
            <a:extLst>
              <a:ext uri="{FF2B5EF4-FFF2-40B4-BE49-F238E27FC236}">
                <a16:creationId xmlns:a16="http://schemas.microsoft.com/office/drawing/2014/main" id="{0159099C-2191-4FCE-89CE-6C7E2F015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0" b="782"/>
          <a:stretch/>
        </p:blipFill>
        <p:spPr bwMode="auto">
          <a:xfrm>
            <a:off x="-2390715" y="4153782"/>
            <a:ext cx="2285701" cy="4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6809FAB-9F4F-4062-A9BE-93FE6B72D37B}"/>
              </a:ext>
            </a:extLst>
          </p:cNvPr>
          <p:cNvGrpSpPr/>
          <p:nvPr/>
        </p:nvGrpSpPr>
        <p:grpSpPr>
          <a:xfrm>
            <a:off x="-72851" y="1552698"/>
            <a:ext cx="3712561" cy="1632644"/>
            <a:chOff x="-72851" y="1552698"/>
            <a:chExt cx="3712561" cy="1632644"/>
          </a:xfrm>
        </p:grpSpPr>
        <p:pic>
          <p:nvPicPr>
            <p:cNvPr id="4098" name="Picture 2" descr="Eduardo Popovici: Criando uma GPO que replica configurações de proxy para  estações de trabalho">
              <a:extLst>
                <a:ext uri="{FF2B5EF4-FFF2-40B4-BE49-F238E27FC236}">
                  <a16:creationId xmlns:a16="http://schemas.microsoft.com/office/drawing/2014/main" id="{D3C21AF9-7991-4774-9EB7-DB8A572C2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9" y="1552698"/>
              <a:ext cx="2285701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>
              <a:extLst>
                <a:ext uri="{FF2B5EF4-FFF2-40B4-BE49-F238E27FC236}">
                  <a16:creationId xmlns:a16="http://schemas.microsoft.com/office/drawing/2014/main" id="{8B5DED23-0F1C-49C7-A0E6-02F069FF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734" y="1798517"/>
              <a:ext cx="350690" cy="34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Task Scheduler Alternativas e software similar - ProgSoft.net">
              <a:extLst>
                <a:ext uri="{FF2B5EF4-FFF2-40B4-BE49-F238E27FC236}">
                  <a16:creationId xmlns:a16="http://schemas.microsoft.com/office/drawing/2014/main" id="{BFD0FF03-FB74-4362-A0E4-0216BA31A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185" y="1983271"/>
              <a:ext cx="217157" cy="21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10">
              <a:extLst>
                <a:ext uri="{FF2B5EF4-FFF2-40B4-BE49-F238E27FC236}">
                  <a16:creationId xmlns:a16="http://schemas.microsoft.com/office/drawing/2014/main" id="{1E04C67C-9713-4991-8A35-14554119A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86" y="245896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10">
              <a:extLst>
                <a:ext uri="{FF2B5EF4-FFF2-40B4-BE49-F238E27FC236}">
                  <a16:creationId xmlns:a16="http://schemas.microsoft.com/office/drawing/2014/main" id="{03C3C818-FD86-455B-82BA-0AF299494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680" y="245773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" name="CaixaDeTexto 232">
              <a:extLst>
                <a:ext uri="{FF2B5EF4-FFF2-40B4-BE49-F238E27FC236}">
                  <a16:creationId xmlns:a16="http://schemas.microsoft.com/office/drawing/2014/main" id="{777B6C84-D159-4EEC-AB60-499A40CE55A8}"/>
                </a:ext>
              </a:extLst>
            </p:cNvPr>
            <p:cNvSpPr txBox="1"/>
            <p:nvPr/>
          </p:nvSpPr>
          <p:spPr>
            <a:xfrm>
              <a:off x="-72851" y="2758080"/>
              <a:ext cx="148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r">
                <a:defRPr sz="1000" b="1">
                  <a:solidFill>
                    <a:srgbClr val="177CC2"/>
                  </a:solidFill>
                </a:defRPr>
              </a:lvl1pPr>
            </a:lstStyle>
            <a:p>
              <a:r>
                <a:rPr lang="pt-BR"/>
                <a:t>Desktops e Monitores</a:t>
              </a:r>
            </a:p>
          </p:txBody>
        </p:sp>
        <p:sp>
          <p:nvSpPr>
            <p:cNvPr id="235" name="CaixaDeTexto 234">
              <a:extLst>
                <a:ext uri="{FF2B5EF4-FFF2-40B4-BE49-F238E27FC236}">
                  <a16:creationId xmlns:a16="http://schemas.microsoft.com/office/drawing/2014/main" id="{3F1CD474-6919-4F30-AC21-050A1D1113DA}"/>
                </a:ext>
              </a:extLst>
            </p:cNvPr>
            <p:cNvSpPr txBox="1"/>
            <p:nvPr/>
          </p:nvSpPr>
          <p:spPr>
            <a:xfrm>
              <a:off x="138060" y="1960063"/>
              <a:ext cx="1481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177CC2"/>
                  </a:solidFill>
                </a:rPr>
                <a:t>Servidores de Domínio</a:t>
              </a:r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83CD57B7-8FC4-4BA2-95A8-89F62B289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092" y="1574381"/>
              <a:ext cx="632008" cy="430271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1EC054CF-6DAF-4812-9B52-387E267156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091" y="2152765"/>
              <a:ext cx="425832" cy="454193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AE63C490-ED06-47D5-BAE6-C2B1F5D1F73F}"/>
                </a:ext>
              </a:extLst>
            </p:cNvPr>
            <p:cNvSpPr/>
            <p:nvPr/>
          </p:nvSpPr>
          <p:spPr>
            <a:xfrm>
              <a:off x="1393562" y="2793000"/>
              <a:ext cx="155058" cy="17638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8" name="Retângulo Arredondado 71">
            <a:extLst>
              <a:ext uri="{FF2B5EF4-FFF2-40B4-BE49-F238E27FC236}">
                <a16:creationId xmlns:a16="http://schemas.microsoft.com/office/drawing/2014/main" id="{E7D88D4C-1B88-4AC6-88AA-2B5872B3C6FB}"/>
              </a:ext>
            </a:extLst>
          </p:cNvPr>
          <p:cNvSpPr/>
          <p:nvPr/>
        </p:nvSpPr>
        <p:spPr>
          <a:xfrm>
            <a:off x="9250892" y="663066"/>
            <a:ext cx="2849009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>
                <a:solidFill>
                  <a:srgbClr val="006600"/>
                </a:solidFill>
              </a:rPr>
              <a:t>        Brainstorming</a:t>
            </a:r>
            <a:endParaRPr lang="pt-BR" sz="160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259" name="Picture 4" descr="Gorilla Signs &amp; Wraps | Graphic Design">
            <a:extLst>
              <a:ext uri="{FF2B5EF4-FFF2-40B4-BE49-F238E27FC236}">
                <a16:creationId xmlns:a16="http://schemas.microsoft.com/office/drawing/2014/main" id="{617CED25-7FF2-482F-A488-F0880397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36" y="900931"/>
            <a:ext cx="608423" cy="6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CA061C-6F41-4E92-A7F0-E35894E6E47E}"/>
              </a:ext>
            </a:extLst>
          </p:cNvPr>
          <p:cNvGrpSpPr/>
          <p:nvPr/>
        </p:nvGrpSpPr>
        <p:grpSpPr>
          <a:xfrm>
            <a:off x="3067856" y="1593819"/>
            <a:ext cx="1278293" cy="702126"/>
            <a:chOff x="3067856" y="1593819"/>
            <a:chExt cx="1278293" cy="702126"/>
          </a:xfrm>
        </p:grpSpPr>
        <p:pic>
          <p:nvPicPr>
            <p:cNvPr id="257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566669F3-2B89-41D4-8E55-02D51E123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3039332" y="2012468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7 ótimas Maneiras De Reduzir O Consumo De Energia Do Seu PC Imediatamente |  Routech">
              <a:extLst>
                <a:ext uri="{FF2B5EF4-FFF2-40B4-BE49-F238E27FC236}">
                  <a16:creationId xmlns:a16="http://schemas.microsoft.com/office/drawing/2014/main" id="{7568A0B8-D763-406C-9416-609D592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793" y="1712972"/>
              <a:ext cx="1036040" cy="5180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EC2AB8AA-51E0-4ABE-8B67-4D1B6E321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4062671" y="1622343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4" name="Picture 247">
            <a:extLst>
              <a:ext uri="{FF2B5EF4-FFF2-40B4-BE49-F238E27FC236}">
                <a16:creationId xmlns:a16="http://schemas.microsoft.com/office/drawing/2014/main" id="{EBFFE792-67E4-40B0-B098-E46DAA6F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52" y="2163703"/>
            <a:ext cx="375413" cy="2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" name="Triângulo isósceles 264">
            <a:extLst>
              <a:ext uri="{FF2B5EF4-FFF2-40B4-BE49-F238E27FC236}">
                <a16:creationId xmlns:a16="http://schemas.microsoft.com/office/drawing/2014/main" id="{583EF7C8-0D9D-43F5-B213-B9A85FAD91AC}"/>
              </a:ext>
            </a:extLst>
          </p:cNvPr>
          <p:cNvSpPr/>
          <p:nvPr/>
        </p:nvSpPr>
        <p:spPr>
          <a:xfrm rot="15763080">
            <a:off x="10316401" y="3559823"/>
            <a:ext cx="761599" cy="74814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6" name="Imagem 265">
            <a:extLst>
              <a:ext uri="{FF2B5EF4-FFF2-40B4-BE49-F238E27FC236}">
                <a16:creationId xmlns:a16="http://schemas.microsoft.com/office/drawing/2014/main" id="{0EF6E95A-420C-4BE6-81F1-C5C14CDE71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57720" y="6114179"/>
            <a:ext cx="1465258" cy="843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7" name="Imagem 266">
            <a:extLst>
              <a:ext uri="{FF2B5EF4-FFF2-40B4-BE49-F238E27FC236}">
                <a16:creationId xmlns:a16="http://schemas.microsoft.com/office/drawing/2014/main" id="{52533586-0D9E-4CBF-ABD9-CB51633E35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85860" y="3617259"/>
            <a:ext cx="1385070" cy="681976"/>
          </a:xfrm>
          <a:prstGeom prst="rect">
            <a:avLst/>
          </a:prstGeom>
        </p:spPr>
      </p:pic>
      <p:pic>
        <p:nvPicPr>
          <p:cNvPr id="268" name="Imagem 267">
            <a:extLst>
              <a:ext uri="{FF2B5EF4-FFF2-40B4-BE49-F238E27FC236}">
                <a16:creationId xmlns:a16="http://schemas.microsoft.com/office/drawing/2014/main" id="{C4A1D853-F633-4052-8A1F-39F5B492CF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97129" y="4082923"/>
            <a:ext cx="1068913" cy="492057"/>
          </a:xfrm>
          <a:prstGeom prst="rect">
            <a:avLst/>
          </a:prstGeom>
        </p:spPr>
      </p:pic>
      <p:pic>
        <p:nvPicPr>
          <p:cNvPr id="269" name="Imagem 268">
            <a:extLst>
              <a:ext uri="{FF2B5EF4-FFF2-40B4-BE49-F238E27FC236}">
                <a16:creationId xmlns:a16="http://schemas.microsoft.com/office/drawing/2014/main" id="{488B907D-3421-47FB-A5AD-32C95EFB75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94347" y="3340088"/>
            <a:ext cx="1407653" cy="353936"/>
          </a:xfrm>
          <a:prstGeom prst="rect">
            <a:avLst/>
          </a:prstGeom>
        </p:spPr>
      </p:pic>
      <p:sp>
        <p:nvSpPr>
          <p:cNvPr id="270" name="Retângulo de cantos arredondados 35">
            <a:extLst>
              <a:ext uri="{FF2B5EF4-FFF2-40B4-BE49-F238E27FC236}">
                <a16:creationId xmlns:a16="http://schemas.microsoft.com/office/drawing/2014/main" id="{BB8AAAA8-FAF3-48A0-A8F0-4CAB2A7F306D}"/>
              </a:ext>
            </a:extLst>
          </p:cNvPr>
          <p:cNvSpPr/>
          <p:nvPr/>
        </p:nvSpPr>
        <p:spPr>
          <a:xfrm>
            <a:off x="10869419" y="3287099"/>
            <a:ext cx="1496804" cy="1262636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pic>
        <p:nvPicPr>
          <p:cNvPr id="271" name="Picture 12" descr="Spam Any Instant Message With a Simple Program : 3 Steps - Instructables">
            <a:extLst>
              <a:ext uri="{FF2B5EF4-FFF2-40B4-BE49-F238E27FC236}">
                <a16:creationId xmlns:a16="http://schemas.microsoft.com/office/drawing/2014/main" id="{03B7DA29-8260-45FE-91BE-C4D3A4D5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69" y="6164722"/>
            <a:ext cx="519927" cy="5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4F9E6DA5-345B-4BCE-B029-FF564191A700}"/>
              </a:ext>
            </a:extLst>
          </p:cNvPr>
          <p:cNvSpPr txBox="1"/>
          <p:nvPr/>
        </p:nvSpPr>
        <p:spPr>
          <a:xfrm>
            <a:off x="10975749" y="3088633"/>
            <a:ext cx="1269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Principais Recursos:</a:t>
            </a:r>
          </a:p>
        </p:txBody>
      </p:sp>
      <p:sp>
        <p:nvSpPr>
          <p:cNvPr id="273" name="CaixaDeTexto 272">
            <a:extLst>
              <a:ext uri="{FF2B5EF4-FFF2-40B4-BE49-F238E27FC236}">
                <a16:creationId xmlns:a16="http://schemas.microsoft.com/office/drawing/2014/main" id="{001490F9-A018-40ED-8DF7-7DBEBE0CE0AA}"/>
              </a:ext>
            </a:extLst>
          </p:cNvPr>
          <p:cNvSpPr txBox="1"/>
          <p:nvPr/>
        </p:nvSpPr>
        <p:spPr>
          <a:xfrm>
            <a:off x="9937042" y="599087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/>
              <a:t>SW Especialista</a:t>
            </a:r>
          </a:p>
        </p:txBody>
      </p:sp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E0363413-5820-40E6-BC92-B13CFFE4E472}"/>
              </a:ext>
            </a:extLst>
          </p:cNvPr>
          <p:cNvSpPr txBox="1"/>
          <p:nvPr/>
        </p:nvSpPr>
        <p:spPr>
          <a:xfrm>
            <a:off x="11665188" y="5879420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/>
              <a:t>Equipamentos Ociosos</a:t>
            </a:r>
          </a:p>
        </p:txBody>
      </p:sp>
      <p:sp>
        <p:nvSpPr>
          <p:cNvPr id="275" name="Seta: Divisa 274">
            <a:extLst>
              <a:ext uri="{FF2B5EF4-FFF2-40B4-BE49-F238E27FC236}">
                <a16:creationId xmlns:a16="http://schemas.microsoft.com/office/drawing/2014/main" id="{F441B703-04E0-46A9-9F10-5F228DE60C1A}"/>
              </a:ext>
            </a:extLst>
          </p:cNvPr>
          <p:cNvSpPr/>
          <p:nvPr/>
        </p:nvSpPr>
        <p:spPr>
          <a:xfrm rot="10800000" flipH="1">
            <a:off x="12431862" y="3734839"/>
            <a:ext cx="176607" cy="44956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76" name="Picture 4" descr="Como os gerentes de TI podem economizar dinheiro e ajudar o planeta -  Faronics">
            <a:extLst>
              <a:ext uri="{FF2B5EF4-FFF2-40B4-BE49-F238E27FC236}">
                <a16:creationId xmlns:a16="http://schemas.microsoft.com/office/drawing/2014/main" id="{9A3FBE18-F382-4680-ADF0-49FFBC1A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098" y="4890741"/>
            <a:ext cx="511302" cy="4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3" descr="W:\financeiro\Governança de TI\Banco de Imagens\Icones Médios\seta-direita-verde.png">
            <a:extLst>
              <a:ext uri="{FF2B5EF4-FFF2-40B4-BE49-F238E27FC236}">
                <a16:creationId xmlns:a16="http://schemas.microsoft.com/office/drawing/2014/main" id="{A0B34BEF-7339-48E0-940E-0793361B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7732" flipV="1">
            <a:off x="14225702" y="3815562"/>
            <a:ext cx="509249" cy="6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0">
            <a:extLst>
              <a:ext uri="{FF2B5EF4-FFF2-40B4-BE49-F238E27FC236}">
                <a16:creationId xmlns:a16="http://schemas.microsoft.com/office/drawing/2014/main" id="{1C20489B-5B39-4032-BBAE-A34E1351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22" y="6380102"/>
            <a:ext cx="285576" cy="28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2003FE-5447-4FE1-BE62-CEA5C285297C}"/>
              </a:ext>
            </a:extLst>
          </p:cNvPr>
          <p:cNvGrpSpPr/>
          <p:nvPr/>
        </p:nvGrpSpPr>
        <p:grpSpPr>
          <a:xfrm>
            <a:off x="289837" y="4093597"/>
            <a:ext cx="2851621" cy="1255187"/>
            <a:chOff x="523010" y="3714072"/>
            <a:chExt cx="2851621" cy="1255187"/>
          </a:xfrm>
        </p:grpSpPr>
        <p:pic>
          <p:nvPicPr>
            <p:cNvPr id="278" name="Imagem 277">
              <a:extLst>
                <a:ext uri="{FF2B5EF4-FFF2-40B4-BE49-F238E27FC236}">
                  <a16:creationId xmlns:a16="http://schemas.microsoft.com/office/drawing/2014/main" id="{73338E06-34AA-4E8A-90EE-21AD8D41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3010" y="3878165"/>
              <a:ext cx="1232377" cy="1091094"/>
            </a:xfrm>
            <a:prstGeom prst="rect">
              <a:avLst/>
            </a:prstGeom>
          </p:spPr>
        </p:pic>
        <p:sp>
          <p:nvSpPr>
            <p:cNvPr id="280" name="Explosão 1 1282">
              <a:extLst>
                <a:ext uri="{FF2B5EF4-FFF2-40B4-BE49-F238E27FC236}">
                  <a16:creationId xmlns:a16="http://schemas.microsoft.com/office/drawing/2014/main" id="{CC8C0713-72C9-45BB-89EA-1244E2B0AF6A}"/>
                </a:ext>
              </a:extLst>
            </p:cNvPr>
            <p:cNvSpPr/>
            <p:nvPr/>
          </p:nvSpPr>
          <p:spPr>
            <a:xfrm>
              <a:off x="1666159" y="3714072"/>
              <a:ext cx="1708472" cy="1232999"/>
            </a:xfrm>
            <a:prstGeom prst="irregularSeal1">
              <a:avLst/>
            </a:prstGeom>
            <a:solidFill>
              <a:srgbClr val="0070C0"/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/>
                <a:t>Metas Atingidas</a:t>
              </a:r>
            </a:p>
          </p:txBody>
        </p:sp>
      </p:grp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91D510E7-5F3A-4C04-99D7-459392C0169B}"/>
              </a:ext>
            </a:extLst>
          </p:cNvPr>
          <p:cNvSpPr txBox="1"/>
          <p:nvPr/>
        </p:nvSpPr>
        <p:spPr>
          <a:xfrm>
            <a:off x="72476" y="3304096"/>
            <a:ext cx="4259743" cy="415498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sz="1050"/>
              <a:t>Com a aplicação dos controles já existentes, não teremos nenhum custo de investimento e reduziremos o consumo de energia 21% por ano.</a:t>
            </a:r>
          </a:p>
        </p:txBody>
      </p:sp>
      <p:sp>
        <p:nvSpPr>
          <p:cNvPr id="291" name="Retângulo 290">
            <a:extLst>
              <a:ext uri="{FF2B5EF4-FFF2-40B4-BE49-F238E27FC236}">
                <a16:creationId xmlns:a16="http://schemas.microsoft.com/office/drawing/2014/main" id="{B531F622-96C8-4FB5-92C7-A843FAA3A5DC}"/>
              </a:ext>
            </a:extLst>
          </p:cNvPr>
          <p:cNvSpPr/>
          <p:nvPr/>
        </p:nvSpPr>
        <p:spPr>
          <a:xfrm>
            <a:off x="-12992" y="1416297"/>
            <a:ext cx="9163703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5" name="Agrupar 284">
            <a:extLst>
              <a:ext uri="{FF2B5EF4-FFF2-40B4-BE49-F238E27FC236}">
                <a16:creationId xmlns:a16="http://schemas.microsoft.com/office/drawing/2014/main" id="{BA59D3A9-96E0-48F0-8461-3670E4EBCC84}"/>
              </a:ext>
            </a:extLst>
          </p:cNvPr>
          <p:cNvGrpSpPr/>
          <p:nvPr/>
        </p:nvGrpSpPr>
        <p:grpSpPr>
          <a:xfrm>
            <a:off x="6392110" y="1381189"/>
            <a:ext cx="2801999" cy="2443769"/>
            <a:chOff x="9812979" y="3359039"/>
            <a:chExt cx="2403066" cy="2190666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B587A7D9-9BA5-486A-972D-3F529067B431}"/>
                </a:ext>
              </a:extLst>
            </p:cNvPr>
            <p:cNvSpPr/>
            <p:nvPr/>
          </p:nvSpPr>
          <p:spPr>
            <a:xfrm>
              <a:off x="10024234" y="3491511"/>
              <a:ext cx="1990138" cy="1943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7" name="Imagem 286">
              <a:extLst>
                <a:ext uri="{FF2B5EF4-FFF2-40B4-BE49-F238E27FC236}">
                  <a16:creationId xmlns:a16="http://schemas.microsoft.com/office/drawing/2014/main" id="{0B83786F-5B41-40EF-9DC5-58B141633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3" b="11150"/>
            <a:stretch/>
          </p:blipFill>
          <p:spPr>
            <a:xfrm>
              <a:off x="9812979" y="3359039"/>
              <a:ext cx="2403066" cy="2190666"/>
            </a:xfrm>
            <a:prstGeom prst="rect">
              <a:avLst/>
            </a:prstGeom>
          </p:spPr>
        </p:pic>
      </p:grpSp>
      <p:pic>
        <p:nvPicPr>
          <p:cNvPr id="289" name="Imagem 28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0BF23707-179C-4C6C-B42C-33B28776548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00" y="3801944"/>
            <a:ext cx="817968" cy="1726754"/>
          </a:xfrm>
          <a:prstGeom prst="rect">
            <a:avLst/>
          </a:prstGeom>
        </p:spPr>
      </p:pic>
      <p:grpSp>
        <p:nvGrpSpPr>
          <p:cNvPr id="252" name="Agrupar 251">
            <a:extLst>
              <a:ext uri="{FF2B5EF4-FFF2-40B4-BE49-F238E27FC236}">
                <a16:creationId xmlns:a16="http://schemas.microsoft.com/office/drawing/2014/main" id="{CC8E9E60-3786-44EF-AEF4-D689061B09F3}"/>
              </a:ext>
            </a:extLst>
          </p:cNvPr>
          <p:cNvGrpSpPr/>
          <p:nvPr/>
        </p:nvGrpSpPr>
        <p:grpSpPr>
          <a:xfrm>
            <a:off x="4920985" y="3457452"/>
            <a:ext cx="2645002" cy="1908905"/>
            <a:chOff x="6705834" y="5119747"/>
            <a:chExt cx="2438234" cy="2352341"/>
          </a:xfrm>
        </p:grpSpPr>
        <p:sp>
          <p:nvSpPr>
            <p:cNvPr id="253" name="Forma Livre 158">
              <a:extLst>
                <a:ext uri="{FF2B5EF4-FFF2-40B4-BE49-F238E27FC236}">
                  <a16:creationId xmlns:a16="http://schemas.microsoft.com/office/drawing/2014/main" id="{D57B436D-FF7F-4EC2-BAED-3D8390F82273}"/>
                </a:ext>
              </a:extLst>
            </p:cNvPr>
            <p:cNvSpPr/>
            <p:nvPr/>
          </p:nvSpPr>
          <p:spPr>
            <a:xfrm flipH="1">
              <a:off x="8084381" y="5119747"/>
              <a:ext cx="676553" cy="1137818"/>
            </a:xfrm>
            <a:custGeom>
              <a:avLst/>
              <a:gdLst>
                <a:gd name="connsiteX0" fmla="*/ 905347 w 1013988"/>
                <a:gd name="connsiteY0" fmla="*/ 2851842 h 2851842"/>
                <a:gd name="connsiteX1" fmla="*/ 398353 w 1013988"/>
                <a:gd name="connsiteY1" fmla="*/ 488887 h 2851842"/>
                <a:gd name="connsiteX2" fmla="*/ 0 w 1013988"/>
                <a:gd name="connsiteY2" fmla="*/ 488887 h 2851842"/>
                <a:gd name="connsiteX3" fmla="*/ 371192 w 1013988"/>
                <a:gd name="connsiteY3" fmla="*/ 0 h 2851842"/>
                <a:gd name="connsiteX4" fmla="*/ 1013988 w 1013988"/>
                <a:gd name="connsiteY4" fmla="*/ 262551 h 2851842"/>
                <a:gd name="connsiteX5" fmla="*/ 841973 w 1013988"/>
                <a:gd name="connsiteY5" fmla="*/ 344032 h 2851842"/>
                <a:gd name="connsiteX6" fmla="*/ 905347 w 1013988"/>
                <a:gd name="connsiteY6" fmla="*/ 2851842 h 2851842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841973 w 1013988"/>
                <a:gd name="connsiteY5" fmla="*/ 389299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53085 w 1013988"/>
                <a:gd name="connsiteY1" fmla="*/ 50699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988" h="2897109">
                  <a:moveTo>
                    <a:pt x="905347" y="2897109"/>
                  </a:moveTo>
                  <a:lnTo>
                    <a:pt x="353085" y="506994"/>
                  </a:lnTo>
                  <a:lnTo>
                    <a:pt x="0" y="534154"/>
                  </a:lnTo>
                  <a:lnTo>
                    <a:pt x="479834" y="0"/>
                  </a:lnTo>
                  <a:lnTo>
                    <a:pt x="1013988" y="307818"/>
                  </a:lnTo>
                  <a:lnTo>
                    <a:pt x="751439" y="398352"/>
                  </a:lnTo>
                  <a:lnTo>
                    <a:pt x="905347" y="2897109"/>
                  </a:lnTo>
                  <a:close/>
                </a:path>
              </a:pathLst>
            </a:custGeom>
            <a:solidFill>
              <a:srgbClr val="FFFFCC">
                <a:alpha val="72000"/>
              </a:srgbClr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solidFill>
                  <a:srgbClr val="2D06BA"/>
                </a:solidFill>
              </a:endParaRPr>
            </a:p>
          </p:txBody>
        </p:sp>
        <p:sp>
          <p:nvSpPr>
            <p:cNvPr id="255" name="CaixaDeTexto 254">
              <a:extLst>
                <a:ext uri="{FF2B5EF4-FFF2-40B4-BE49-F238E27FC236}">
                  <a16:creationId xmlns:a16="http://schemas.microsoft.com/office/drawing/2014/main" id="{7C9B5008-8E0E-4757-9DAB-3328BB615B47}"/>
                </a:ext>
              </a:extLst>
            </p:cNvPr>
            <p:cNvSpPr txBox="1"/>
            <p:nvPr/>
          </p:nvSpPr>
          <p:spPr>
            <a:xfrm>
              <a:off x="6705834" y="6334269"/>
              <a:ext cx="2438234" cy="113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" panose="02020904090505020303" pitchFamily="18" charset="0"/>
                </a:rPr>
                <a:t>IDEIAS SIMPLES COM </a:t>
              </a:r>
              <a:r>
                <a:rPr lang="pt-BR">
                  <a:solidFill>
                    <a:srgbClr val="000099"/>
                  </a:solidFill>
                  <a:latin typeface="Elephant" panose="02020904090505020303" pitchFamily="18" charset="0"/>
                </a:rPr>
                <a:t>GRANDES RESULTADOS !</a:t>
              </a:r>
            </a:p>
          </p:txBody>
        </p:sp>
      </p:grpSp>
      <p:pic>
        <p:nvPicPr>
          <p:cNvPr id="256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51F1DEB0-837C-4980-8B71-781AF028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4168829" y="4299235"/>
            <a:ext cx="1001079" cy="9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tângulo 105">
            <a:extLst>
              <a:ext uri="{FF2B5EF4-FFF2-40B4-BE49-F238E27FC236}">
                <a16:creationId xmlns:a16="http://schemas.microsoft.com/office/drawing/2014/main" id="{165D740F-2E23-47FB-91C8-89DEF5D3864D}"/>
              </a:ext>
            </a:extLst>
          </p:cNvPr>
          <p:cNvSpPr/>
          <p:nvPr/>
        </p:nvSpPr>
        <p:spPr>
          <a:xfrm>
            <a:off x="1348" y="-63761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107" name="Retângulo de cantos arredondados 35">
            <a:extLst>
              <a:ext uri="{FF2B5EF4-FFF2-40B4-BE49-F238E27FC236}">
                <a16:creationId xmlns:a16="http://schemas.microsoft.com/office/drawing/2014/main" id="{B7D8DFAC-BF9A-4F07-8CC6-FB52B78A9A46}"/>
              </a:ext>
            </a:extLst>
          </p:cNvPr>
          <p:cNvSpPr/>
          <p:nvPr/>
        </p:nvSpPr>
        <p:spPr>
          <a:xfrm>
            <a:off x="49697" y="-62739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09" name="Retângulo de cantos arredondados 35">
            <a:extLst>
              <a:ext uri="{FF2B5EF4-FFF2-40B4-BE49-F238E27FC236}">
                <a16:creationId xmlns:a16="http://schemas.microsoft.com/office/drawing/2014/main" id="{2B16B6BE-51CB-46B9-B5A6-D296FB5F9957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0" name="Picture 4" descr="Gorilla Signs &amp; Wraps | Graphic Design">
            <a:extLst>
              <a:ext uri="{FF2B5EF4-FFF2-40B4-BE49-F238E27FC236}">
                <a16:creationId xmlns:a16="http://schemas.microsoft.com/office/drawing/2014/main" id="{98E115EF-BE17-41A9-BBF4-EFF21AF3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45BFA6B-87FA-D4F5-BF28-B594C259E67F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83593E-91DB-A13B-EA8D-7E60D06DAA24}"/>
              </a:ext>
            </a:extLst>
          </p:cNvPr>
          <p:cNvSpPr txBox="1"/>
          <p:nvPr/>
        </p:nvSpPr>
        <p:spPr>
          <a:xfrm>
            <a:off x="2929146" y="-889158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Incorporar regras de controle de consumo de energia nas diretivas de grupo dos servidores de domínio dos equipamentos de TI da fábrica.</a:t>
            </a:r>
          </a:p>
        </p:txBody>
      </p:sp>
    </p:spTree>
    <p:extLst>
      <p:ext uri="{BB962C8B-B14F-4D97-AF65-F5344CB8AC3E}">
        <p14:creationId xmlns:p14="http://schemas.microsoft.com/office/powerpoint/2010/main" val="4265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90" grpId="0" animBg="1"/>
      <p:bldP spid="2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7A8DF1-814C-D172-03C5-3FF78797C265}"/>
              </a:ext>
            </a:extLst>
          </p:cNvPr>
          <p:cNvSpPr/>
          <p:nvPr/>
        </p:nvSpPr>
        <p:spPr>
          <a:xfrm>
            <a:off x="0" y="4767342"/>
            <a:ext cx="9143999" cy="1753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4" name="Imagem 83">
            <a:extLst>
              <a:ext uri="{FF2B5EF4-FFF2-40B4-BE49-F238E27FC236}">
                <a16:creationId xmlns:a16="http://schemas.microsoft.com/office/drawing/2014/main" id="{71DE84F1-B9E3-4DB8-8675-3C640808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3" y="-4522428"/>
            <a:ext cx="7371787" cy="3425476"/>
          </a:xfrm>
          <a:prstGeom prst="rect">
            <a:avLst/>
          </a:prstGeom>
        </p:spPr>
      </p:pic>
      <p:pic>
        <p:nvPicPr>
          <p:cNvPr id="5122" name="Picture 2" descr="Como criar um plano de energia personalizado no Windows 10">
            <a:extLst>
              <a:ext uri="{FF2B5EF4-FFF2-40B4-BE49-F238E27FC236}">
                <a16:creationId xmlns:a16="http://schemas.microsoft.com/office/drawing/2014/main" id="{F9E81425-F5AE-49B3-83A7-6833B1A8D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4745" r="17044" b="16116"/>
          <a:stretch/>
        </p:blipFill>
        <p:spPr bwMode="auto">
          <a:xfrm>
            <a:off x="11820885" y="3012462"/>
            <a:ext cx="1355894" cy="101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11637" y="-27384"/>
            <a:ext cx="48263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Viabilidade de Implantação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6531441"/>
            <a:ext cx="9144000" cy="353943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Realizado o estudo da implantação da solução com as equipes do DTI e a solução aprovada é viável.</a:t>
            </a:r>
          </a:p>
        </p:txBody>
      </p:sp>
      <p:graphicFrame>
        <p:nvGraphicFramePr>
          <p:cNvPr id="47" name="Tabela 46">
            <a:extLst>
              <a:ext uri="{FF2B5EF4-FFF2-40B4-BE49-F238E27FC236}">
                <a16:creationId xmlns:a16="http://schemas.microsoft.com/office/drawing/2014/main" id="{45CD5D18-DD49-4246-BDC8-2ED6D1508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228"/>
              </p:ext>
            </p:extLst>
          </p:nvPr>
        </p:nvGraphicFramePr>
        <p:xfrm>
          <a:off x="-6249175" y="557391"/>
          <a:ext cx="5883262" cy="4071077"/>
        </p:xfrm>
        <a:graphic>
          <a:graphicData uri="http://schemas.openxmlformats.org/drawingml/2006/table">
            <a:tbl>
              <a:tblPr firstRow="1" bandRow="1"/>
              <a:tblGrid>
                <a:gridCol w="194703">
                  <a:extLst>
                    <a:ext uri="{9D8B030D-6E8A-4147-A177-3AD203B41FA5}">
                      <a16:colId xmlns:a16="http://schemas.microsoft.com/office/drawing/2014/main" val="2932860714"/>
                    </a:ext>
                  </a:extLst>
                </a:gridCol>
                <a:gridCol w="1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">
                  <a:extLst>
                    <a:ext uri="{9D8B030D-6E8A-4147-A177-3AD203B41FA5}">
                      <a16:colId xmlns:a16="http://schemas.microsoft.com/office/drawing/2014/main" val="4067462245"/>
                    </a:ext>
                  </a:extLst>
                </a:gridCol>
                <a:gridCol w="266610">
                  <a:extLst>
                    <a:ext uri="{9D8B030D-6E8A-4147-A177-3AD203B41FA5}">
                      <a16:colId xmlns:a16="http://schemas.microsoft.com/office/drawing/2014/main" val="330509435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374964"/>
                    </a:ext>
                  </a:extLst>
                </a:gridCol>
                <a:gridCol w="293157">
                  <a:extLst>
                    <a:ext uri="{9D8B030D-6E8A-4147-A177-3AD203B41FA5}">
                      <a16:colId xmlns:a16="http://schemas.microsoft.com/office/drawing/2014/main" val="245434849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72713742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81594373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419325125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944876127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388193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838976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26533003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42641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12466035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651372147"/>
                    </a:ext>
                  </a:extLst>
                </a:gridCol>
              </a:tblGrid>
              <a:tr h="199509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Atividades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vert="vert27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100ki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101ki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2"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 kern="120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Abr</a:t>
                      </a:r>
                      <a:endParaRPr lang="pt-BR" sz="900" b="1" i="0" u="none" strike="noStrike" kern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Detalhamento das atividades para execução da solução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37176"/>
                  </a:ext>
                </a:extLst>
              </a:tr>
              <a:tr h="189160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Analise viabilidade solução (Alinhamento do Tema c/áreas de Infra e governança do DTI)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70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Levantamento de Exceções (computadores que não podem ser afetados pela solução)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Wesley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97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99729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Realização de Try Out </a:t>
                      </a:r>
                    </a:p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(Testes de Pequena escala)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766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Cintia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00985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Coleta dos Resultados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26014"/>
                  </a:ext>
                </a:extLst>
              </a:tr>
              <a:tr h="180532">
                <a:tc rowSpan="6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Reunião de Aprovação da Implantação na Fabrica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58951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96672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Divulgação das mudanças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05639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Implantação / Início das operações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71768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13815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98708"/>
                  </a:ext>
                </a:extLst>
              </a:tr>
            </a:tbl>
          </a:graphicData>
        </a:graphic>
      </p:graphicFrame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5D3E6203-6356-4050-BDE7-7BA5C0743DAC}"/>
              </a:ext>
            </a:extLst>
          </p:cNvPr>
          <p:cNvSpPr/>
          <p:nvPr/>
        </p:nvSpPr>
        <p:spPr>
          <a:xfrm rot="10800000">
            <a:off x="-2409025" y="391609"/>
            <a:ext cx="163086" cy="12315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D440933-58A8-4516-9FC2-0CA99FC66A5E}"/>
              </a:ext>
            </a:extLst>
          </p:cNvPr>
          <p:cNvSpPr txBox="1"/>
          <p:nvPr/>
        </p:nvSpPr>
        <p:spPr>
          <a:xfrm>
            <a:off x="-2276849" y="360853"/>
            <a:ext cx="5645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Realizado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EEFF72-D20A-4AFC-B9A7-A8C00CA9046C}"/>
              </a:ext>
            </a:extLst>
          </p:cNvPr>
          <p:cNvSpPr txBox="1"/>
          <p:nvPr/>
        </p:nvSpPr>
        <p:spPr>
          <a:xfrm>
            <a:off x="-1615105" y="360853"/>
            <a:ext cx="57419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Planejado</a:t>
            </a: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A9A2D23-F31E-4A37-807F-C22E6F2002DC}"/>
              </a:ext>
            </a:extLst>
          </p:cNvPr>
          <p:cNvSpPr/>
          <p:nvPr/>
        </p:nvSpPr>
        <p:spPr>
          <a:xfrm rot="10800000">
            <a:off x="-1734130" y="39160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EC30D91D-8CD8-461C-8450-17C7BED721B0}"/>
              </a:ext>
            </a:extLst>
          </p:cNvPr>
          <p:cNvSpPr/>
          <p:nvPr/>
        </p:nvSpPr>
        <p:spPr>
          <a:xfrm rot="10800000">
            <a:off x="-3515086" y="2130246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Estrela de 5 Pontas 4">
            <a:extLst>
              <a:ext uri="{FF2B5EF4-FFF2-40B4-BE49-F238E27FC236}">
                <a16:creationId xmlns:a16="http://schemas.microsoft.com/office/drawing/2014/main" id="{E3CCF94C-0765-4A86-BD11-15E460D7BDE3}"/>
              </a:ext>
            </a:extLst>
          </p:cNvPr>
          <p:cNvSpPr/>
          <p:nvPr/>
        </p:nvSpPr>
        <p:spPr>
          <a:xfrm>
            <a:off x="-3258719" y="3947907"/>
            <a:ext cx="173956" cy="173956"/>
          </a:xfrm>
          <a:prstGeom prst="star5">
            <a:avLst/>
          </a:prstGeom>
          <a:noFill/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615DCCF7-BD64-4954-826D-DFAE2FE74D62}"/>
              </a:ext>
            </a:extLst>
          </p:cNvPr>
          <p:cNvSpPr txBox="1"/>
          <p:nvPr/>
        </p:nvSpPr>
        <p:spPr>
          <a:xfrm>
            <a:off x="-3204713" y="3832512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Go Live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95A9AB5-B7A0-4642-9F29-7E2461AAA1E1}"/>
              </a:ext>
            </a:extLst>
          </p:cNvPr>
          <p:cNvSpPr/>
          <p:nvPr/>
        </p:nvSpPr>
        <p:spPr>
          <a:xfrm>
            <a:off x="-6249178" y="557391"/>
            <a:ext cx="5883261" cy="40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8" name="Retângulo Arredondado 48">
            <a:extLst>
              <a:ext uri="{FF2B5EF4-FFF2-40B4-BE49-F238E27FC236}">
                <a16:creationId xmlns:a16="http://schemas.microsoft.com/office/drawing/2014/main" id="{458530B8-C4F4-4E24-B323-C460C9BF43DA}"/>
              </a:ext>
            </a:extLst>
          </p:cNvPr>
          <p:cNvSpPr/>
          <p:nvPr/>
        </p:nvSpPr>
        <p:spPr>
          <a:xfrm>
            <a:off x="-3846805" y="751676"/>
            <a:ext cx="280497" cy="4023286"/>
          </a:xfrm>
          <a:prstGeom prst="roundRect">
            <a:avLst/>
          </a:prstGeom>
          <a:noFill/>
          <a:ln w="25400">
            <a:solidFill>
              <a:srgbClr val="FBA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solidFill>
                <a:prstClr val="white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6E2CF7C-6B1D-49F7-98AC-F647B8FBAE21}"/>
              </a:ext>
            </a:extLst>
          </p:cNvPr>
          <p:cNvSpPr txBox="1"/>
          <p:nvPr/>
        </p:nvSpPr>
        <p:spPr>
          <a:xfrm>
            <a:off x="-3613808" y="4574061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/>
              <a:t>Estamos aqui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CF289D3-896B-4900-8CD1-60BD9DCF8345}"/>
              </a:ext>
            </a:extLst>
          </p:cNvPr>
          <p:cNvSpPr txBox="1"/>
          <p:nvPr/>
        </p:nvSpPr>
        <p:spPr>
          <a:xfrm>
            <a:off x="-922437" y="355688"/>
            <a:ext cx="6351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750">
                <a:solidFill>
                  <a:prstClr val="black"/>
                </a:solidFill>
                <a:latin typeface="Calibri"/>
              </a:rPr>
              <a:t>Transferido</a:t>
            </a: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C5FA7FEA-902C-4FE9-933A-8DB4B91C0B7B}"/>
              </a:ext>
            </a:extLst>
          </p:cNvPr>
          <p:cNvSpPr/>
          <p:nvPr/>
        </p:nvSpPr>
        <p:spPr>
          <a:xfrm rot="10800000">
            <a:off x="-1036105" y="391609"/>
            <a:ext cx="163086" cy="123153"/>
          </a:xfrm>
          <a:prstGeom prst="triangle">
            <a:avLst/>
          </a:prstGeom>
          <a:solidFill>
            <a:schemeClr val="bg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01DAC2FB-3136-4BFE-9ACD-6DC7E3337018}"/>
              </a:ext>
            </a:extLst>
          </p:cNvPr>
          <p:cNvSpPr/>
          <p:nvPr/>
        </p:nvSpPr>
        <p:spPr>
          <a:xfrm rot="10800000">
            <a:off x="-3445868" y="394872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BE59E22-0D00-4514-B00B-08802D647241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V="1">
            <a:off x="-3282782" y="3947907"/>
            <a:ext cx="111041" cy="82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C3C447FC-580D-4DAB-BD55-9D5560AF6884}"/>
              </a:ext>
            </a:extLst>
          </p:cNvPr>
          <p:cNvSpPr/>
          <p:nvPr/>
        </p:nvSpPr>
        <p:spPr>
          <a:xfrm rot="10800000">
            <a:off x="-4041208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48F98709-7D57-4A30-8608-63B404B9E61D}"/>
              </a:ext>
            </a:extLst>
          </p:cNvPr>
          <p:cNvSpPr/>
          <p:nvPr/>
        </p:nvSpPr>
        <p:spPr>
          <a:xfrm rot="10800000">
            <a:off x="-3785521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39C6EBEE-6111-4A6F-AA49-88B9C1E0305A}"/>
              </a:ext>
            </a:extLst>
          </p:cNvPr>
          <p:cNvSpPr/>
          <p:nvPr/>
        </p:nvSpPr>
        <p:spPr>
          <a:xfrm rot="10800000">
            <a:off x="-3781730" y="1119107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2953D3D4-0614-4D2C-9AE2-96478D200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741" y="383437"/>
            <a:ext cx="119720" cy="11267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AB9E88F6-B45D-4C99-B725-87276A45C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3118" y="952581"/>
            <a:ext cx="119720" cy="112677"/>
          </a:xfrm>
          <a:prstGeom prst="rect">
            <a:avLst/>
          </a:prstGeom>
        </p:spPr>
      </p:pic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3F4D6DAE-1256-4E89-9E31-48719614BCE7}"/>
              </a:ext>
            </a:extLst>
          </p:cNvPr>
          <p:cNvSpPr/>
          <p:nvPr/>
        </p:nvSpPr>
        <p:spPr>
          <a:xfrm rot="10800000">
            <a:off x="-4059255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CD188405-96D6-4CC5-8B3A-94869E499164}"/>
              </a:ext>
            </a:extLst>
          </p:cNvPr>
          <p:cNvSpPr/>
          <p:nvPr/>
        </p:nvSpPr>
        <p:spPr>
          <a:xfrm rot="10800000">
            <a:off x="-3784518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4713C642-AE56-45DF-BBD6-956A04DDD22E}"/>
              </a:ext>
            </a:extLst>
          </p:cNvPr>
          <p:cNvSpPr/>
          <p:nvPr/>
        </p:nvSpPr>
        <p:spPr>
          <a:xfrm rot="10800000">
            <a:off x="-3780727" y="151213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7D7B9E62-5B7C-436C-9687-EB849E7FB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165" y="1315866"/>
            <a:ext cx="119720" cy="112677"/>
          </a:xfrm>
          <a:prstGeom prst="rect">
            <a:avLst/>
          </a:prstGeom>
        </p:spPr>
      </p:pic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CC797B2-D55A-4F08-8055-F703AD01BB4D}"/>
              </a:ext>
            </a:extLst>
          </p:cNvPr>
          <p:cNvSpPr/>
          <p:nvPr/>
        </p:nvSpPr>
        <p:spPr>
          <a:xfrm rot="10800000">
            <a:off x="-4057251" y="173421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FDD89DA5-BF66-4A82-B9CB-4B674364C5B3}"/>
              </a:ext>
            </a:extLst>
          </p:cNvPr>
          <p:cNvSpPr/>
          <p:nvPr/>
        </p:nvSpPr>
        <p:spPr>
          <a:xfrm rot="10800000">
            <a:off x="-3778168" y="172786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F4A782D0-6F1C-4C58-8992-DA1203C142F3}"/>
              </a:ext>
            </a:extLst>
          </p:cNvPr>
          <p:cNvSpPr/>
          <p:nvPr/>
        </p:nvSpPr>
        <p:spPr>
          <a:xfrm rot="10800000">
            <a:off x="-3774377" y="192121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C24BF77C-A5A1-420E-80F3-BC2B173AE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9161" y="1741993"/>
            <a:ext cx="119720" cy="112677"/>
          </a:xfrm>
          <a:prstGeom prst="rect">
            <a:avLst/>
          </a:prstGeom>
        </p:spPr>
      </p:pic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4076B986-1414-4E1D-821B-D6E096868230}"/>
              </a:ext>
            </a:extLst>
          </p:cNvPr>
          <p:cNvSpPr/>
          <p:nvPr/>
        </p:nvSpPr>
        <p:spPr>
          <a:xfrm rot="10800000">
            <a:off x="-3515086" y="2491887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3E9D7F82-47A0-4EE7-A275-BDCD2A733650}"/>
              </a:ext>
            </a:extLst>
          </p:cNvPr>
          <p:cNvSpPr/>
          <p:nvPr/>
        </p:nvSpPr>
        <p:spPr>
          <a:xfrm rot="10800000">
            <a:off x="-3509442" y="285527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F03009DA-C533-4C41-B2A9-EBF213146728}"/>
              </a:ext>
            </a:extLst>
          </p:cNvPr>
          <p:cNvSpPr/>
          <p:nvPr/>
        </p:nvSpPr>
        <p:spPr>
          <a:xfrm rot="10800000">
            <a:off x="-3508870" y="3211330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2F2584EF-30A1-4545-A1B1-9A7F7DB365FC}"/>
              </a:ext>
            </a:extLst>
          </p:cNvPr>
          <p:cNvSpPr/>
          <p:nvPr/>
        </p:nvSpPr>
        <p:spPr>
          <a:xfrm rot="10800000">
            <a:off x="-3507466" y="357011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C3AD9FC-F84C-4223-ADC6-E1420B3156FA}"/>
              </a:ext>
            </a:extLst>
          </p:cNvPr>
          <p:cNvSpPr/>
          <p:nvPr/>
        </p:nvSpPr>
        <p:spPr>
          <a:xfrm rot="10800000">
            <a:off x="-3253091" y="429785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E43664B-8420-471B-AD14-1ECFA92E8409}"/>
              </a:ext>
            </a:extLst>
          </p:cNvPr>
          <p:cNvSpPr/>
          <p:nvPr/>
        </p:nvSpPr>
        <p:spPr>
          <a:xfrm>
            <a:off x="-2969132" y="1508792"/>
            <a:ext cx="2494692" cy="346445"/>
          </a:xfrm>
          <a:prstGeom prst="rect">
            <a:avLst/>
          </a:prstGeom>
          <a:solidFill>
            <a:schemeClr val="bg1"/>
          </a:solidFill>
          <a:ln w="28575">
            <a:solidFill>
              <a:srgbClr val="177CC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177CC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EM ANDAMENTO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2960807-D762-4C38-BFFE-AFB7D0CCA840}"/>
              </a:ext>
            </a:extLst>
          </p:cNvPr>
          <p:cNvSpPr txBox="1"/>
          <p:nvPr/>
        </p:nvSpPr>
        <p:spPr>
          <a:xfrm>
            <a:off x="-6341228" y="282405"/>
            <a:ext cx="296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>
                <a:solidFill>
                  <a:srgbClr val="177CC2"/>
                </a:solidFill>
              </a:rPr>
              <a:t>CRONOGRAMA DE IMPLEMENTAÇÃO</a:t>
            </a:r>
          </a:p>
        </p:txBody>
      </p: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96A891FA-9843-46E8-B7FB-B3213D5A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16211"/>
              </p:ext>
            </p:extLst>
          </p:nvPr>
        </p:nvGraphicFramePr>
        <p:xfrm>
          <a:off x="88102" y="4944035"/>
          <a:ext cx="8947001" cy="1307760"/>
        </p:xfrm>
        <a:graphic>
          <a:graphicData uri="http://schemas.openxmlformats.org/drawingml/2006/table">
            <a:tbl>
              <a:tblPr firstRow="1" bandRow="1"/>
              <a:tblGrid>
                <a:gridCol w="419797">
                  <a:extLst>
                    <a:ext uri="{9D8B030D-6E8A-4147-A177-3AD203B41FA5}">
                      <a16:colId xmlns:a16="http://schemas.microsoft.com/office/drawing/2014/main" val="2808680676"/>
                    </a:ext>
                  </a:extLst>
                </a:gridCol>
                <a:gridCol w="4034517">
                  <a:extLst>
                    <a:ext uri="{9D8B030D-6E8A-4147-A177-3AD203B41FA5}">
                      <a16:colId xmlns:a16="http://schemas.microsoft.com/office/drawing/2014/main" val="3481108855"/>
                    </a:ext>
                  </a:extLst>
                </a:gridCol>
                <a:gridCol w="2787245">
                  <a:extLst>
                    <a:ext uri="{9D8B030D-6E8A-4147-A177-3AD203B41FA5}">
                      <a16:colId xmlns:a16="http://schemas.microsoft.com/office/drawing/2014/main" val="1031887453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008032299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128587347"/>
                    </a:ext>
                  </a:extLst>
                </a:gridCol>
              </a:tblGrid>
              <a:tr h="187520"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IT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 dirty="0"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 dirty="0"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 dirty="0"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STS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42521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Atraso no alinhamento da solução com a Infra DTI e Governança DTI: Indisponibilidade</a:t>
                      </a:r>
                      <a:r>
                        <a:rPr kumimoji="0" lang="pt-BR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dos envolvidos;</a:t>
                      </a:r>
                      <a:endParaRPr kumimoji="0" lang="pt-BR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Antencipar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junto </a:t>
                      </a:r>
                      <a:r>
                        <a:rPr lang="en-US" sz="100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aos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pt-BR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envolvidos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disponibilização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agenda.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Christyan / Marcela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83780"/>
                  </a:ext>
                </a:extLst>
              </a:tr>
              <a:tr h="233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/>
                        <a:t>2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Equipamentos de colaboradores em </a:t>
                      </a:r>
                      <a:r>
                        <a:rPr lang="pt-BR" sz="1000" dirty="0" err="1"/>
                        <a:t>Homeoffice</a:t>
                      </a:r>
                      <a:r>
                        <a:rPr lang="pt-BR" sz="1000" dirty="0"/>
                        <a:t> não podem ser desligados.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Ativação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funcionalidade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 S.O. para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religar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partir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acesso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remoto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Deri / Cintia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2005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Existem equipamentos que não podem ser ajustados para o modo de economia de energia. (</a:t>
                      </a:r>
                      <a:r>
                        <a:rPr lang="pt-BR" sz="1000" dirty="0" err="1"/>
                        <a:t>PC’s</a:t>
                      </a:r>
                      <a:r>
                        <a:rPr lang="pt-BR" sz="1000" dirty="0"/>
                        <a:t> produção, </a:t>
                      </a:r>
                      <a:r>
                        <a:rPr lang="pt-BR" sz="1000" dirty="0" err="1"/>
                        <a:t>etc</a:t>
                      </a:r>
                      <a:r>
                        <a:rPr lang="pt-BR" sz="1000" dirty="0"/>
                        <a:t>)</a:t>
                      </a:r>
                      <a:endParaRPr kumimoji="0" lang="pt-BR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Incluir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esses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lista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excessão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solução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Cintia / Wesley  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56158"/>
                  </a:ext>
                </a:extLst>
              </a:tr>
            </a:tbl>
          </a:graphicData>
        </a:graphic>
      </p:graphicFrame>
      <p:sp>
        <p:nvSpPr>
          <p:cNvPr id="89" name="CaixaDeTexto 88">
            <a:extLst>
              <a:ext uri="{FF2B5EF4-FFF2-40B4-BE49-F238E27FC236}">
                <a16:creationId xmlns:a16="http://schemas.microsoft.com/office/drawing/2014/main" id="{F1AA9546-016C-4ECA-B5EA-311022DF9CD6}"/>
              </a:ext>
            </a:extLst>
          </p:cNvPr>
          <p:cNvSpPr txBox="1"/>
          <p:nvPr/>
        </p:nvSpPr>
        <p:spPr>
          <a:xfrm>
            <a:off x="14377" y="4677624"/>
            <a:ext cx="34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77CC2"/>
                </a:solidFill>
              </a:rPr>
              <a:t>DIFICULDADES ENCONTRADAS: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339EF49-1CCE-485C-875D-3F17E5B28253}"/>
              </a:ext>
            </a:extLst>
          </p:cNvPr>
          <p:cNvSpPr txBox="1"/>
          <p:nvPr/>
        </p:nvSpPr>
        <p:spPr>
          <a:xfrm>
            <a:off x="411740" y="557044"/>
            <a:ext cx="374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77CC2"/>
                </a:solidFill>
              </a:rPr>
              <a:t>CRONOGRAMA DE IMPLEMENTAÇÃO</a:t>
            </a:r>
          </a:p>
        </p:txBody>
      </p:sp>
      <p:sp>
        <p:nvSpPr>
          <p:cNvPr id="91" name="Divisa 48">
            <a:extLst>
              <a:ext uri="{FF2B5EF4-FFF2-40B4-BE49-F238E27FC236}">
                <a16:creationId xmlns:a16="http://schemas.microsoft.com/office/drawing/2014/main" id="{0F1C27DF-F498-4B55-9293-F3955A7C5F7C}"/>
              </a:ext>
            </a:extLst>
          </p:cNvPr>
          <p:cNvSpPr/>
          <p:nvPr/>
        </p:nvSpPr>
        <p:spPr>
          <a:xfrm>
            <a:off x="88101" y="6264015"/>
            <a:ext cx="2844000" cy="22433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Abril.2023</a:t>
            </a:r>
          </a:p>
        </p:txBody>
      </p:sp>
      <p:sp>
        <p:nvSpPr>
          <p:cNvPr id="92" name="Divisa 49">
            <a:extLst>
              <a:ext uri="{FF2B5EF4-FFF2-40B4-BE49-F238E27FC236}">
                <a16:creationId xmlns:a16="http://schemas.microsoft.com/office/drawing/2014/main" id="{3E6C4934-5BCA-414D-BD11-6627F4463737}"/>
              </a:ext>
            </a:extLst>
          </p:cNvPr>
          <p:cNvSpPr/>
          <p:nvPr/>
        </p:nvSpPr>
        <p:spPr>
          <a:xfrm>
            <a:off x="2911858" y="6266963"/>
            <a:ext cx="2845265" cy="2243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Maio.2023</a:t>
            </a:r>
          </a:p>
        </p:txBody>
      </p:sp>
      <p:sp>
        <p:nvSpPr>
          <p:cNvPr id="93" name="フリーフォーム 3">
            <a:extLst>
              <a:ext uri="{FF2B5EF4-FFF2-40B4-BE49-F238E27FC236}">
                <a16:creationId xmlns:a16="http://schemas.microsoft.com/office/drawing/2014/main" id="{9D1D9246-C94A-4260-B5B4-19D07F274C6C}"/>
              </a:ext>
            </a:extLst>
          </p:cNvPr>
          <p:cNvSpPr/>
          <p:nvPr/>
        </p:nvSpPr>
        <p:spPr>
          <a:xfrm flipH="1">
            <a:off x="11761449" y="-1489389"/>
            <a:ext cx="1362076" cy="2153571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  <a:gd name="connsiteX0" fmla="*/ 4838691 w 6040474"/>
              <a:gd name="connsiteY0" fmla="*/ 339634 h 4702628"/>
              <a:gd name="connsiteX1" fmla="*/ 4433742 w 6040474"/>
              <a:gd name="connsiteY1" fmla="*/ 0 h 4702628"/>
              <a:gd name="connsiteX2" fmla="*/ 5674714 w 6040474"/>
              <a:gd name="connsiteY2" fmla="*/ 130628 h 4702628"/>
              <a:gd name="connsiteX3" fmla="*/ 6040474 w 6040474"/>
              <a:gd name="connsiteY3" fmla="*/ 1280160 h 4702628"/>
              <a:gd name="connsiteX4" fmla="*/ 5674714 w 6040474"/>
              <a:gd name="connsiteY4" fmla="*/ 979714 h 4702628"/>
              <a:gd name="connsiteX5" fmla="*/ 3898165 w 6040474"/>
              <a:gd name="connsiteY5" fmla="*/ 4702628 h 4702628"/>
              <a:gd name="connsiteX6" fmla="*/ 0 w 6040474"/>
              <a:gd name="connsiteY6" fmla="*/ 4567778 h 4702628"/>
              <a:gd name="connsiteX7" fmla="*/ 4838691 w 6040474"/>
              <a:gd name="connsiteY7" fmla="*/ 339634 h 4702628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129168 w 6040474"/>
              <a:gd name="connsiteY1" fmla="*/ 82036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66195"/>
              <a:gd name="connsiteY0" fmla="*/ 447923 h 4810917"/>
              <a:gd name="connsiteX1" fmla="*/ 4129168 w 6066195"/>
              <a:gd name="connsiteY1" fmla="*/ 0 h 4810917"/>
              <a:gd name="connsiteX2" fmla="*/ 6064413 w 6066195"/>
              <a:gd name="connsiteY2" fmla="*/ 0 h 4810917"/>
              <a:gd name="connsiteX3" fmla="*/ 6040474 w 6066195"/>
              <a:gd name="connsiteY3" fmla="*/ 1388449 h 4810917"/>
              <a:gd name="connsiteX4" fmla="*/ 5674714 w 6066195"/>
              <a:gd name="connsiteY4" fmla="*/ 1088003 h 4810917"/>
              <a:gd name="connsiteX5" fmla="*/ 3898165 w 6066195"/>
              <a:gd name="connsiteY5" fmla="*/ 4810917 h 4810917"/>
              <a:gd name="connsiteX6" fmla="*/ 0 w 6066195"/>
              <a:gd name="connsiteY6" fmla="*/ 4676067 h 4810917"/>
              <a:gd name="connsiteX7" fmla="*/ 4838691 w 6066195"/>
              <a:gd name="connsiteY7" fmla="*/ 447923 h 4810917"/>
              <a:gd name="connsiteX0" fmla="*/ 4896447 w 6123951"/>
              <a:gd name="connsiteY0" fmla="*/ 447923 h 4840139"/>
              <a:gd name="connsiteX1" fmla="*/ 4186924 w 6123951"/>
              <a:gd name="connsiteY1" fmla="*/ 0 h 4840139"/>
              <a:gd name="connsiteX2" fmla="*/ 6122169 w 6123951"/>
              <a:gd name="connsiteY2" fmla="*/ 0 h 4840139"/>
              <a:gd name="connsiteX3" fmla="*/ 6098230 w 6123951"/>
              <a:gd name="connsiteY3" fmla="*/ 1388449 h 4840139"/>
              <a:gd name="connsiteX4" fmla="*/ 5732470 w 6123951"/>
              <a:gd name="connsiteY4" fmla="*/ 1088003 h 4840139"/>
              <a:gd name="connsiteX5" fmla="*/ 3955921 w 6123951"/>
              <a:gd name="connsiteY5" fmla="*/ 4810917 h 4840139"/>
              <a:gd name="connsiteX6" fmla="*/ 0 w 6123951"/>
              <a:gd name="connsiteY6" fmla="*/ 4840139 h 4840139"/>
              <a:gd name="connsiteX7" fmla="*/ 4896447 w 6123951"/>
              <a:gd name="connsiteY7" fmla="*/ 447923 h 4840139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648997 w 6817027"/>
              <a:gd name="connsiteY5" fmla="*/ 4810917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562749 w 6817027"/>
              <a:gd name="connsiteY5" fmla="*/ 5674646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29080 w 6754885"/>
              <a:gd name="connsiteY0" fmla="*/ 447923 h 5693874"/>
              <a:gd name="connsiteX1" fmla="*/ 4819557 w 6754885"/>
              <a:gd name="connsiteY1" fmla="*/ 0 h 5693874"/>
              <a:gd name="connsiteX2" fmla="*/ 6754802 w 6754885"/>
              <a:gd name="connsiteY2" fmla="*/ 0 h 5693874"/>
              <a:gd name="connsiteX3" fmla="*/ 6730863 w 6754885"/>
              <a:gd name="connsiteY3" fmla="*/ 1388449 h 5693874"/>
              <a:gd name="connsiteX4" fmla="*/ 6365103 w 6754885"/>
              <a:gd name="connsiteY4" fmla="*/ 1088003 h 5693874"/>
              <a:gd name="connsiteX5" fmla="*/ 4502306 w 6754885"/>
              <a:gd name="connsiteY5" fmla="*/ 5674646 h 5693874"/>
              <a:gd name="connsiteX6" fmla="*/ 0 w 6754885"/>
              <a:gd name="connsiteY6" fmla="*/ 5693874 h 5693874"/>
              <a:gd name="connsiteX7" fmla="*/ 5529080 w 6754885"/>
              <a:gd name="connsiteY7" fmla="*/ 447923 h 569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885" h="5693874">
                <a:moveTo>
                  <a:pt x="5529080" y="447923"/>
                </a:moveTo>
                <a:lnTo>
                  <a:pt x="4819557" y="0"/>
                </a:lnTo>
                <a:lnTo>
                  <a:pt x="6754802" y="0"/>
                </a:lnTo>
                <a:cubicBezTo>
                  <a:pt x="6756584" y="490162"/>
                  <a:pt x="6729081" y="898287"/>
                  <a:pt x="6730863" y="1388449"/>
                </a:cubicBezTo>
                <a:lnTo>
                  <a:pt x="6365103" y="1088003"/>
                </a:lnTo>
                <a:lnTo>
                  <a:pt x="4502306" y="5674646"/>
                </a:lnTo>
                <a:lnTo>
                  <a:pt x="0" y="5693874"/>
                </a:lnTo>
                <a:lnTo>
                  <a:pt x="5529080" y="447923"/>
                </a:lnTo>
                <a:close/>
              </a:path>
            </a:pathLst>
          </a:custGeom>
          <a:solidFill>
            <a:schemeClr val="bg1">
              <a:lumMod val="75000"/>
              <a:alpha val="30000"/>
            </a:schemeClr>
          </a:solidFill>
          <a:ln w="3175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pic>
        <p:nvPicPr>
          <p:cNvPr id="94" name="Picture 149">
            <a:extLst>
              <a:ext uri="{FF2B5EF4-FFF2-40B4-BE49-F238E27FC236}">
                <a16:creationId xmlns:a16="http://schemas.microsoft.com/office/drawing/2014/main" id="{6EA9A156-5BCF-46D9-9305-8D709FE96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82523" y="2544170"/>
            <a:ext cx="12954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46">
            <a:extLst>
              <a:ext uri="{FF2B5EF4-FFF2-40B4-BE49-F238E27FC236}">
                <a16:creationId xmlns:a16="http://schemas.microsoft.com/office/drawing/2014/main" id="{3243B722-E280-4F4D-BBEC-16953D88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30" y="4975311"/>
            <a:ext cx="1739488" cy="68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47">
            <a:extLst>
              <a:ext uri="{FF2B5EF4-FFF2-40B4-BE49-F238E27FC236}">
                <a16:creationId xmlns:a16="http://schemas.microsoft.com/office/drawing/2014/main" id="{4AA467E7-7653-4DE2-AD70-F04478ADF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243" y="1564524"/>
            <a:ext cx="1362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0" descr="http://blog.fortinet.com/uploads/general/target.jpg">
            <a:extLst>
              <a:ext uri="{FF2B5EF4-FFF2-40B4-BE49-F238E27FC236}">
                <a16:creationId xmlns:a16="http://schemas.microsoft.com/office/drawing/2014/main" id="{A3DBB564-B47F-4354-9421-9CFBAC20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52802" flipH="1">
            <a:off x="-44482" y="419719"/>
            <a:ext cx="589862" cy="630196"/>
          </a:xfrm>
          <a:prstGeom prst="rect">
            <a:avLst/>
          </a:prstGeom>
          <a:noFill/>
        </p:spPr>
      </p:pic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4E9B71FF-3A2F-4AC0-86A9-16294EC357F7}"/>
              </a:ext>
            </a:extLst>
          </p:cNvPr>
          <p:cNvSpPr txBox="1"/>
          <p:nvPr/>
        </p:nvSpPr>
        <p:spPr>
          <a:xfrm>
            <a:off x="9477887" y="3480873"/>
            <a:ext cx="1910913" cy="4308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/>
              <a:t>Ativar opções de controle de energia do Windows Server.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1EABBE4-7EB4-4D03-B0D1-DEFF02F81561}"/>
              </a:ext>
            </a:extLst>
          </p:cNvPr>
          <p:cNvSpPr txBox="1"/>
          <p:nvPr/>
        </p:nvSpPr>
        <p:spPr>
          <a:xfrm>
            <a:off x="9477886" y="3352312"/>
            <a:ext cx="1910913" cy="2616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 b="1"/>
              <a:t>SOLUÇÃO:</a:t>
            </a:r>
          </a:p>
        </p:txBody>
      </p:sp>
      <p:sp>
        <p:nvSpPr>
          <p:cNvPr id="85" name="Divisa 49">
            <a:extLst>
              <a:ext uri="{FF2B5EF4-FFF2-40B4-BE49-F238E27FC236}">
                <a16:creationId xmlns:a16="http://schemas.microsoft.com/office/drawing/2014/main" id="{870A6047-D128-42FA-9590-AAACC8F8C6B6}"/>
              </a:ext>
            </a:extLst>
          </p:cNvPr>
          <p:cNvSpPr/>
          <p:nvPr/>
        </p:nvSpPr>
        <p:spPr>
          <a:xfrm>
            <a:off x="5722915" y="6265741"/>
            <a:ext cx="3371779" cy="22261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Junho.2024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261285-312C-30B3-040D-99441079D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060" y="714636"/>
            <a:ext cx="6562101" cy="40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9" grpId="0"/>
      <p:bldP spid="90" grpId="0"/>
      <p:bldP spid="91" grpId="0" animBg="1"/>
      <p:bldP spid="92" grpId="0" animBg="1"/>
      <p:bldP spid="93" grpId="0" animBg="1"/>
      <p:bldP spid="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AutoShape 46"/>
          <p:cNvSpPr>
            <a:spLocks noChangeArrowheads="1"/>
          </p:cNvSpPr>
          <p:nvPr/>
        </p:nvSpPr>
        <p:spPr bwMode="auto">
          <a:xfrm flipH="1" flipV="1">
            <a:off x="3169" y="2344366"/>
            <a:ext cx="9140825" cy="4513632"/>
          </a:xfrm>
          <a:prstGeom prst="flowChartDocumen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60392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dist="139700" dir="16200000" algn="ctr" rotWithShape="0">
              <a:schemeClr val="bg1">
                <a:alpha val="50000"/>
              </a:schemeClr>
            </a:outerShdw>
          </a:effectLst>
        </p:spPr>
        <p:txBody>
          <a:bodyPr rot="10800000" wrap="none" anchor="ctr"/>
          <a:lstStyle/>
          <a:p>
            <a:pPr algn="ctr"/>
            <a:endParaRPr lang="en-US"/>
          </a:p>
        </p:txBody>
      </p:sp>
      <p:pic>
        <p:nvPicPr>
          <p:cNvPr id="9" name="Imagem 8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E57219CE-E605-0D9A-2ECF-73DC0554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7" y="661991"/>
            <a:ext cx="3313879" cy="42259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F9E3D6C-F4AE-096D-87D0-C217E921DD14}"/>
              </a:ext>
            </a:extLst>
          </p:cNvPr>
          <p:cNvGrpSpPr/>
          <p:nvPr/>
        </p:nvGrpSpPr>
        <p:grpSpPr>
          <a:xfrm>
            <a:off x="90486" y="5908926"/>
            <a:ext cx="914840" cy="839536"/>
            <a:chOff x="5727537" y="6788497"/>
            <a:chExt cx="914840" cy="839536"/>
          </a:xfrm>
        </p:grpSpPr>
        <p:pic>
          <p:nvPicPr>
            <p:cNvPr id="10" name="Picture 47" descr="BLUE SKIES">
              <a:extLst>
                <a:ext uri="{FF2B5EF4-FFF2-40B4-BE49-F238E27FC236}">
                  <a16:creationId xmlns:a16="http://schemas.microsoft.com/office/drawing/2014/main" id="{ADE3D529-0EA6-3B30-A554-13A7ECE10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</a:blip>
            <a:srcRect t="74833"/>
            <a:stretch/>
          </p:blipFill>
          <p:spPr bwMode="auto">
            <a:xfrm>
              <a:off x="5727537" y="7392731"/>
              <a:ext cx="914840" cy="235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Imagem 11" descr="Logotipo&#10;&#10;Descrição gerada automaticamente com confiança média">
              <a:extLst>
                <a:ext uri="{FF2B5EF4-FFF2-40B4-BE49-F238E27FC236}">
                  <a16:creationId xmlns:a16="http://schemas.microsoft.com/office/drawing/2014/main" id="{B9138E55-6308-BCB2-EF7B-AF3E2488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672" y="6788497"/>
              <a:ext cx="718570" cy="587921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2228EBF4-1A01-D491-56C6-F260420176AA}"/>
              </a:ext>
            </a:extLst>
          </p:cNvPr>
          <p:cNvSpPr/>
          <p:nvPr/>
        </p:nvSpPr>
        <p:spPr>
          <a:xfrm>
            <a:off x="1723766" y="6430924"/>
            <a:ext cx="606655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i="1">
                <a:ln w="12700">
                  <a:noFill/>
                  <a:prstDash val="solid"/>
                </a:ln>
                <a:solidFill>
                  <a:srgbClr val="002060"/>
                </a:solidFill>
                <a:latin typeface="+mj-lt"/>
              </a:rPr>
              <a:t>“O impossível é o possível que nunca foi tentado”.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E05B98B-B65C-4134-A96B-97FA3989461D}"/>
              </a:ext>
            </a:extLst>
          </p:cNvPr>
          <p:cNvSpPr/>
          <p:nvPr/>
        </p:nvSpPr>
        <p:spPr>
          <a:xfrm>
            <a:off x="8455820" y="6693694"/>
            <a:ext cx="597694" cy="1095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C4FF63E0-AEE6-702B-A866-7E83ED32D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20" y="5491216"/>
            <a:ext cx="794280" cy="1331345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EF4E05A-B237-3D57-9BFD-B078346594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5"/>
          <a:stretch/>
        </p:blipFill>
        <p:spPr>
          <a:xfrm>
            <a:off x="4620640" y="2039340"/>
            <a:ext cx="2568102" cy="11245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A7324-AFEA-31EF-9C6C-B6068F8CB9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/>
          <a:stretch/>
        </p:blipFill>
        <p:spPr>
          <a:xfrm>
            <a:off x="3229583" y="3209600"/>
            <a:ext cx="5749048" cy="11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フリーフォーム 3">
            <a:extLst>
              <a:ext uri="{FF2B5EF4-FFF2-40B4-BE49-F238E27FC236}">
                <a16:creationId xmlns:a16="http://schemas.microsoft.com/office/drawing/2014/main" id="{72C4F5C0-DB36-470A-ACD1-09141B3A0DCD}"/>
              </a:ext>
            </a:extLst>
          </p:cNvPr>
          <p:cNvSpPr/>
          <p:nvPr/>
        </p:nvSpPr>
        <p:spPr>
          <a:xfrm flipH="1">
            <a:off x="-2130613" y="1537940"/>
            <a:ext cx="3240359" cy="5320060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3680" h="4702628">
                <a:moveTo>
                  <a:pt x="5381897" y="339634"/>
                </a:moveTo>
                <a:lnTo>
                  <a:pt x="4976948" y="0"/>
                </a:lnTo>
                <a:lnTo>
                  <a:pt x="6217920" y="130628"/>
                </a:lnTo>
                <a:lnTo>
                  <a:pt x="6583680" y="1280160"/>
                </a:lnTo>
                <a:lnTo>
                  <a:pt x="6217920" y="979714"/>
                </a:lnTo>
                <a:lnTo>
                  <a:pt x="4441371" y="4702628"/>
                </a:lnTo>
                <a:lnTo>
                  <a:pt x="0" y="4702628"/>
                </a:lnTo>
                <a:lnTo>
                  <a:pt x="5381897" y="33963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30 anos sem Soichiro Honda, um homem que você deveria conhecer melhor -  Notícias Motociclísticas">
            <a:extLst>
              <a:ext uri="{FF2B5EF4-FFF2-40B4-BE49-F238E27FC236}">
                <a16:creationId xmlns:a16="http://schemas.microsoft.com/office/drawing/2014/main" id="{2C933B72-00A3-46E6-ADFC-DD2B18178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996" y="-196584"/>
            <a:ext cx="850762" cy="61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650353B-26AD-4FFB-B690-2E6BFD0C1342}"/>
              </a:ext>
            </a:extLst>
          </p:cNvPr>
          <p:cNvSpPr/>
          <p:nvPr/>
        </p:nvSpPr>
        <p:spPr>
          <a:xfrm>
            <a:off x="4536966" y="5899977"/>
            <a:ext cx="46394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</a:rPr>
              <a:t>MUITO</a:t>
            </a:r>
            <a:r>
              <a:rPr lang="pt-BR" sz="6000" dirty="0">
                <a:ln w="0"/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</a:rPr>
              <a:t>OBRIGADO !!!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5FB714-E3B0-427B-846C-D68C45578EB2}"/>
              </a:ext>
            </a:extLst>
          </p:cNvPr>
          <p:cNvGrpSpPr/>
          <p:nvPr/>
        </p:nvGrpSpPr>
        <p:grpSpPr>
          <a:xfrm>
            <a:off x="1463207" y="2621716"/>
            <a:ext cx="7416824" cy="1113727"/>
            <a:chOff x="-5028306" y="2564904"/>
            <a:chExt cx="7416824" cy="1973036"/>
          </a:xfrm>
          <a:noFill/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171DA8-6B56-4DDC-89ED-F1527227721F}"/>
                </a:ext>
              </a:extLst>
            </p:cNvPr>
            <p:cNvSpPr/>
            <p:nvPr/>
          </p:nvSpPr>
          <p:spPr>
            <a:xfrm>
              <a:off x="-5028306" y="2564904"/>
              <a:ext cx="7416824" cy="1973036"/>
            </a:xfrm>
            <a:prstGeom prst="roundRect">
              <a:avLst/>
            </a:pr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F9BD748-E1CE-4973-935F-2B681FA709B0}"/>
                </a:ext>
              </a:extLst>
            </p:cNvPr>
            <p:cNvSpPr/>
            <p:nvPr/>
          </p:nvSpPr>
          <p:spPr>
            <a:xfrm>
              <a:off x="-4961631" y="3065921"/>
              <a:ext cx="7272808" cy="10801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2911080-2EFF-4921-8E60-DBB92AE36F12}"/>
                </a:ext>
              </a:extLst>
            </p:cNvPr>
            <p:cNvSpPr txBox="1"/>
            <p:nvPr/>
          </p:nvSpPr>
          <p:spPr>
            <a:xfrm>
              <a:off x="-4353755" y="2816857"/>
              <a:ext cx="6048672" cy="1568450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O grupo </a:t>
              </a:r>
              <a:r>
                <a:rPr lang="pt-BR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BOA TENTATIVA</a:t>
              </a:r>
              <a:r>
                <a:rPr lang="pt-BR" sz="1600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agradece a </a:t>
              </a:r>
              <a:r>
                <a:rPr lang="pt-BR" sz="2800" b="1">
                  <a:solidFill>
                    <a:srgbClr val="1064C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DEUS</a:t>
              </a:r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e a todos que colaboraram com a realização desse trabalho.</a:t>
              </a:r>
            </a:p>
          </p:txBody>
        </p:sp>
      </p:grpSp>
      <p:sp>
        <p:nvSpPr>
          <p:cNvPr id="13" name="角丸四角形 57">
            <a:extLst>
              <a:ext uri="{FF2B5EF4-FFF2-40B4-BE49-F238E27FC236}">
                <a16:creationId xmlns:a16="http://schemas.microsoft.com/office/drawing/2014/main" id="{7B7A0373-9120-4299-B0C0-7BCC9C69B095}"/>
              </a:ext>
            </a:extLst>
          </p:cNvPr>
          <p:cNvSpPr/>
          <p:nvPr/>
        </p:nvSpPr>
        <p:spPr bwMode="auto">
          <a:xfrm>
            <a:off x="1159049" y="6957392"/>
            <a:ext cx="7984951" cy="338554"/>
          </a:xfrm>
          <a:prstGeom prst="rect">
            <a:avLst/>
          </a:prstGeom>
          <a:solidFill>
            <a:srgbClr val="1064CC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AGRADECIMENTOS</a:t>
            </a:r>
          </a:p>
        </p:txBody>
      </p:sp>
      <p:pic>
        <p:nvPicPr>
          <p:cNvPr id="4" name="Imagem 3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5917142C-1756-4125-BA2B-98887BED5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007" y="7126669"/>
            <a:ext cx="1253613" cy="178648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EF4E21-DAD0-4086-B6FA-F5A3C1F04803}"/>
              </a:ext>
            </a:extLst>
          </p:cNvPr>
          <p:cNvSpPr/>
          <p:nvPr/>
        </p:nvSpPr>
        <p:spPr>
          <a:xfrm>
            <a:off x="2690155" y="5793810"/>
            <a:ext cx="66485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Toda conquista começa com a decisão de tentar!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04920D0-D48B-4817-8F0D-8803A3B5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935" y="2436274"/>
            <a:ext cx="1106796" cy="1055426"/>
          </a:xfrm>
          <a:prstGeom prst="rect">
            <a:avLst/>
          </a:prstGeom>
        </p:spPr>
      </p:pic>
      <p:pic>
        <p:nvPicPr>
          <p:cNvPr id="1030" name="Picture 6" descr="Honda Brasil - Mesmo encontrando dificuldades e desafios pelo caminho,  Soichiro Honda nunca desistiu de seu sonho. E apesar de ter alcançado o  sucesso, nunca parou de trabalhar pelo que acreditava. #InspireHonda |">
            <a:extLst>
              <a:ext uri="{FF2B5EF4-FFF2-40B4-BE49-F238E27FC236}">
                <a16:creationId xmlns:a16="http://schemas.microsoft.com/office/drawing/2014/main" id="{72FE2E1E-C6F7-4C92-8E1A-47BB255C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02" y="2320253"/>
            <a:ext cx="1955113" cy="19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tocedro Quixadá - Posts | Facebook">
            <a:extLst>
              <a:ext uri="{FF2B5EF4-FFF2-40B4-BE49-F238E27FC236}">
                <a16:creationId xmlns:a16="http://schemas.microsoft.com/office/drawing/2014/main" id="{BE01A624-1EA6-40B6-A80C-CF8B7400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83" y="45455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naldo R.Jesus Amig RODRIGUES DE JESUS - Analista de Suprimentos Senior -  Honda Brasil | LinkedIn">
            <a:extLst>
              <a:ext uri="{FF2B5EF4-FFF2-40B4-BE49-F238E27FC236}">
                <a16:creationId xmlns:a16="http://schemas.microsoft.com/office/drawing/2014/main" id="{A8516F82-2AFA-46B6-ADC5-19200106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83" y="692696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érie Heróis da Liberdade: Thomas Edison">
            <a:extLst>
              <a:ext uri="{FF2B5EF4-FFF2-40B4-BE49-F238E27FC236}">
                <a16:creationId xmlns:a16="http://schemas.microsoft.com/office/drawing/2014/main" id="{B273DA9F-2425-4632-BCC1-8A6EBE5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6"/>
          <a:stretch/>
        </p:blipFill>
        <p:spPr bwMode="auto">
          <a:xfrm>
            <a:off x="8946785" y="6837137"/>
            <a:ext cx="2750720" cy="2541790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8BB4D3-B7A6-471E-BD92-9EB01771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06" y="4667319"/>
            <a:ext cx="1211154" cy="4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405A4C4-EFF3-4972-A517-30A6E48107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" y="731474"/>
            <a:ext cx="2379937" cy="1354432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F7BFB7F-660D-029C-1C81-0CCF9FFF68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66" y="2201939"/>
            <a:ext cx="2476571" cy="28946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E46CC2-515C-C0DB-A17A-FBD294E9E5E4}"/>
              </a:ext>
            </a:extLst>
          </p:cNvPr>
          <p:cNvSpPr/>
          <p:nvPr/>
        </p:nvSpPr>
        <p:spPr>
          <a:xfrm>
            <a:off x="2527827" y="7593285"/>
            <a:ext cx="66485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Evoluir dá trabalho, leva tempo, mas vale a pena!</a:t>
            </a:r>
          </a:p>
        </p:txBody>
      </p:sp>
    </p:spTree>
    <p:extLst>
      <p:ext uri="{BB962C8B-B14F-4D97-AF65-F5344CB8AC3E}">
        <p14:creationId xmlns:p14="http://schemas.microsoft.com/office/powerpoint/2010/main" val="438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/>
          <p:cNvSpPr/>
          <p:nvPr/>
        </p:nvSpPr>
        <p:spPr>
          <a:xfrm>
            <a:off x="5118047" y="1255345"/>
            <a:ext cx="3940602" cy="43045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45A1AC73-D383-4721-99A4-2CA14B31C1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8438" y="1477988"/>
            <a:ext cx="3877315" cy="155608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76C0EB2-9855-4897-99A2-6C79BA84315D}"/>
              </a:ext>
            </a:extLst>
          </p:cNvPr>
          <p:cNvSpPr/>
          <p:nvPr/>
        </p:nvSpPr>
        <p:spPr>
          <a:xfrm>
            <a:off x="5126924" y="4632410"/>
            <a:ext cx="3940602" cy="580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5177724" y="4659813"/>
            <a:ext cx="3979329" cy="553283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609600">
              <a:schemeClr val="bg1">
                <a:alpha val="40000"/>
              </a:schemeClr>
            </a:glow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anchor="ctr"/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20000"/>
              </a:spcBef>
              <a:defRPr sz="1500" b="1"/>
            </a:lvl1pPr>
          </a:lstStyle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rPr>
              <a:t>Missão DTI: </a:t>
            </a:r>
            <a:r>
              <a:rPr lang="pt-BR" sz="1200" b="0">
                <a:solidFill>
                  <a:schemeClr val="tx1"/>
                </a:solidFill>
              </a:rPr>
              <a:t>Promover soluções de TI para </a:t>
            </a:r>
            <a:r>
              <a:rPr lang="pt-BR" sz="1200" b="0" u="sng">
                <a:solidFill>
                  <a:schemeClr val="tx1"/>
                </a:solidFill>
              </a:rPr>
              <a:t>maximizar a eficiência </a:t>
            </a:r>
            <a:r>
              <a:rPr lang="pt-BR" sz="1200" b="0">
                <a:solidFill>
                  <a:schemeClr val="tx1"/>
                </a:solidFill>
              </a:rPr>
              <a:t>dos processos e controles da fábrica, </a:t>
            </a:r>
            <a:r>
              <a:rPr lang="pt-BR" sz="1200" b="0" u="sng">
                <a:solidFill>
                  <a:schemeClr val="tx1"/>
                </a:solidFill>
              </a:rPr>
              <a:t>aumentando a competitividade</a:t>
            </a:r>
            <a:r>
              <a:rPr lang="pt-BR" sz="1200" b="0">
                <a:solidFill>
                  <a:schemeClr val="tx1"/>
                </a:solidFill>
              </a:rPr>
              <a:t> através da redução de custos.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5118047" y="1196738"/>
            <a:ext cx="3955773" cy="259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haroni" pitchFamily="2" charset="-79"/>
              </a:rPr>
              <a:t>Apresentação do Setor</a:t>
            </a:r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>
            <a:off x="9612560" y="4129888"/>
            <a:ext cx="151114" cy="395441"/>
          </a:xfrm>
          <a:prstGeom prst="line">
            <a:avLst/>
          </a:prstGeom>
          <a:ln w="38100">
            <a:solidFill>
              <a:srgbClr val="FFFF00"/>
            </a:solidFill>
            <a:headEnd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38" name="Group 4184">
            <a:extLst>
              <a:ext uri="{FF2B5EF4-FFF2-40B4-BE49-F238E27FC236}">
                <a16:creationId xmlns:a16="http://schemas.microsoft.com/office/drawing/2014/main" id="{A9E45EDE-B566-403B-91C8-0124BA16DE41}"/>
              </a:ext>
            </a:extLst>
          </p:cNvPr>
          <p:cNvGrpSpPr>
            <a:grpSpLocks/>
          </p:cNvGrpSpPr>
          <p:nvPr/>
        </p:nvGrpSpPr>
        <p:grpSpPr bwMode="auto">
          <a:xfrm>
            <a:off x="5152837" y="5570413"/>
            <a:ext cx="3811659" cy="1152525"/>
            <a:chOff x="2502" y="3281"/>
            <a:chExt cx="3008" cy="875"/>
          </a:xfrm>
        </p:grpSpPr>
        <p:sp>
          <p:nvSpPr>
            <p:cNvPr id="39" name="Text Box 59">
              <a:extLst>
                <a:ext uri="{FF2B5EF4-FFF2-40B4-BE49-F238E27FC236}">
                  <a16:creationId xmlns:a16="http://schemas.microsoft.com/office/drawing/2014/main" id="{94585888-85F9-4F99-806A-40FF3F0E4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3308"/>
              <a:ext cx="1239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l"/>
              <a:r>
                <a:rPr lang="pt-BR" altLang="pt-BR" sz="1000"/>
                <a:t>CONSTITUIÇÃO DO GRUPO:</a:t>
              </a:r>
            </a:p>
          </p:txBody>
        </p:sp>
        <p:sp>
          <p:nvSpPr>
            <p:cNvPr id="48" name="AutoShape 4144">
              <a:extLst>
                <a:ext uri="{FF2B5EF4-FFF2-40B4-BE49-F238E27FC236}">
                  <a16:creationId xmlns:a16="http://schemas.microsoft.com/office/drawing/2014/main" id="{6396FDBD-52CB-442B-9EA2-C33EA1BD080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62" y="3281"/>
              <a:ext cx="2948" cy="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Rectangle 4146">
              <a:extLst>
                <a:ext uri="{FF2B5EF4-FFF2-40B4-BE49-F238E27FC236}">
                  <a16:creationId xmlns:a16="http://schemas.microsoft.com/office/drawing/2014/main" id="{AE5251FB-9408-4C56-82AB-A8AE6BEB5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" y="3469"/>
              <a:ext cx="2938" cy="132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3" name="Rectangle 4148">
              <a:extLst>
                <a:ext uri="{FF2B5EF4-FFF2-40B4-BE49-F238E27FC236}">
                  <a16:creationId xmlns:a16="http://schemas.microsoft.com/office/drawing/2014/main" id="{28DE378A-0032-425A-B698-21831CDE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3474"/>
              <a:ext cx="23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IDADE</a:t>
              </a:r>
              <a:endParaRPr lang="en-US" altLang="pt-BR" sz="2400"/>
            </a:p>
          </p:txBody>
        </p:sp>
        <p:sp>
          <p:nvSpPr>
            <p:cNvPr id="57" name="Rectangle 4149">
              <a:extLst>
                <a:ext uri="{FF2B5EF4-FFF2-40B4-BE49-F238E27FC236}">
                  <a16:creationId xmlns:a16="http://schemas.microsoft.com/office/drawing/2014/main" id="{002DBF19-AA2F-4274-B5A7-8D933BE4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" y="3474"/>
              <a:ext cx="34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REUNIÃO</a:t>
              </a:r>
              <a:endParaRPr lang="en-US" altLang="pt-BR" sz="2400"/>
            </a:p>
          </p:txBody>
        </p:sp>
        <p:sp>
          <p:nvSpPr>
            <p:cNvPr id="58" name="Rectangle 4150">
              <a:extLst>
                <a:ext uri="{FF2B5EF4-FFF2-40B4-BE49-F238E27FC236}">
                  <a16:creationId xmlns:a16="http://schemas.microsoft.com/office/drawing/2014/main" id="{926C57A2-BC33-4FE3-80DC-FB757920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3604"/>
              <a:ext cx="280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MÍNIMA:</a:t>
              </a:r>
              <a:endParaRPr lang="en-US" altLang="pt-BR" sz="2400"/>
            </a:p>
          </p:txBody>
        </p:sp>
        <p:sp>
          <p:nvSpPr>
            <p:cNvPr id="59" name="Rectangle 4151">
              <a:extLst>
                <a:ext uri="{FF2B5EF4-FFF2-40B4-BE49-F238E27FC236}">
                  <a16:creationId xmlns:a16="http://schemas.microsoft.com/office/drawing/2014/main" id="{3626D0E3-08AC-40E3-B72E-2BD63C4D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" y="3604"/>
              <a:ext cx="12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31</a:t>
              </a:r>
              <a:endParaRPr lang="en-US" altLang="pt-BR" sz="2400"/>
            </a:p>
          </p:txBody>
        </p:sp>
        <p:sp>
          <p:nvSpPr>
            <p:cNvPr id="61" name="Rectangle 4152">
              <a:extLst>
                <a:ext uri="{FF2B5EF4-FFF2-40B4-BE49-F238E27FC236}">
                  <a16:creationId xmlns:a16="http://schemas.microsoft.com/office/drawing/2014/main" id="{B2B8EB2B-F501-4247-98A8-F9D4882FC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3604"/>
              <a:ext cx="22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FREQ.:</a:t>
              </a:r>
              <a:endParaRPr lang="en-US" altLang="pt-BR" sz="2400"/>
            </a:p>
          </p:txBody>
        </p:sp>
        <p:sp>
          <p:nvSpPr>
            <p:cNvPr id="64" name="Rectangle 4153">
              <a:extLst>
                <a:ext uri="{FF2B5EF4-FFF2-40B4-BE49-F238E27FC236}">
                  <a16:creationId xmlns:a16="http://schemas.microsoft.com/office/drawing/2014/main" id="{079B97E7-1EE9-4A53-9609-21B5F58C4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3604"/>
              <a:ext cx="1142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05 </a:t>
              </a:r>
              <a:r>
                <a:rPr lang="en-US" altLang="pt-BR" sz="1200" err="1">
                  <a:solidFill>
                    <a:srgbClr val="000000"/>
                  </a:solidFill>
                </a:rPr>
                <a:t>vez</a:t>
              </a:r>
              <a:r>
                <a:rPr lang="en-US" altLang="pt-BR" sz="1200">
                  <a:solidFill>
                    <a:srgbClr val="000000"/>
                  </a:solidFill>
                </a:rPr>
                <a:t> por </a:t>
              </a:r>
              <a:r>
                <a:rPr lang="en-US" altLang="pt-BR" sz="1200" err="1">
                  <a:solidFill>
                    <a:srgbClr val="000000"/>
                  </a:solidFill>
                </a:rPr>
                <a:t>semana</a:t>
              </a:r>
              <a:endParaRPr lang="en-US" altLang="pt-BR" sz="2400"/>
            </a:p>
          </p:txBody>
        </p:sp>
        <p:sp>
          <p:nvSpPr>
            <p:cNvPr id="65" name="Rectangle 4154">
              <a:extLst>
                <a:ext uri="{FF2B5EF4-FFF2-40B4-BE49-F238E27FC236}">
                  <a16:creationId xmlns:a16="http://schemas.microsoft.com/office/drawing/2014/main" id="{DF9BEAA0-CB0C-4079-9257-CA7A2FC8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3787"/>
              <a:ext cx="290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MÁXIMA:</a:t>
              </a:r>
              <a:endParaRPr lang="en-US" altLang="pt-BR" sz="2400"/>
            </a:p>
          </p:txBody>
        </p:sp>
        <p:sp>
          <p:nvSpPr>
            <p:cNvPr id="66" name="Rectangle 4155">
              <a:extLst>
                <a:ext uri="{FF2B5EF4-FFF2-40B4-BE49-F238E27FC236}">
                  <a16:creationId xmlns:a16="http://schemas.microsoft.com/office/drawing/2014/main" id="{8694A261-3C41-420F-80FC-3E5C8F5AC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3787"/>
              <a:ext cx="149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52</a:t>
              </a:r>
              <a:endParaRPr lang="en-US" altLang="pt-BR" sz="2400"/>
            </a:p>
          </p:txBody>
        </p:sp>
        <p:sp>
          <p:nvSpPr>
            <p:cNvPr id="67" name="Rectangle 4156">
              <a:extLst>
                <a:ext uri="{FF2B5EF4-FFF2-40B4-BE49-F238E27FC236}">
                  <a16:creationId xmlns:a16="http://schemas.microsoft.com/office/drawing/2014/main" id="{8A94E030-8135-4A95-9EBF-F07CF6A75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3787"/>
              <a:ext cx="23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MODO:</a:t>
              </a:r>
              <a:endParaRPr lang="en-US" altLang="pt-BR" sz="2400"/>
            </a:p>
          </p:txBody>
        </p:sp>
        <p:sp>
          <p:nvSpPr>
            <p:cNvPr id="68" name="Rectangle 4157">
              <a:extLst>
                <a:ext uri="{FF2B5EF4-FFF2-40B4-BE49-F238E27FC236}">
                  <a16:creationId xmlns:a16="http://schemas.microsoft.com/office/drawing/2014/main" id="{FE6A1A98-1C70-425C-AF1F-DEBC327C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" y="3787"/>
              <a:ext cx="94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err="1">
                  <a:solidFill>
                    <a:srgbClr val="000000"/>
                  </a:solidFill>
                </a:rPr>
                <a:t>Almoço</a:t>
              </a:r>
              <a:r>
                <a:rPr lang="en-US" altLang="pt-BR" sz="1200">
                  <a:solidFill>
                    <a:srgbClr val="000000"/>
                  </a:solidFill>
                </a:rPr>
                <a:t>/</a:t>
              </a:r>
              <a:r>
                <a:rPr lang="en-US" altLang="pt-BR" sz="1200" err="1">
                  <a:solidFill>
                    <a:srgbClr val="000000"/>
                  </a:solidFill>
                </a:rPr>
                <a:t>Expediente</a:t>
              </a:r>
              <a:endParaRPr lang="en-US" altLang="pt-BR" sz="2400"/>
            </a:p>
          </p:txBody>
        </p:sp>
        <p:sp>
          <p:nvSpPr>
            <p:cNvPr id="69" name="Rectangle 4158">
              <a:extLst>
                <a:ext uri="{FF2B5EF4-FFF2-40B4-BE49-F238E27FC236}">
                  <a16:creationId xmlns:a16="http://schemas.microsoft.com/office/drawing/2014/main" id="{415C353B-657D-4B16-8383-5456B12BF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970"/>
              <a:ext cx="23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MÉDIA:</a:t>
              </a:r>
              <a:endParaRPr lang="en-US" altLang="pt-BR" sz="2400"/>
            </a:p>
          </p:txBody>
        </p:sp>
        <p:sp>
          <p:nvSpPr>
            <p:cNvPr id="70" name="Rectangle 4159">
              <a:extLst>
                <a:ext uri="{FF2B5EF4-FFF2-40B4-BE49-F238E27FC236}">
                  <a16:creationId xmlns:a16="http://schemas.microsoft.com/office/drawing/2014/main" id="{E3BA2027-D336-4F65-A8B2-ED366C1A7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970"/>
              <a:ext cx="12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31</a:t>
              </a:r>
              <a:endParaRPr lang="en-US" altLang="pt-BR" sz="2400"/>
            </a:p>
          </p:txBody>
        </p:sp>
        <p:sp>
          <p:nvSpPr>
            <p:cNvPr id="71" name="Rectangle 4160">
              <a:extLst>
                <a:ext uri="{FF2B5EF4-FFF2-40B4-BE49-F238E27FC236}">
                  <a16:creationId xmlns:a16="http://schemas.microsoft.com/office/drawing/2014/main" id="{99F788DB-B96A-4A94-AD19-D4F3DE7A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3970"/>
              <a:ext cx="37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TUR/HORA:</a:t>
              </a:r>
              <a:endParaRPr lang="en-US" altLang="pt-BR" sz="2400"/>
            </a:p>
          </p:txBody>
        </p:sp>
        <p:sp>
          <p:nvSpPr>
            <p:cNvPr id="72" name="Rectangle 4161">
              <a:extLst>
                <a:ext uri="{FF2B5EF4-FFF2-40B4-BE49-F238E27FC236}">
                  <a16:creationId xmlns:a16="http://schemas.microsoft.com/office/drawing/2014/main" id="{BD908DB8-6048-475A-924F-007568F06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3970"/>
              <a:ext cx="104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ADM - 12:30 </a:t>
              </a:r>
              <a:r>
                <a:rPr lang="en-US" altLang="pt-BR" sz="1200" err="1">
                  <a:solidFill>
                    <a:srgbClr val="000000"/>
                  </a:solidFill>
                </a:rPr>
                <a:t>às</a:t>
              </a:r>
              <a:r>
                <a:rPr lang="en-US" altLang="pt-BR" sz="1200">
                  <a:solidFill>
                    <a:srgbClr val="000000"/>
                  </a:solidFill>
                </a:rPr>
                <a:t> 13:15</a:t>
              </a:r>
              <a:endParaRPr lang="en-US" altLang="pt-BR" sz="2400"/>
            </a:p>
          </p:txBody>
        </p:sp>
        <p:sp>
          <p:nvSpPr>
            <p:cNvPr id="73" name="Line 4162">
              <a:extLst>
                <a:ext uri="{FF2B5EF4-FFF2-40B4-BE49-F238E27FC236}">
                  <a16:creationId xmlns:a16="http://schemas.microsoft.com/office/drawing/2014/main" id="{A4CD23F3-1936-42C0-9681-EC45015CD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464"/>
              <a:ext cx="0" cy="69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Rectangle 4163">
              <a:extLst>
                <a:ext uri="{FF2B5EF4-FFF2-40B4-BE49-F238E27FC236}">
                  <a16:creationId xmlns:a16="http://schemas.microsoft.com/office/drawing/2014/main" id="{D54148B0-310F-4D48-8AC9-03BE88189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3464"/>
              <a:ext cx="10" cy="6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5" name="Line 4164">
              <a:extLst>
                <a:ext uri="{FF2B5EF4-FFF2-40B4-BE49-F238E27FC236}">
                  <a16:creationId xmlns:a16="http://schemas.microsoft.com/office/drawing/2014/main" id="{7CC32190-6E97-49B2-8773-A0E30C777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Rectangle 4165">
              <a:extLst>
                <a:ext uri="{FF2B5EF4-FFF2-40B4-BE49-F238E27FC236}">
                  <a16:creationId xmlns:a16="http://schemas.microsoft.com/office/drawing/2014/main" id="{EE066AB8-D7B7-4060-BE44-C2C66EB9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7" name="Line 4166">
              <a:extLst>
                <a:ext uri="{FF2B5EF4-FFF2-40B4-BE49-F238E27FC236}">
                  <a16:creationId xmlns:a16="http://schemas.microsoft.com/office/drawing/2014/main" id="{5B857C7B-12BE-487C-932C-9AC2767FB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8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Rectangle 4167">
              <a:extLst>
                <a:ext uri="{FF2B5EF4-FFF2-40B4-BE49-F238E27FC236}">
                  <a16:creationId xmlns:a16="http://schemas.microsoft.com/office/drawing/2014/main" id="{16D03D1B-78A8-42F8-BA70-EE9E6BA2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9" name="Line 4168">
              <a:extLst>
                <a:ext uri="{FF2B5EF4-FFF2-40B4-BE49-F238E27FC236}">
                  <a16:creationId xmlns:a16="http://schemas.microsoft.com/office/drawing/2014/main" id="{5AF15A58-C645-47F5-BCE8-66CDDA149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46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Rectangle 4169">
              <a:extLst>
                <a:ext uri="{FF2B5EF4-FFF2-40B4-BE49-F238E27FC236}">
                  <a16:creationId xmlns:a16="http://schemas.microsoft.com/office/drawing/2014/main" id="{A4D1D5E0-9993-49B1-8982-E1894484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46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1" name="Line 4170">
              <a:extLst>
                <a:ext uri="{FF2B5EF4-FFF2-40B4-BE49-F238E27FC236}">
                  <a16:creationId xmlns:a16="http://schemas.microsoft.com/office/drawing/2014/main" id="{12C1B1A7-9512-45E0-8C1E-0A8F9CC39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59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" name="Rectangle 4171">
              <a:extLst>
                <a:ext uri="{FF2B5EF4-FFF2-40B4-BE49-F238E27FC236}">
                  <a16:creationId xmlns:a16="http://schemas.microsoft.com/office/drawing/2014/main" id="{3FDE1D67-B607-475F-B082-E35BB65EC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59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3" name="Line 4172">
              <a:extLst>
                <a:ext uri="{FF2B5EF4-FFF2-40B4-BE49-F238E27FC236}">
                  <a16:creationId xmlns:a16="http://schemas.microsoft.com/office/drawing/2014/main" id="{04D6782F-F9F7-4FD3-8389-17E53861B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777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Rectangle 4173">
              <a:extLst>
                <a:ext uri="{FF2B5EF4-FFF2-40B4-BE49-F238E27FC236}">
                  <a16:creationId xmlns:a16="http://schemas.microsoft.com/office/drawing/2014/main" id="{4F6A76DB-BAB4-4310-BCF3-03385E36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777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5" name="Line 4174">
              <a:extLst>
                <a:ext uri="{FF2B5EF4-FFF2-40B4-BE49-F238E27FC236}">
                  <a16:creationId xmlns:a16="http://schemas.microsoft.com/office/drawing/2014/main" id="{0CBF13D0-5AAD-4AE8-BF1A-46C6FF7B7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960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Rectangle 4175">
              <a:extLst>
                <a:ext uri="{FF2B5EF4-FFF2-40B4-BE49-F238E27FC236}">
                  <a16:creationId xmlns:a16="http://schemas.microsoft.com/office/drawing/2014/main" id="{5236F46F-4D69-4262-AAAF-3253B52F4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960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7" name="Line 4176">
              <a:extLst>
                <a:ext uri="{FF2B5EF4-FFF2-40B4-BE49-F238E27FC236}">
                  <a16:creationId xmlns:a16="http://schemas.microsoft.com/office/drawing/2014/main" id="{8BB749D4-5B77-4746-8176-A8BE9710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414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8" name="Rectangle 4177">
              <a:extLst>
                <a:ext uri="{FF2B5EF4-FFF2-40B4-BE49-F238E27FC236}">
                  <a16:creationId xmlns:a16="http://schemas.microsoft.com/office/drawing/2014/main" id="{073A1771-25D6-45DB-9C3E-97906CD4F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414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89" name="Rectangle 4">
            <a:extLst>
              <a:ext uri="{FF2B5EF4-FFF2-40B4-BE49-F238E27FC236}">
                <a16:creationId xmlns:a16="http://schemas.microsoft.com/office/drawing/2014/main" id="{1DB71E15-C638-4839-99FC-035444B297CD}"/>
              </a:ext>
            </a:extLst>
          </p:cNvPr>
          <p:cNvSpPr txBox="1">
            <a:spLocks noChangeArrowheads="1"/>
          </p:cNvSpPr>
          <p:nvPr/>
        </p:nvSpPr>
        <p:spPr>
          <a:xfrm>
            <a:off x="5133218" y="5225866"/>
            <a:ext cx="3864094" cy="334602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609600">
              <a:schemeClr val="bg1">
                <a:alpha val="40000"/>
              </a:schemeClr>
            </a:glow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20000"/>
              </a:spcBef>
              <a:defRPr sz="1500" b="1"/>
            </a:lvl1pPr>
          </a:lstStyle>
          <a:p>
            <a:pPr lvl="0" defTabSz="914400">
              <a:defRPr/>
            </a:pPr>
            <a:r>
              <a:rPr lang="pt-BR">
                <a:solidFill>
                  <a:prstClr val="black"/>
                </a:solidFill>
              </a:rPr>
              <a:t>43 funcionários / 3 turnos</a:t>
            </a: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0" y="726604"/>
            <a:ext cx="9144000" cy="4056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TEMA: </a:t>
            </a:r>
            <a:r>
              <a:rPr lang="pt-BR"/>
              <a:t> REDUÇÃO DE CONSUMO DE ENERGIA NOS EQUIPAMENTOS DE TI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C36DEB5-FEC8-42FB-82DD-E6C16CC51164}"/>
              </a:ext>
            </a:extLst>
          </p:cNvPr>
          <p:cNvGrpSpPr/>
          <p:nvPr/>
        </p:nvGrpSpPr>
        <p:grpSpPr>
          <a:xfrm>
            <a:off x="0" y="4068118"/>
            <a:ext cx="5083740" cy="2754998"/>
            <a:chOff x="0" y="4068118"/>
            <a:chExt cx="5083740" cy="2754998"/>
          </a:xfrm>
        </p:grpSpPr>
        <p:sp>
          <p:nvSpPr>
            <p:cNvPr id="43" name="Retângulo 42"/>
            <p:cNvSpPr/>
            <p:nvPr/>
          </p:nvSpPr>
          <p:spPr>
            <a:xfrm>
              <a:off x="13164" y="4068118"/>
              <a:ext cx="5070576" cy="27549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 Box 2"/>
            <p:cNvSpPr txBox="1">
              <a:spLocks noChangeArrowheads="1"/>
            </p:cNvSpPr>
            <p:nvPr/>
          </p:nvSpPr>
          <p:spPr bwMode="auto">
            <a:xfrm>
              <a:off x="0" y="4525329"/>
              <a:ext cx="4905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b="1"/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INSPIRADOS EM THOMAS EDSON, PARA SE CHEGAR A UM RESULTADO DE SUCESSO É PRECISO MUITAS TENTATIVAS ATÉ ACHAR NA “BOA”.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34824" y="4154932"/>
              <a:ext cx="2659167" cy="3554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haroni" pitchFamily="2" charset="-79"/>
                </a:rPr>
                <a:t>Origem do Nome do Círculo</a:t>
              </a:r>
            </a:p>
          </p:txBody>
        </p:sp>
        <p:pic>
          <p:nvPicPr>
            <p:cNvPr id="1028" name="Picture 4" descr="FRATERLUZ: Fracasso ou Sucesso: O Exemplo de Thomas Edson">
              <a:extLst>
                <a:ext uri="{FF2B5EF4-FFF2-40B4-BE49-F238E27FC236}">
                  <a16:creationId xmlns:a16="http://schemas.microsoft.com/office/drawing/2014/main" id="{7E076E94-578A-4E2C-8C90-3BF77EE6F7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r="1700"/>
            <a:stretch/>
          </p:blipFill>
          <p:spPr bwMode="auto">
            <a:xfrm>
              <a:off x="1329844" y="5016444"/>
              <a:ext cx="2437215" cy="16031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1" name="Text Box 2">
            <a:extLst>
              <a:ext uri="{FF2B5EF4-FFF2-40B4-BE49-F238E27FC236}">
                <a16:creationId xmlns:a16="http://schemas.microsoft.com/office/drawing/2014/main" id="{307E7CE1-E6B4-4C0D-920D-C61C297F7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" y="7111049"/>
            <a:ext cx="4126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/>
            </a:lvl1pPr>
          </a:lstStyle>
          <a:p>
            <a:pPr algn="ctr"/>
            <a:r>
              <a:rPr lang="pt-BR" sz="1600"/>
              <a:t>PERSISTA EM SEUS OBJETIVOS!</a:t>
            </a:r>
          </a:p>
        </p:txBody>
      </p:sp>
      <p:sp>
        <p:nvSpPr>
          <p:cNvPr id="93" name="AutoShape 33">
            <a:extLst>
              <a:ext uri="{FF2B5EF4-FFF2-40B4-BE49-F238E27FC236}">
                <a16:creationId xmlns:a16="http://schemas.microsoft.com/office/drawing/2014/main" id="{570A493D-410D-4622-9F57-DF8D62CC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821" y="2128132"/>
            <a:ext cx="1907446" cy="408623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pt-BR" sz="1200" b="1">
                <a:latin typeface="Calibri" panose="020F0502020204030204" pitchFamily="34" charset="0"/>
                <a:cs typeface="Arial" charset="0"/>
              </a:rPr>
              <a:t>Setor: DTI - Departamento de Tecnologia da Informação</a:t>
            </a:r>
          </a:p>
        </p:txBody>
      </p:sp>
      <p:sp>
        <p:nvSpPr>
          <p:cNvPr id="94" name="Line 19">
            <a:extLst>
              <a:ext uri="{FF2B5EF4-FFF2-40B4-BE49-F238E27FC236}">
                <a16:creationId xmlns:a16="http://schemas.microsoft.com/office/drawing/2014/main" id="{52E61B99-C89B-471F-9FAF-DD98942412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61057" y="1716699"/>
            <a:ext cx="571941" cy="394721"/>
          </a:xfrm>
          <a:prstGeom prst="line">
            <a:avLst/>
          </a:prstGeom>
          <a:ln w="38100">
            <a:solidFill>
              <a:srgbClr val="FFFF00"/>
            </a:solidFill>
            <a:headEnd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pt-BR">
              <a:latin typeface="Calibri" panose="020F0502020204030204" pitchFamily="34" charset="0"/>
            </a:endParaRPr>
          </a:p>
        </p:txBody>
      </p:sp>
      <p:sp>
        <p:nvSpPr>
          <p:cNvPr id="90" name="AutoShape 33">
            <a:extLst>
              <a:ext uri="{FF2B5EF4-FFF2-40B4-BE49-F238E27FC236}">
                <a16:creationId xmlns:a16="http://schemas.microsoft.com/office/drawing/2014/main" id="{1DFBD3B7-FAAA-4DD5-A4B3-A622B5301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031" y="2570285"/>
            <a:ext cx="1900166" cy="17213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000" b="1">
                <a:latin typeface="Calibri" panose="020F0502020204030204" pitchFamily="34" charset="0"/>
                <a:cs typeface="Arial" charset="0"/>
              </a:rPr>
              <a:t>Térreo do Centro de Treinamento</a:t>
            </a:r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724539FD-AF11-40F8-B46D-BC85C3D6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24" y="2907341"/>
            <a:ext cx="2119312" cy="781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>
            <a:extLst>
              <a:ext uri="{FF2B5EF4-FFF2-40B4-BE49-F238E27FC236}">
                <a16:creationId xmlns:a16="http://schemas.microsoft.com/office/drawing/2014/main" id="{C930B6FD-0B71-4726-A020-92D0E3F20C2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138" y="2907341"/>
            <a:ext cx="1717675" cy="781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A2367075-228D-4B0D-97EE-CA2770717106}"/>
              </a:ext>
            </a:extLst>
          </p:cNvPr>
          <p:cNvGrpSpPr/>
          <p:nvPr/>
        </p:nvGrpSpPr>
        <p:grpSpPr>
          <a:xfrm>
            <a:off x="7042184" y="3765998"/>
            <a:ext cx="833518" cy="784490"/>
            <a:chOff x="4911029" y="5016812"/>
            <a:chExt cx="967395" cy="883191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683A8076-F961-4E2D-B2BC-73A9B270CD66}"/>
                </a:ext>
              </a:extLst>
            </p:cNvPr>
            <p:cNvGrpSpPr/>
            <p:nvPr/>
          </p:nvGrpSpPr>
          <p:grpSpPr>
            <a:xfrm>
              <a:off x="4911029" y="5016812"/>
              <a:ext cx="967395" cy="883191"/>
              <a:chOff x="3076888" y="5510407"/>
              <a:chExt cx="967395" cy="883191"/>
            </a:xfrm>
          </p:grpSpPr>
          <p:sp>
            <p:nvSpPr>
              <p:cNvPr id="149" name="Elipse 148">
                <a:extLst>
                  <a:ext uri="{FF2B5EF4-FFF2-40B4-BE49-F238E27FC236}">
                    <a16:creationId xmlns:a16="http://schemas.microsoft.com/office/drawing/2014/main" id="{BDB71498-CA33-4638-8568-ED831A6F512D}"/>
                  </a:ext>
                </a:extLst>
              </p:cNvPr>
              <p:cNvSpPr/>
              <p:nvPr/>
            </p:nvSpPr>
            <p:spPr>
              <a:xfrm>
                <a:off x="3108960" y="5510407"/>
                <a:ext cx="931026" cy="883191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9A067162-C184-4C78-B005-B963CAD224EA}"/>
                  </a:ext>
                </a:extLst>
              </p:cNvPr>
              <p:cNvSpPr txBox="1"/>
              <p:nvPr/>
            </p:nvSpPr>
            <p:spPr>
              <a:xfrm>
                <a:off x="3076888" y="6081534"/>
                <a:ext cx="967395" cy="242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i="1">
                    <a:solidFill>
                      <a:srgbClr val="0070C0"/>
                    </a:solidFill>
                  </a:rPr>
                  <a:t>Sustentação</a:t>
                </a:r>
              </a:p>
            </p:txBody>
          </p:sp>
        </p:grp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E00ADADD-8EFF-4168-B53B-E2B73EA0E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43" y="5054116"/>
              <a:ext cx="608142" cy="608142"/>
            </a:xfrm>
            <a:prstGeom prst="rect">
              <a:avLst/>
            </a:prstGeom>
          </p:spPr>
        </p:pic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E1E95B74-2C0A-46ED-B205-C0DBE280B83E}"/>
              </a:ext>
            </a:extLst>
          </p:cNvPr>
          <p:cNvGrpSpPr/>
          <p:nvPr/>
        </p:nvGrpSpPr>
        <p:grpSpPr>
          <a:xfrm>
            <a:off x="5423355" y="3754835"/>
            <a:ext cx="802182" cy="784490"/>
            <a:chOff x="1564365" y="9685739"/>
            <a:chExt cx="931026" cy="883191"/>
          </a:xfrm>
        </p:grpSpPr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18E8B330-5A5D-4AA7-83A1-CC7AAE1369C9}"/>
                </a:ext>
              </a:extLst>
            </p:cNvPr>
            <p:cNvSpPr/>
            <p:nvPr/>
          </p:nvSpPr>
          <p:spPr>
            <a:xfrm>
              <a:off x="1564365" y="9685739"/>
              <a:ext cx="931026" cy="883191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751D33CF-C6A0-4060-9C70-66DE6D03F0B9}"/>
                </a:ext>
              </a:extLst>
            </p:cNvPr>
            <p:cNvSpPr txBox="1"/>
            <p:nvPr/>
          </p:nvSpPr>
          <p:spPr>
            <a:xfrm>
              <a:off x="1632561" y="10256865"/>
              <a:ext cx="825506" cy="2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b="1" i="1">
                  <a:solidFill>
                    <a:srgbClr val="0070C0"/>
                  </a:solidFill>
                </a:rPr>
                <a:t>Projetos</a:t>
              </a:r>
            </a:p>
          </p:txBody>
        </p:sp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4D5D3E6F-2DD6-4568-9706-19A34628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802" y="9760834"/>
              <a:ext cx="635212" cy="635212"/>
            </a:xfrm>
            <a:prstGeom prst="rect">
              <a:avLst/>
            </a:prstGeom>
          </p:spPr>
        </p:pic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19FC6607-1720-4C59-8F81-10828A5049B3}"/>
              </a:ext>
            </a:extLst>
          </p:cNvPr>
          <p:cNvGrpSpPr/>
          <p:nvPr/>
        </p:nvGrpSpPr>
        <p:grpSpPr>
          <a:xfrm>
            <a:off x="7884055" y="3768378"/>
            <a:ext cx="899279" cy="784490"/>
            <a:chOff x="3360184" y="5128557"/>
            <a:chExt cx="1043718" cy="883191"/>
          </a:xfrm>
        </p:grpSpPr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7313FA34-4F5E-4054-A4A6-732777B98A94}"/>
                </a:ext>
              </a:extLst>
            </p:cNvPr>
            <p:cNvSpPr/>
            <p:nvPr/>
          </p:nvSpPr>
          <p:spPr>
            <a:xfrm>
              <a:off x="3395720" y="5128557"/>
              <a:ext cx="931026" cy="883191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08FF74BC-DD34-4800-828A-8971B9F503EC}"/>
                </a:ext>
              </a:extLst>
            </p:cNvPr>
            <p:cNvSpPr txBox="1"/>
            <p:nvPr/>
          </p:nvSpPr>
          <p:spPr>
            <a:xfrm>
              <a:off x="3360184" y="5690016"/>
              <a:ext cx="1043718" cy="2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b="1" i="1">
                  <a:solidFill>
                    <a:srgbClr val="0070C0"/>
                  </a:solidFill>
                </a:rPr>
                <a:t>Infraestrutura</a:t>
              </a:r>
            </a:p>
          </p:txBody>
        </p:sp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0C5AF3DF-3978-40D1-B4C4-0E85BC09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051" y="5305555"/>
              <a:ext cx="735989" cy="409959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7AC1A5F-7968-4DB8-AF07-9A31EEA79B2C}"/>
              </a:ext>
            </a:extLst>
          </p:cNvPr>
          <p:cNvGrpSpPr/>
          <p:nvPr/>
        </p:nvGrpSpPr>
        <p:grpSpPr>
          <a:xfrm>
            <a:off x="6217752" y="3754828"/>
            <a:ext cx="899279" cy="806489"/>
            <a:chOff x="4833789" y="5144527"/>
            <a:chExt cx="899279" cy="806489"/>
          </a:xfrm>
        </p:grpSpPr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B5CAE326-3231-4BFC-8251-A16CDA5A0920}"/>
                </a:ext>
              </a:extLst>
            </p:cNvPr>
            <p:cNvGrpSpPr/>
            <p:nvPr/>
          </p:nvGrpSpPr>
          <p:grpSpPr>
            <a:xfrm>
              <a:off x="4833789" y="5144527"/>
              <a:ext cx="899279" cy="806489"/>
              <a:chOff x="3339374" y="5128557"/>
              <a:chExt cx="1043718" cy="907959"/>
            </a:xfrm>
          </p:grpSpPr>
          <p:sp>
            <p:nvSpPr>
              <p:cNvPr id="160" name="Elipse 159">
                <a:extLst>
                  <a:ext uri="{FF2B5EF4-FFF2-40B4-BE49-F238E27FC236}">
                    <a16:creationId xmlns:a16="http://schemas.microsoft.com/office/drawing/2014/main" id="{2545B2A5-F4B2-4B11-9D6E-D62BBFCE7D98}"/>
                  </a:ext>
                </a:extLst>
              </p:cNvPr>
              <p:cNvSpPr/>
              <p:nvPr/>
            </p:nvSpPr>
            <p:spPr>
              <a:xfrm>
                <a:off x="3395720" y="5128557"/>
                <a:ext cx="931026" cy="883191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CaixaDeTexto 160">
                <a:extLst>
                  <a:ext uri="{FF2B5EF4-FFF2-40B4-BE49-F238E27FC236}">
                    <a16:creationId xmlns:a16="http://schemas.microsoft.com/office/drawing/2014/main" id="{B059EF54-A99C-493D-9261-D8AFA91B23F7}"/>
                  </a:ext>
                </a:extLst>
              </p:cNvPr>
              <p:cNvSpPr txBox="1"/>
              <p:nvPr/>
            </p:nvSpPr>
            <p:spPr>
              <a:xfrm>
                <a:off x="3339374" y="5690016"/>
                <a:ext cx="1043718" cy="346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i="1">
                    <a:solidFill>
                      <a:srgbClr val="0070C0"/>
                    </a:solidFill>
                  </a:rPr>
                  <a:t>Desenvolvimento SW</a:t>
                </a:r>
              </a:p>
            </p:txBody>
          </p:sp>
        </p:grpSp>
        <p:pic>
          <p:nvPicPr>
            <p:cNvPr id="162" name="Imagem 161">
              <a:extLst>
                <a:ext uri="{FF2B5EF4-FFF2-40B4-BE49-F238E27FC236}">
                  <a16:creationId xmlns:a16="http://schemas.microsoft.com/office/drawing/2014/main" id="{5729A0E0-5686-455C-A2CD-A0552111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580" y="5208094"/>
              <a:ext cx="484327" cy="484327"/>
            </a:xfrm>
            <a:prstGeom prst="rect">
              <a:avLst/>
            </a:prstGeom>
          </p:spPr>
        </p:pic>
      </p:grpSp>
      <p:pic>
        <p:nvPicPr>
          <p:cNvPr id="163" name="Imagem 162">
            <a:extLst>
              <a:ext uri="{FF2B5EF4-FFF2-40B4-BE49-F238E27FC236}">
                <a16:creationId xmlns:a16="http://schemas.microsoft.com/office/drawing/2014/main" id="{B9085873-AB33-4890-BC4C-9A26399AB1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79" y="2244770"/>
            <a:ext cx="357236" cy="297872"/>
          </a:xfrm>
          <a:prstGeom prst="rect">
            <a:avLst/>
          </a:prstGeom>
        </p:spPr>
      </p:pic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EB116F2A-CFEF-405D-8FDC-91CF7FF8091F}"/>
              </a:ext>
            </a:extLst>
          </p:cNvPr>
          <p:cNvSpPr txBox="1"/>
          <p:nvPr/>
        </p:nvSpPr>
        <p:spPr>
          <a:xfrm>
            <a:off x="5089084" y="2502615"/>
            <a:ext cx="1360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>
                <a:solidFill>
                  <a:schemeClr val="tx1">
                    <a:lumMod val="65000"/>
                    <a:lumOff val="35000"/>
                  </a:schemeClr>
                </a:solidFill>
              </a:rPr>
              <a:t>HDA - Moto Honda da Amazônia Ltda </a:t>
            </a:r>
          </a:p>
        </p:txBody>
      </p:sp>
      <p:pic>
        <p:nvPicPr>
          <p:cNvPr id="165" name="Imagem 164">
            <a:extLst>
              <a:ext uri="{FF2B5EF4-FFF2-40B4-BE49-F238E27FC236}">
                <a16:creationId xmlns:a16="http://schemas.microsoft.com/office/drawing/2014/main" id="{E33C4017-D619-4B4B-A8C2-6E03C4C45A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93" y="2038661"/>
            <a:ext cx="783350" cy="500979"/>
          </a:xfrm>
          <a:prstGeom prst="rect">
            <a:avLst/>
          </a:prstGeom>
        </p:spPr>
      </p:pic>
      <p:pic>
        <p:nvPicPr>
          <p:cNvPr id="166" name="Imagem 165">
            <a:extLst>
              <a:ext uri="{FF2B5EF4-FFF2-40B4-BE49-F238E27FC236}">
                <a16:creationId xmlns:a16="http://schemas.microsoft.com/office/drawing/2014/main" id="{2B364FB9-00EE-4869-AB3C-C5F871C063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79" y="1753302"/>
            <a:ext cx="742740" cy="475008"/>
          </a:xfrm>
          <a:prstGeom prst="rect">
            <a:avLst/>
          </a:prstGeom>
        </p:spPr>
      </p:pic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0FABA1-F8A5-4D64-B3CC-13D09FE72A97}"/>
              </a:ext>
            </a:extLst>
          </p:cNvPr>
          <p:cNvGrpSpPr/>
          <p:nvPr/>
        </p:nvGrpSpPr>
        <p:grpSpPr>
          <a:xfrm>
            <a:off x="8301077" y="1060900"/>
            <a:ext cx="783349" cy="735334"/>
            <a:chOff x="4848472" y="4135599"/>
            <a:chExt cx="2258390" cy="2572394"/>
          </a:xfrm>
        </p:grpSpPr>
        <p:grpSp>
          <p:nvGrpSpPr>
            <p:cNvPr id="168" name="Agrupar 167">
              <a:extLst>
                <a:ext uri="{FF2B5EF4-FFF2-40B4-BE49-F238E27FC236}">
                  <a16:creationId xmlns:a16="http://schemas.microsoft.com/office/drawing/2014/main" id="{7984A76F-C692-4937-B059-ED81314C93BC}"/>
                </a:ext>
              </a:extLst>
            </p:cNvPr>
            <p:cNvGrpSpPr/>
            <p:nvPr/>
          </p:nvGrpSpPr>
          <p:grpSpPr>
            <a:xfrm>
              <a:off x="5552013" y="4135599"/>
              <a:ext cx="1554849" cy="1064988"/>
              <a:chOff x="5381624" y="4159524"/>
              <a:chExt cx="1554849" cy="1064988"/>
            </a:xfrm>
          </p:grpSpPr>
          <p:pic>
            <p:nvPicPr>
              <p:cNvPr id="173" name="Imagem 172">
                <a:extLst>
                  <a:ext uri="{FF2B5EF4-FFF2-40B4-BE49-F238E27FC236}">
                    <a16:creationId xmlns:a16="http://schemas.microsoft.com/office/drawing/2014/main" id="{E321A490-2D19-4E55-A887-F5C06E676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480" y="4375476"/>
                <a:ext cx="727480" cy="541183"/>
              </a:xfrm>
              <a:prstGeom prst="rect">
                <a:avLst/>
              </a:prstGeom>
            </p:spPr>
          </p:pic>
          <p:pic>
            <p:nvPicPr>
              <p:cNvPr id="174" name="Imagem 173">
                <a:extLst>
                  <a:ext uri="{FF2B5EF4-FFF2-40B4-BE49-F238E27FC236}">
                    <a16:creationId xmlns:a16="http://schemas.microsoft.com/office/drawing/2014/main" id="{6E7C64F7-69BC-476B-8DD3-3FD56AC96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463" y="4159524"/>
                <a:ext cx="611330" cy="665409"/>
              </a:xfrm>
              <a:prstGeom prst="rect">
                <a:avLst/>
              </a:prstGeom>
            </p:spPr>
          </p:pic>
          <p:pic>
            <p:nvPicPr>
              <p:cNvPr id="175" name="Imagem 174">
                <a:extLst>
                  <a:ext uri="{FF2B5EF4-FFF2-40B4-BE49-F238E27FC236}">
                    <a16:creationId xmlns:a16="http://schemas.microsoft.com/office/drawing/2014/main" id="{B0849720-9929-4CF3-9F7D-BE417C3B1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1624" y="4535699"/>
                <a:ext cx="475661" cy="475661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45C65905-73AB-4546-A993-4FE5D8A79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7268" y="4615209"/>
                <a:ext cx="849205" cy="609303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77" name="Imagem 176">
                <a:extLst>
                  <a:ext uri="{FF2B5EF4-FFF2-40B4-BE49-F238E27FC236}">
                    <a16:creationId xmlns:a16="http://schemas.microsoft.com/office/drawing/2014/main" id="{6A7E0CC6-24C4-4F4C-AD51-BD66CA7AC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38690" y="4568722"/>
                <a:ext cx="481952" cy="320063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FDDEFE-3312-4279-B4ED-E5884717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651" y="4712263"/>
              <a:ext cx="2003347" cy="19957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0" name="Imagem 169">
              <a:extLst>
                <a:ext uri="{FF2B5EF4-FFF2-40B4-BE49-F238E27FC236}">
                  <a16:creationId xmlns:a16="http://schemas.microsoft.com/office/drawing/2014/main" id="{B8ECBF8E-92E1-4D71-B4D6-F22CBD53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472" y="4528463"/>
              <a:ext cx="1948245" cy="14331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1" name="Imagem 170">
              <a:extLst>
                <a:ext uri="{FF2B5EF4-FFF2-40B4-BE49-F238E27FC236}">
                  <a16:creationId xmlns:a16="http://schemas.microsoft.com/office/drawing/2014/main" id="{BC4D2F9A-742E-4C6E-B913-D3FF4C6E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313" y="4590803"/>
              <a:ext cx="325856" cy="325856"/>
            </a:xfrm>
            <a:prstGeom prst="rect">
              <a:avLst/>
            </a:prstGeom>
          </p:spPr>
        </p:pic>
        <p:pic>
          <p:nvPicPr>
            <p:cNvPr id="172" name="Imagem 171">
              <a:extLst>
                <a:ext uri="{FF2B5EF4-FFF2-40B4-BE49-F238E27FC236}">
                  <a16:creationId xmlns:a16="http://schemas.microsoft.com/office/drawing/2014/main" id="{F639B539-0FB5-4B3B-ACF7-A3931701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2747">
              <a:off x="5347438" y="5066678"/>
              <a:ext cx="756149" cy="123453"/>
            </a:xfrm>
            <a:prstGeom prst="rect">
              <a:avLst/>
            </a:prstGeom>
          </p:spPr>
        </p:pic>
      </p:grp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1168034C-B02C-4788-BDAB-09346FAA61A9}"/>
              </a:ext>
            </a:extLst>
          </p:cNvPr>
          <p:cNvSpPr/>
          <p:nvPr/>
        </p:nvSpPr>
        <p:spPr>
          <a:xfrm>
            <a:off x="11680" y="1185306"/>
            <a:ext cx="5068642" cy="223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haroni" pitchFamily="2" charset="-79"/>
              </a:rPr>
              <a:t>Apresentação da equipe</a:t>
            </a:r>
          </a:p>
        </p:txBody>
      </p:sp>
      <p:sp>
        <p:nvSpPr>
          <p:cNvPr id="113" name="Retângulo Arredondado 80">
            <a:extLst>
              <a:ext uri="{FF2B5EF4-FFF2-40B4-BE49-F238E27FC236}">
                <a16:creationId xmlns:a16="http://schemas.microsoft.com/office/drawing/2014/main" id="{F175ED96-3E00-4624-9DE2-34BFC2AE9719}"/>
              </a:ext>
            </a:extLst>
          </p:cNvPr>
          <p:cNvSpPr/>
          <p:nvPr/>
        </p:nvSpPr>
        <p:spPr>
          <a:xfrm>
            <a:off x="1268507" y="4993611"/>
            <a:ext cx="2587612" cy="1726692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621D228A-AE9A-4D56-BD14-14FFA7F8AC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01" y="6999751"/>
            <a:ext cx="588463" cy="561151"/>
          </a:xfrm>
          <a:prstGeom prst="rect">
            <a:avLst/>
          </a:prstGeom>
        </p:spPr>
      </p:pic>
      <p:sp>
        <p:nvSpPr>
          <p:cNvPr id="104" name="Retângulo 103">
            <a:extLst>
              <a:ext uri="{FF2B5EF4-FFF2-40B4-BE49-F238E27FC236}">
                <a16:creationId xmlns:a16="http://schemas.microsoft.com/office/drawing/2014/main" id="{C0E7BE74-86FB-4069-8D8A-739B2BAA74B9}"/>
              </a:ext>
            </a:extLst>
          </p:cNvPr>
          <p:cNvSpPr/>
          <p:nvPr/>
        </p:nvSpPr>
        <p:spPr>
          <a:xfrm>
            <a:off x="2967969" y="6395928"/>
            <a:ext cx="21051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Nunca desista!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D5D984-6F61-9AC4-A262-EE935B620946}"/>
              </a:ext>
            </a:extLst>
          </p:cNvPr>
          <p:cNvSpPr/>
          <p:nvPr/>
        </p:nvSpPr>
        <p:spPr>
          <a:xfrm>
            <a:off x="11637" y="-27384"/>
            <a:ext cx="431893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Apresentação do Círculo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6502403-E146-3B97-DC4E-08E3E12DBBC9}"/>
              </a:ext>
            </a:extLst>
          </p:cNvPr>
          <p:cNvSpPr txBox="1"/>
          <p:nvPr/>
        </p:nvSpPr>
        <p:spPr>
          <a:xfrm>
            <a:off x="1067025" y="3635882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Deri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Apresentador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118895EB-5923-C533-332A-12317CD66716}"/>
              </a:ext>
            </a:extLst>
          </p:cNvPr>
          <p:cNvSpPr txBox="1"/>
          <p:nvPr/>
        </p:nvSpPr>
        <p:spPr>
          <a:xfrm>
            <a:off x="3305412" y="3635008"/>
            <a:ext cx="68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Cíntia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Membro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05907B1-0E99-E765-3853-EEB830C45248}"/>
              </a:ext>
            </a:extLst>
          </p:cNvPr>
          <p:cNvGrpSpPr/>
          <p:nvPr/>
        </p:nvGrpSpPr>
        <p:grpSpPr>
          <a:xfrm>
            <a:off x="45926" y="1425097"/>
            <a:ext cx="5018368" cy="2594530"/>
            <a:chOff x="45926" y="1425097"/>
            <a:chExt cx="5018368" cy="259453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E5E5E61-F011-0314-2E90-AD4DC6AE7210}"/>
                </a:ext>
              </a:extLst>
            </p:cNvPr>
            <p:cNvSpPr/>
            <p:nvPr/>
          </p:nvSpPr>
          <p:spPr>
            <a:xfrm>
              <a:off x="1001166" y="2689337"/>
              <a:ext cx="1022054" cy="101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4C68A12-C7E9-848E-900D-9C1CEB0D216E}"/>
                </a:ext>
              </a:extLst>
            </p:cNvPr>
            <p:cNvSpPr/>
            <p:nvPr/>
          </p:nvSpPr>
          <p:spPr>
            <a:xfrm>
              <a:off x="4004425" y="1445893"/>
              <a:ext cx="1022054" cy="101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10A91024-CF78-EB6A-A8A0-6AEEF8BA40D3}"/>
                </a:ext>
              </a:extLst>
            </p:cNvPr>
            <p:cNvSpPr/>
            <p:nvPr/>
          </p:nvSpPr>
          <p:spPr>
            <a:xfrm>
              <a:off x="4055722" y="1498408"/>
              <a:ext cx="921544" cy="9243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CE321884-F199-FEDC-3765-7C5D108A6056}"/>
                </a:ext>
              </a:extLst>
            </p:cNvPr>
            <p:cNvGrpSpPr/>
            <p:nvPr/>
          </p:nvGrpSpPr>
          <p:grpSpPr>
            <a:xfrm>
              <a:off x="2069488" y="1450638"/>
              <a:ext cx="1022054" cy="1016000"/>
              <a:chOff x="2055169" y="1875587"/>
              <a:chExt cx="1022054" cy="10160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39265F9-5A9F-A7C4-4682-C62E8D60AC8C}"/>
                  </a:ext>
                </a:extLst>
              </p:cNvPr>
              <p:cNvSpPr/>
              <p:nvPr/>
            </p:nvSpPr>
            <p:spPr>
              <a:xfrm>
                <a:off x="2055169" y="1875587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2490E27-05A6-5E7D-2BD1-82F0B2932146}"/>
                  </a:ext>
                </a:extLst>
              </p:cNvPr>
              <p:cNvSpPr/>
              <p:nvPr/>
            </p:nvSpPr>
            <p:spPr>
              <a:xfrm>
                <a:off x="2106466" y="1928102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D23E510-DF06-56D8-65D0-39F1FEC04FDC}"/>
                </a:ext>
              </a:extLst>
            </p:cNvPr>
            <p:cNvGrpSpPr/>
            <p:nvPr/>
          </p:nvGrpSpPr>
          <p:grpSpPr>
            <a:xfrm>
              <a:off x="3087016" y="2691105"/>
              <a:ext cx="1022054" cy="1016000"/>
              <a:chOff x="4309125" y="1834097"/>
              <a:chExt cx="1022054" cy="1016000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A4C2781D-4542-10E5-5835-4634AA2BFA6B}"/>
                  </a:ext>
                </a:extLst>
              </p:cNvPr>
              <p:cNvSpPr/>
              <p:nvPr/>
            </p:nvSpPr>
            <p:spPr>
              <a:xfrm>
                <a:off x="4309125" y="1834097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4BA6DB42-6BFC-0E1C-1A2D-758A04A9A35F}"/>
                  </a:ext>
                </a:extLst>
              </p:cNvPr>
              <p:cNvSpPr/>
              <p:nvPr/>
            </p:nvSpPr>
            <p:spPr>
              <a:xfrm>
                <a:off x="4360422" y="1886612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9E64B4E-6B12-BAAB-12F0-848F6C65E94F}"/>
                </a:ext>
              </a:extLst>
            </p:cNvPr>
            <p:cNvGrpSpPr/>
            <p:nvPr/>
          </p:nvGrpSpPr>
          <p:grpSpPr>
            <a:xfrm>
              <a:off x="98639" y="1425097"/>
              <a:ext cx="1022054" cy="1016000"/>
              <a:chOff x="5511472" y="1855686"/>
              <a:chExt cx="1022054" cy="1016000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87B33C03-23D5-7449-68E8-2E90DD041134}"/>
                  </a:ext>
                </a:extLst>
              </p:cNvPr>
              <p:cNvSpPr/>
              <p:nvPr/>
            </p:nvSpPr>
            <p:spPr>
              <a:xfrm>
                <a:off x="5511472" y="1855686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D47EEC31-D4B9-E949-AA7D-EA5D81F487F5}"/>
                  </a:ext>
                </a:extLst>
              </p:cNvPr>
              <p:cNvSpPr/>
              <p:nvPr/>
            </p:nvSpPr>
            <p:spPr>
              <a:xfrm>
                <a:off x="5562769" y="1908201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E87F684F-DE28-AD19-54CA-5FA9F98D770C}"/>
                </a:ext>
              </a:extLst>
            </p:cNvPr>
            <p:cNvSpPr/>
            <p:nvPr/>
          </p:nvSpPr>
          <p:spPr>
            <a:xfrm>
              <a:off x="1057227" y="2737089"/>
              <a:ext cx="921544" cy="9243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: Cantos Arredondados 100">
              <a:extLst>
                <a:ext uri="{FF2B5EF4-FFF2-40B4-BE49-F238E27FC236}">
                  <a16:creationId xmlns:a16="http://schemas.microsoft.com/office/drawing/2014/main" id="{6D0C6CF4-2231-02E6-7D8A-62685520DF37}"/>
                </a:ext>
              </a:extLst>
            </p:cNvPr>
            <p:cNvSpPr/>
            <p:nvPr/>
          </p:nvSpPr>
          <p:spPr>
            <a:xfrm>
              <a:off x="949878" y="3691826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D966D5D8-A0AB-7E19-76FF-9B482388FF9A}"/>
                </a:ext>
              </a:extLst>
            </p:cNvPr>
            <p:cNvSpPr/>
            <p:nvPr/>
          </p:nvSpPr>
          <p:spPr>
            <a:xfrm>
              <a:off x="45926" y="2432196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C1ACFB7D-791D-FA47-F731-3E937A608DAA}"/>
                </a:ext>
              </a:extLst>
            </p:cNvPr>
            <p:cNvSpPr txBox="1"/>
            <p:nvPr/>
          </p:nvSpPr>
          <p:spPr>
            <a:xfrm>
              <a:off x="413141" y="2376252"/>
              <a:ext cx="4700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Ivan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Líder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74F210A2-1D1B-A1D5-93FC-95BDF7C226C9}"/>
                </a:ext>
              </a:extLst>
            </p:cNvPr>
            <p:cNvSpPr/>
            <p:nvPr/>
          </p:nvSpPr>
          <p:spPr>
            <a:xfrm>
              <a:off x="2003873" y="2461893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69F92E49-7A6C-76C4-1B04-40D078253F9C}"/>
                </a:ext>
              </a:extLst>
            </p:cNvPr>
            <p:cNvSpPr txBox="1"/>
            <p:nvPr/>
          </p:nvSpPr>
          <p:spPr>
            <a:xfrm>
              <a:off x="2121020" y="2405949"/>
              <a:ext cx="9701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Chrystian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Apresentador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0DA5271A-523A-6DAF-5249-9F27C3307D72}"/>
                </a:ext>
              </a:extLst>
            </p:cNvPr>
            <p:cNvSpPr/>
            <p:nvPr/>
          </p:nvSpPr>
          <p:spPr>
            <a:xfrm>
              <a:off x="3045597" y="3690952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11" name="Retângulo: Cantos Arredondados 110">
              <a:extLst>
                <a:ext uri="{FF2B5EF4-FFF2-40B4-BE49-F238E27FC236}">
                  <a16:creationId xmlns:a16="http://schemas.microsoft.com/office/drawing/2014/main" id="{38159264-D0B7-3027-B622-DFBDFAB9D537}"/>
                </a:ext>
              </a:extLst>
            </p:cNvPr>
            <p:cNvSpPr/>
            <p:nvPr/>
          </p:nvSpPr>
          <p:spPr>
            <a:xfrm>
              <a:off x="3932032" y="2460403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C85B147-90DC-0B59-8800-5148DCB83B22}"/>
                </a:ext>
              </a:extLst>
            </p:cNvPr>
            <p:cNvSpPr txBox="1"/>
            <p:nvPr/>
          </p:nvSpPr>
          <p:spPr>
            <a:xfrm>
              <a:off x="4191847" y="2404459"/>
              <a:ext cx="6848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Wesley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Membro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17" name="Imagem 116" descr="Rosto de mulher&#10;&#10;Descrição gerada automaticamente">
              <a:extLst>
                <a:ext uri="{FF2B5EF4-FFF2-40B4-BE49-F238E27FC236}">
                  <a16:creationId xmlns:a16="http://schemas.microsoft.com/office/drawing/2014/main" id="{BB27B22A-1461-4358-F6B4-4EF981C7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216" y="2736014"/>
              <a:ext cx="971550" cy="959984"/>
            </a:xfrm>
            <a:prstGeom prst="rect">
              <a:avLst/>
            </a:prstGeom>
          </p:spPr>
        </p:pic>
        <p:pic>
          <p:nvPicPr>
            <p:cNvPr id="120" name="Imagem 119" descr="Homem sorrindo em fundo branco&#10;&#10;Descrição gerada automaticamente">
              <a:extLst>
                <a:ext uri="{FF2B5EF4-FFF2-40B4-BE49-F238E27FC236}">
                  <a16:creationId xmlns:a16="http://schemas.microsoft.com/office/drawing/2014/main" id="{DAD78125-81DD-4889-0B0D-916C7FBC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940" y="1567574"/>
              <a:ext cx="860697" cy="865275"/>
            </a:xfrm>
            <a:prstGeom prst="rect">
              <a:avLst/>
            </a:prstGeom>
          </p:spPr>
        </p:pic>
        <p:pic>
          <p:nvPicPr>
            <p:cNvPr id="122" name="Imagem 121" descr="Homem sorrindo com óculos de grau&#10;&#10;Descrição gerada automaticamente">
              <a:extLst>
                <a:ext uri="{FF2B5EF4-FFF2-40B4-BE49-F238E27FC236}">
                  <a16:creationId xmlns:a16="http://schemas.microsoft.com/office/drawing/2014/main" id="{62192DFD-4980-A4F9-BC03-F1811DDF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802" y="1501475"/>
              <a:ext cx="960803" cy="967791"/>
            </a:xfrm>
            <a:prstGeom prst="rect">
              <a:avLst/>
            </a:prstGeom>
          </p:spPr>
        </p:pic>
        <p:pic>
          <p:nvPicPr>
            <p:cNvPr id="124" name="Imagem 123" descr="Rosto de homem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2E8D3C38-2FC0-2C0A-4E15-DDAF7AF8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27" y="2787309"/>
              <a:ext cx="901268" cy="907028"/>
            </a:xfrm>
            <a:prstGeom prst="rect">
              <a:avLst/>
            </a:prstGeom>
          </p:spPr>
        </p:pic>
        <p:pic>
          <p:nvPicPr>
            <p:cNvPr id="1024" name="Imagem 1023" descr="Rosto de homem visto de perto&#10;&#10;Descrição gerada automaticamente">
              <a:extLst>
                <a:ext uri="{FF2B5EF4-FFF2-40B4-BE49-F238E27FC236}">
                  <a16:creationId xmlns:a16="http://schemas.microsoft.com/office/drawing/2014/main" id="{C3BC2045-816C-2C12-EC95-723A102F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40" y="1512679"/>
              <a:ext cx="888082" cy="888082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614526-A72F-A4DE-DF9E-8EF028AB7E9C}"/>
              </a:ext>
            </a:extLst>
          </p:cNvPr>
          <p:cNvSpPr txBox="1"/>
          <p:nvPr/>
        </p:nvSpPr>
        <p:spPr>
          <a:xfrm>
            <a:off x="1045265" y="3634838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Deri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Apresentador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A4EA6A-059F-144E-8BA3-B5E0C93155D2}"/>
              </a:ext>
            </a:extLst>
          </p:cNvPr>
          <p:cNvSpPr txBox="1"/>
          <p:nvPr/>
        </p:nvSpPr>
        <p:spPr>
          <a:xfrm>
            <a:off x="3296535" y="3650435"/>
            <a:ext cx="68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Cíntia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Membro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" grpId="0" animBg="1"/>
      <p:bldP spid="2" grpId="0" animBg="1"/>
      <p:bldP spid="55" grpId="0" animBg="1"/>
      <p:bldP spid="63" grpId="0" animBg="1"/>
      <p:bldP spid="89" grpId="0" animBg="1"/>
      <p:bldP spid="22" grpId="0" animBg="1"/>
      <p:bldP spid="93" grpId="0" animBg="1"/>
      <p:bldP spid="94" grpId="0" animBg="1"/>
      <p:bldP spid="90" grpId="0" animBg="1"/>
      <p:bldP spid="164" grpId="0"/>
      <p:bldP spid="110" grpId="0" animBg="1"/>
      <p:bldP spid="113" grpId="0" animBg="1"/>
      <p:bldP spid="104" grpId="0"/>
      <p:bldP spid="1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11637" y="-27384"/>
            <a:ext cx="467204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Cronograma de Atividades</a:t>
            </a:r>
          </a:p>
        </p:txBody>
      </p: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3955"/>
              </p:ext>
            </p:extLst>
          </p:nvPr>
        </p:nvGraphicFramePr>
        <p:xfrm>
          <a:off x="827584" y="841859"/>
          <a:ext cx="8278323" cy="5568864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19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ATIVIDADES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RESP.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2024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90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FEV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ABR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MAI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AGO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SET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DEZ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FORMAÇÃO DO CÍRCULO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Cintia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ORIGEM DO NOME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CRONOGRAMA DE ATIVIDADES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MOTIVO DA ESCOLHA DO TEMA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ANÁLISE DA SITUAÇÃO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ANÁLISE DAS CAUSAS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OBJETIVOS E METAS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SOLUÇÕES PROPOSTAS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VIABILIDADE DA IMPLANTAÇÃO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  <a:defRPr/>
                      </a:pPr>
                      <a:r>
                        <a:rPr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Marcela</a:t>
                      </a:r>
                      <a:endParaRPr kumimoji="0" lang="pt-BR"/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ANALISE DOS RESULTADOS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FREIO CONTRA RETROCESSO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TRABALHOS FUTUROS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pt-BR" sz="1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Marcela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cs typeface="Arial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APRESENTAÇÕES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 / </a:t>
                      </a: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9" name="Oval 468" descr="Mármore verde"/>
          <p:cNvSpPr>
            <a:spLocks noChangeArrowheads="1"/>
          </p:cNvSpPr>
          <p:nvPr/>
        </p:nvSpPr>
        <p:spPr bwMode="auto">
          <a:xfrm>
            <a:off x="3224440" y="146308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0" name="Oval 468" descr="Mármore verde"/>
          <p:cNvSpPr>
            <a:spLocks noChangeArrowheads="1"/>
          </p:cNvSpPr>
          <p:nvPr/>
        </p:nvSpPr>
        <p:spPr bwMode="auto">
          <a:xfrm>
            <a:off x="3223647" y="186091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1" name="Oval 468" descr="Mármore verde"/>
          <p:cNvSpPr>
            <a:spLocks noChangeArrowheads="1"/>
          </p:cNvSpPr>
          <p:nvPr/>
        </p:nvSpPr>
        <p:spPr bwMode="auto">
          <a:xfrm>
            <a:off x="3224440" y="223957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2" name="Oval 468" descr="Mármore verde"/>
          <p:cNvSpPr>
            <a:spLocks noChangeArrowheads="1"/>
          </p:cNvSpPr>
          <p:nvPr/>
        </p:nvSpPr>
        <p:spPr bwMode="auto">
          <a:xfrm>
            <a:off x="4235050" y="3040556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3" name="Oval 468" descr="Mármore verde"/>
          <p:cNvSpPr>
            <a:spLocks noChangeArrowheads="1"/>
          </p:cNvSpPr>
          <p:nvPr/>
        </p:nvSpPr>
        <p:spPr bwMode="auto">
          <a:xfrm>
            <a:off x="4234102" y="3413475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4" name="Oval 468" descr="Mármore verde"/>
          <p:cNvSpPr>
            <a:spLocks noChangeArrowheads="1"/>
          </p:cNvSpPr>
          <p:nvPr/>
        </p:nvSpPr>
        <p:spPr bwMode="auto">
          <a:xfrm>
            <a:off x="4237901" y="2642058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6" name="Oval 468" descr="Mármore verde"/>
          <p:cNvSpPr>
            <a:spLocks noChangeArrowheads="1"/>
          </p:cNvSpPr>
          <p:nvPr/>
        </p:nvSpPr>
        <p:spPr bwMode="auto">
          <a:xfrm>
            <a:off x="4704985" y="4919483"/>
            <a:ext cx="197313" cy="2159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8" name="Oval 468" descr="Mármore verde"/>
          <p:cNvSpPr>
            <a:spLocks noChangeArrowheads="1"/>
          </p:cNvSpPr>
          <p:nvPr/>
        </p:nvSpPr>
        <p:spPr bwMode="auto">
          <a:xfrm>
            <a:off x="5249768" y="5316683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9" name="Oval 468" descr="Mármore verde"/>
          <p:cNvSpPr>
            <a:spLocks noChangeArrowheads="1"/>
          </p:cNvSpPr>
          <p:nvPr/>
        </p:nvSpPr>
        <p:spPr bwMode="auto">
          <a:xfrm>
            <a:off x="5253508" y="5718811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0" name="Oval 468" descr="Mármore verde"/>
          <p:cNvSpPr>
            <a:spLocks noChangeArrowheads="1"/>
          </p:cNvSpPr>
          <p:nvPr/>
        </p:nvSpPr>
        <p:spPr bwMode="auto">
          <a:xfrm>
            <a:off x="477465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52" name="Oval 468" descr="Mármore verde"/>
          <p:cNvSpPr>
            <a:spLocks noChangeArrowheads="1"/>
          </p:cNvSpPr>
          <p:nvPr/>
        </p:nvSpPr>
        <p:spPr bwMode="auto">
          <a:xfrm>
            <a:off x="6232800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3" name="Oval 468" descr="Mármore verde"/>
          <p:cNvSpPr>
            <a:spLocks noChangeArrowheads="1"/>
          </p:cNvSpPr>
          <p:nvPr/>
        </p:nvSpPr>
        <p:spPr bwMode="auto">
          <a:xfrm>
            <a:off x="673001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5" name="Oval 468" descr="Mármore verde"/>
          <p:cNvSpPr>
            <a:spLocks noChangeArrowheads="1"/>
          </p:cNvSpPr>
          <p:nvPr/>
        </p:nvSpPr>
        <p:spPr bwMode="auto">
          <a:xfrm>
            <a:off x="571962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grpSp>
        <p:nvGrpSpPr>
          <p:cNvPr id="56" name="Grupo 58"/>
          <p:cNvGrpSpPr/>
          <p:nvPr/>
        </p:nvGrpSpPr>
        <p:grpSpPr>
          <a:xfrm>
            <a:off x="86746" y="6453336"/>
            <a:ext cx="6384314" cy="307777"/>
            <a:chOff x="323528" y="5733256"/>
            <a:chExt cx="6384314" cy="307777"/>
          </a:xfrm>
        </p:grpSpPr>
        <p:sp>
          <p:nvSpPr>
            <p:cNvPr id="57" name="Retângulo de cantos arredondados 59"/>
            <p:cNvSpPr/>
            <p:nvPr/>
          </p:nvSpPr>
          <p:spPr>
            <a:xfrm>
              <a:off x="323528" y="5733256"/>
              <a:ext cx="6384314" cy="30777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468" descr="Mármore verde"/>
            <p:cNvSpPr>
              <a:spLocks noChangeArrowheads="1"/>
            </p:cNvSpPr>
            <p:nvPr/>
          </p:nvSpPr>
          <p:spPr bwMode="auto">
            <a:xfrm>
              <a:off x="1401301" y="5779194"/>
              <a:ext cx="215900" cy="215900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1619672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Realizado</a:t>
              </a: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323528" y="573325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LEGENDA:</a:t>
              </a:r>
            </a:p>
          </p:txBody>
        </p:sp>
        <p:sp>
          <p:nvSpPr>
            <p:cNvPr id="61" name="Oval 468" descr="Mármore verde"/>
            <p:cNvSpPr>
              <a:spLocks noChangeArrowheads="1"/>
            </p:cNvSpPr>
            <p:nvPr/>
          </p:nvSpPr>
          <p:spPr bwMode="auto">
            <a:xfrm>
              <a:off x="4322605" y="5779194"/>
              <a:ext cx="215900" cy="2159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4528097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Planejado</a:t>
              </a:r>
            </a:p>
          </p:txBody>
        </p:sp>
        <p:sp>
          <p:nvSpPr>
            <p:cNvPr id="63" name="Oval 468" descr="Mármore verde"/>
            <p:cNvSpPr>
              <a:spLocks noChangeArrowheads="1"/>
            </p:cNvSpPr>
            <p:nvPr/>
          </p:nvSpPr>
          <p:spPr bwMode="auto">
            <a:xfrm>
              <a:off x="5580112" y="5779194"/>
              <a:ext cx="215900" cy="215900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5785604" y="5748645"/>
              <a:ext cx="80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Atraso</a:t>
              </a:r>
            </a:p>
          </p:txBody>
        </p:sp>
        <p:sp>
          <p:nvSpPr>
            <p:cNvPr id="65" name="Oval 468" descr="Mármore verde"/>
            <p:cNvSpPr>
              <a:spLocks noChangeArrowheads="1"/>
            </p:cNvSpPr>
            <p:nvPr/>
          </p:nvSpPr>
          <p:spPr bwMode="auto">
            <a:xfrm>
              <a:off x="2705058" y="5779194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6" name="CaixaDeTexto 65"/>
            <p:cNvSpPr txBox="1"/>
            <p:nvPr/>
          </p:nvSpPr>
          <p:spPr>
            <a:xfrm>
              <a:off x="2898126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Em andamento</a:t>
              </a:r>
            </a:p>
          </p:txBody>
        </p:sp>
      </p:grpSp>
      <p:sp>
        <p:nvSpPr>
          <p:cNvPr id="69" name="Oval 468" descr="Mármore verde"/>
          <p:cNvSpPr>
            <a:spLocks noChangeArrowheads="1"/>
          </p:cNvSpPr>
          <p:nvPr/>
        </p:nvSpPr>
        <p:spPr bwMode="auto">
          <a:xfrm>
            <a:off x="7192404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70" name="Oval 468" descr="Mármore verde"/>
          <p:cNvSpPr>
            <a:spLocks noChangeArrowheads="1"/>
          </p:cNvSpPr>
          <p:nvPr/>
        </p:nvSpPr>
        <p:spPr bwMode="auto">
          <a:xfrm>
            <a:off x="3772203" y="2642058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1" name="Conector reto 70"/>
          <p:cNvCxnSpPr>
            <a:stCxn id="70" idx="6"/>
            <a:endCxn id="44" idx="2"/>
          </p:cNvCxnSpPr>
          <p:nvPr/>
        </p:nvCxnSpPr>
        <p:spPr>
          <a:xfrm>
            <a:off x="3969516" y="2750008"/>
            <a:ext cx="2683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468" descr="Mármore verde"/>
          <p:cNvSpPr>
            <a:spLocks noChangeArrowheads="1"/>
          </p:cNvSpPr>
          <p:nvPr/>
        </p:nvSpPr>
        <p:spPr bwMode="auto">
          <a:xfrm>
            <a:off x="4226490" y="609291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4" name="Conector de Seta Reta 3"/>
          <p:cNvCxnSpPr>
            <a:cxnSpLocks/>
            <a:stCxn id="2" idx="2"/>
            <a:endCxn id="36" idx="0"/>
          </p:cNvCxnSpPr>
          <p:nvPr/>
        </p:nvCxnSpPr>
        <p:spPr>
          <a:xfrm>
            <a:off x="4002150" y="6031477"/>
            <a:ext cx="322997" cy="614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468" descr="Mármore verde"/>
          <p:cNvSpPr>
            <a:spLocks noChangeArrowheads="1"/>
          </p:cNvSpPr>
          <p:nvPr/>
        </p:nvSpPr>
        <p:spPr bwMode="auto">
          <a:xfrm>
            <a:off x="4234102" y="378639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A80E09E-1C5A-474A-A42D-8CEF5A70E966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4873314" y="6015806"/>
            <a:ext cx="217601" cy="771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CE06984-EF98-4F4A-B22C-A8122C6116A3}"/>
              </a:ext>
            </a:extLst>
          </p:cNvPr>
          <p:cNvSpPr txBox="1"/>
          <p:nvPr/>
        </p:nvSpPr>
        <p:spPr>
          <a:xfrm>
            <a:off x="7266829" y="5341297"/>
            <a:ext cx="98310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HSA</a:t>
            </a:r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74C8EAEF-CDCB-45AC-8520-D06623DB1FE6}"/>
              </a:ext>
            </a:extLst>
          </p:cNvPr>
          <p:cNvCxnSpPr>
            <a:cxnSpLocks/>
            <a:stCxn id="74" idx="2"/>
            <a:endCxn id="69" idx="0"/>
          </p:cNvCxnSpPr>
          <p:nvPr/>
        </p:nvCxnSpPr>
        <p:spPr>
          <a:xfrm flipH="1">
            <a:off x="7291061" y="5602907"/>
            <a:ext cx="467321" cy="49001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468" descr="Mármore verde">
            <a:extLst>
              <a:ext uri="{FF2B5EF4-FFF2-40B4-BE49-F238E27FC236}">
                <a16:creationId xmlns:a16="http://schemas.microsoft.com/office/drawing/2014/main" id="{AFCFE990-CD85-46BD-9C7D-647E9BF5C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236" y="4515409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DF3CB99-0F7C-4880-ADFD-A550E5E36D83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897608" y="5424633"/>
            <a:ext cx="352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Arredondado 39">
            <a:extLst>
              <a:ext uri="{FF2B5EF4-FFF2-40B4-BE49-F238E27FC236}">
                <a16:creationId xmlns:a16="http://schemas.microsoft.com/office/drawing/2014/main" id="{A91367DA-780E-40C7-A8CA-A6B2DE22C039}"/>
              </a:ext>
            </a:extLst>
          </p:cNvPr>
          <p:cNvSpPr/>
          <p:nvPr/>
        </p:nvSpPr>
        <p:spPr>
          <a:xfrm>
            <a:off x="4572395" y="1411974"/>
            <a:ext cx="476223" cy="4947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98980" y="5600590"/>
            <a:ext cx="100634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1ª Classificatória</a:t>
            </a:r>
          </a:p>
        </p:txBody>
      </p:sp>
      <p:sp>
        <p:nvSpPr>
          <p:cNvPr id="67" name="Retângulo Arredondado 765">
            <a:extLst>
              <a:ext uri="{FF2B5EF4-FFF2-40B4-BE49-F238E27FC236}">
                <a16:creationId xmlns:a16="http://schemas.microsoft.com/office/drawing/2014/main" id="{4F8C60F8-C47E-4754-98EB-DB56ADD0623C}"/>
              </a:ext>
            </a:extLst>
          </p:cNvPr>
          <p:cNvSpPr/>
          <p:nvPr/>
        </p:nvSpPr>
        <p:spPr>
          <a:xfrm>
            <a:off x="20942" y="4514586"/>
            <a:ext cx="767195" cy="718004"/>
          </a:xfrm>
          <a:prstGeom prst="roundRect">
            <a:avLst>
              <a:gd name="adj" fmla="val 6173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tângulo Arredondado 766">
            <a:extLst>
              <a:ext uri="{FF2B5EF4-FFF2-40B4-BE49-F238E27FC236}">
                <a16:creationId xmlns:a16="http://schemas.microsoft.com/office/drawing/2014/main" id="{E87A2F5B-0939-42C1-ADD8-49CB6D5A536A}"/>
              </a:ext>
            </a:extLst>
          </p:cNvPr>
          <p:cNvSpPr/>
          <p:nvPr/>
        </p:nvSpPr>
        <p:spPr>
          <a:xfrm>
            <a:off x="17741" y="5267515"/>
            <a:ext cx="767195" cy="1117599"/>
          </a:xfrm>
          <a:prstGeom prst="roundRect">
            <a:avLst>
              <a:gd name="adj" fmla="val 6173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7" name="Retângulo Arredondado 763">
            <a:extLst>
              <a:ext uri="{FF2B5EF4-FFF2-40B4-BE49-F238E27FC236}">
                <a16:creationId xmlns:a16="http://schemas.microsoft.com/office/drawing/2014/main" id="{3FFB8757-7A56-411B-8719-D534EF208B30}"/>
              </a:ext>
            </a:extLst>
          </p:cNvPr>
          <p:cNvSpPr/>
          <p:nvPr/>
        </p:nvSpPr>
        <p:spPr>
          <a:xfrm>
            <a:off x="13558" y="1399448"/>
            <a:ext cx="767195" cy="2381266"/>
          </a:xfrm>
          <a:prstGeom prst="roundRect">
            <a:avLst>
              <a:gd name="adj" fmla="val 61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/>
              <a:t>P</a:t>
            </a:r>
          </a:p>
        </p:txBody>
      </p:sp>
      <p:sp>
        <p:nvSpPr>
          <p:cNvPr id="81" name="Retângulo Arredondado 764">
            <a:extLst>
              <a:ext uri="{FF2B5EF4-FFF2-40B4-BE49-F238E27FC236}">
                <a16:creationId xmlns:a16="http://schemas.microsoft.com/office/drawing/2014/main" id="{71E73924-41E6-4AA0-86E4-09DA4781910E}"/>
              </a:ext>
            </a:extLst>
          </p:cNvPr>
          <p:cNvSpPr/>
          <p:nvPr/>
        </p:nvSpPr>
        <p:spPr>
          <a:xfrm>
            <a:off x="13558" y="3813824"/>
            <a:ext cx="767195" cy="662187"/>
          </a:xfrm>
          <a:prstGeom prst="roundRect">
            <a:avLst>
              <a:gd name="adj" fmla="val 6173"/>
            </a:avLst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/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116FD7-58ED-4AA6-BDA6-99C69857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63" y="784618"/>
            <a:ext cx="420216" cy="30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0AA61539-D7BD-4B72-846B-5D23407568B2}"/>
              </a:ext>
            </a:extLst>
          </p:cNvPr>
          <p:cNvSpPr txBox="1"/>
          <p:nvPr/>
        </p:nvSpPr>
        <p:spPr>
          <a:xfrm>
            <a:off x="4563309" y="5584919"/>
            <a:ext cx="105521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2ª Classificatória</a:t>
            </a:r>
          </a:p>
        </p:txBody>
      </p:sp>
      <p:sp>
        <p:nvSpPr>
          <p:cNvPr id="54" name="Oval 468" descr="Mármore verde">
            <a:extLst>
              <a:ext uri="{FF2B5EF4-FFF2-40B4-BE49-F238E27FC236}">
                <a16:creationId xmlns:a16="http://schemas.microsoft.com/office/drawing/2014/main" id="{FF10CC15-604A-4934-B2B2-EAC6A5D57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16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08BA711-9E4F-48CB-B268-D3F1DDB30A6F}"/>
              </a:ext>
            </a:extLst>
          </p:cNvPr>
          <p:cNvSpPr txBox="1"/>
          <p:nvPr/>
        </p:nvSpPr>
        <p:spPr>
          <a:xfrm>
            <a:off x="5677280" y="5583260"/>
            <a:ext cx="105521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3ª Classificatória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43148C5E-E21E-4A4F-AA1F-AFE4D7A09CD8}"/>
              </a:ext>
            </a:extLst>
          </p:cNvPr>
          <p:cNvCxnSpPr>
            <a:cxnSpLocks/>
            <a:stCxn id="82" idx="2"/>
            <a:endCxn id="54" idx="6"/>
          </p:cNvCxnSpPr>
          <p:nvPr/>
        </p:nvCxnSpPr>
        <p:spPr>
          <a:xfrm flipH="1">
            <a:off x="5452429" y="6014147"/>
            <a:ext cx="752457" cy="18672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EBD8B1A-A803-1C74-F5ED-50E23BE5B805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5452429" y="6200867"/>
            <a:ext cx="2671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68" descr="Mármore verde">
            <a:extLst>
              <a:ext uri="{FF2B5EF4-FFF2-40B4-BE49-F238E27FC236}">
                <a16:creationId xmlns:a16="http://schemas.microsoft.com/office/drawing/2014/main" id="{D31447CF-7557-3DAE-AA96-37E29BF3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60" y="2642058"/>
            <a:ext cx="197313" cy="2159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33D6225-6A59-F258-EB35-1B988A3451F2}"/>
              </a:ext>
            </a:extLst>
          </p:cNvPr>
          <p:cNvCxnSpPr>
            <a:cxnSpLocks/>
            <a:stCxn id="17" idx="6"/>
            <a:endCxn id="70" idx="2"/>
          </p:cNvCxnSpPr>
          <p:nvPr/>
        </p:nvCxnSpPr>
        <p:spPr>
          <a:xfrm>
            <a:off x="3438973" y="2750008"/>
            <a:ext cx="3332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68" descr="Mármore verde">
            <a:extLst>
              <a:ext uri="{FF2B5EF4-FFF2-40B4-BE49-F238E27FC236}">
                <a16:creationId xmlns:a16="http://schemas.microsoft.com/office/drawing/2014/main" id="{524570DD-710A-01B4-81DA-6AB6D0F1C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55" y="304520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1AAA513-E5E9-0E42-6ACC-A779364BAF84}"/>
              </a:ext>
            </a:extLst>
          </p:cNvPr>
          <p:cNvCxnSpPr>
            <a:cxnSpLocks/>
            <a:stCxn id="20" idx="6"/>
            <a:endCxn id="42" idx="2"/>
          </p:cNvCxnSpPr>
          <p:nvPr/>
        </p:nvCxnSpPr>
        <p:spPr>
          <a:xfrm flipV="1">
            <a:off x="3973968" y="3148506"/>
            <a:ext cx="261082" cy="46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68" descr="Mármore verde">
            <a:extLst>
              <a:ext uri="{FF2B5EF4-FFF2-40B4-BE49-F238E27FC236}">
                <a16:creationId xmlns:a16="http://schemas.microsoft.com/office/drawing/2014/main" id="{CBA415F6-7B9E-8310-81F3-5A1DBB23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203" y="3415283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315BA21-7130-E2CC-8941-A016F88C7124}"/>
              </a:ext>
            </a:extLst>
          </p:cNvPr>
          <p:cNvCxnSpPr>
            <a:cxnSpLocks/>
            <a:stCxn id="23" idx="6"/>
            <a:endCxn id="43" idx="2"/>
          </p:cNvCxnSpPr>
          <p:nvPr/>
        </p:nvCxnSpPr>
        <p:spPr>
          <a:xfrm flipV="1">
            <a:off x="3969516" y="3521425"/>
            <a:ext cx="264586" cy="1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855A33-CDD7-5C71-1A09-C10361C595F8}"/>
              </a:ext>
            </a:extLst>
          </p:cNvPr>
          <p:cNvSpPr txBox="1"/>
          <p:nvPr/>
        </p:nvSpPr>
        <p:spPr>
          <a:xfrm>
            <a:off x="6522200" y="6404855"/>
            <a:ext cx="983106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err="1">
                <a:solidFill>
                  <a:prstClr val="black"/>
                </a:solidFill>
                <a:latin typeface="Calibri"/>
              </a:rPr>
              <a:t>Semi-Final</a:t>
            </a:r>
            <a:r>
              <a:rPr lang="pt-BR" sz="1100" b="1">
                <a:solidFill>
                  <a:prstClr val="black"/>
                </a:solidFill>
                <a:latin typeface="Calibri"/>
              </a:rPr>
              <a:t> /Final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3545F0F-5A74-C77B-EC5D-FD1584C5F6AD}"/>
              </a:ext>
            </a:extLst>
          </p:cNvPr>
          <p:cNvCxnSpPr>
            <a:cxnSpLocks/>
            <a:stCxn id="5" idx="0"/>
            <a:endCxn id="52" idx="4"/>
          </p:cNvCxnSpPr>
          <p:nvPr/>
        </p:nvCxnSpPr>
        <p:spPr>
          <a:xfrm flipH="1" flipV="1">
            <a:off x="6331457" y="6308817"/>
            <a:ext cx="682296" cy="960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C652111-05D9-138E-EAF0-16A4297059C9}"/>
              </a:ext>
            </a:extLst>
          </p:cNvPr>
          <p:cNvCxnSpPr>
            <a:cxnSpLocks/>
            <a:stCxn id="5" idx="0"/>
            <a:endCxn id="53" idx="6"/>
          </p:cNvCxnSpPr>
          <p:nvPr/>
        </p:nvCxnSpPr>
        <p:spPr>
          <a:xfrm flipH="1" flipV="1">
            <a:off x="6927330" y="6200867"/>
            <a:ext cx="86423" cy="2039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162776DE-27AD-0202-C266-095528AC1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1028" y="5716838"/>
            <a:ext cx="865203" cy="1118904"/>
          </a:xfrm>
          <a:prstGeom prst="rect">
            <a:avLst/>
          </a:prstGeom>
        </p:spPr>
      </p:pic>
      <p:sp>
        <p:nvSpPr>
          <p:cNvPr id="8" name="Oval 468" descr="Mármore verde">
            <a:extLst>
              <a:ext uri="{FF2B5EF4-FFF2-40B4-BE49-F238E27FC236}">
                <a16:creationId xmlns:a16="http://schemas.microsoft.com/office/drawing/2014/main" id="{EC489197-05DA-C88F-F488-5695E7C0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869" y="4145002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prstClr val="black"/>
                </a:solidFill>
                <a:latin typeface="Albertus MT"/>
                <a:cs typeface="Arial" charset="0"/>
              </a:rPr>
              <a:t> </a:t>
            </a:r>
          </a:p>
        </p:txBody>
      </p:sp>
      <p:sp>
        <p:nvSpPr>
          <p:cNvPr id="10" name="Oval 468" descr="Mármore verde">
            <a:extLst>
              <a:ext uri="{FF2B5EF4-FFF2-40B4-BE49-F238E27FC236}">
                <a16:creationId xmlns:a16="http://schemas.microsoft.com/office/drawing/2014/main" id="{2B218E03-D6FD-FA41-F950-B5E1E8792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905" y="531902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69" grpId="0" animBg="1"/>
      <p:bldP spid="70" grpId="0" animBg="1"/>
      <p:bldP spid="36" grpId="0" animBg="1"/>
      <p:bldP spid="72" grpId="0" animBg="1"/>
      <p:bldP spid="74" grpId="0" animBg="1"/>
      <p:bldP spid="76" grpId="0" animBg="1"/>
      <p:bldP spid="47" grpId="0" animBg="1"/>
      <p:bldP spid="2" grpId="0" animBg="1"/>
      <p:bldP spid="67" grpId="0" animBg="1"/>
      <p:bldP spid="68" grpId="0" animBg="1"/>
      <p:bldP spid="77" grpId="0" animBg="1"/>
      <p:bldP spid="81" grpId="0" animBg="1"/>
      <p:bldP spid="51" grpId="0" animBg="1"/>
      <p:bldP spid="54" grpId="0" animBg="1"/>
      <p:bldP spid="82" grpId="0" animBg="1"/>
      <p:bldP spid="17" grpId="0" animBg="1"/>
      <p:bldP spid="20" grpId="0" animBg="1"/>
      <p:bldP spid="23" grpId="0" animBg="1"/>
      <p:bldP spid="5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9" descr="GREEN-IT-3">
            <a:extLst>
              <a:ext uri="{FF2B5EF4-FFF2-40B4-BE49-F238E27FC236}">
                <a16:creationId xmlns:a16="http://schemas.microsoft.com/office/drawing/2014/main" id="{EB37598A-7F02-449A-9EE8-E5FAF7B3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7" y="5838541"/>
            <a:ext cx="1201916" cy="7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1" descr="greennetworkcable">
            <a:extLst>
              <a:ext uri="{FF2B5EF4-FFF2-40B4-BE49-F238E27FC236}">
                <a16:creationId xmlns:a16="http://schemas.microsoft.com/office/drawing/2014/main" id="{A3C24BF1-9811-49C7-8B80-AEFFD0FF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0" y="4953945"/>
            <a:ext cx="1916381" cy="8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 rot="1166511">
            <a:off x="153065" y="1850787"/>
            <a:ext cx="8856759" cy="4602549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58677" y="2067698"/>
            <a:ext cx="381062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5" name="角丸四角形 57"/>
          <p:cNvSpPr/>
          <p:nvPr/>
        </p:nvSpPr>
        <p:spPr bwMode="auto">
          <a:xfrm>
            <a:off x="734884" y="1556792"/>
            <a:ext cx="3773927" cy="43279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CENÁRIO MUNDIAL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6180B2A-1072-450E-AF3B-9B4CA84CDAB1}"/>
              </a:ext>
            </a:extLst>
          </p:cNvPr>
          <p:cNvSpPr txBox="1"/>
          <p:nvPr/>
        </p:nvSpPr>
        <p:spPr>
          <a:xfrm>
            <a:off x="1860978" y="2604921"/>
            <a:ext cx="4687460" cy="215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FAAFDE4-1390-48A7-AB11-E9F2C8916E57}"/>
              </a:ext>
            </a:extLst>
          </p:cNvPr>
          <p:cNvSpPr txBox="1"/>
          <p:nvPr/>
        </p:nvSpPr>
        <p:spPr>
          <a:xfrm>
            <a:off x="1547664" y="2046194"/>
            <a:ext cx="52347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Poluição provocada pelas indústrias, meios de transporte, sociedade;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Adoção de padrões de produção e consumo sustentável;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Criação de Tratados Internacionais (Estocolmo 91, Rio 92, Kyoto 97...) </a:t>
            </a:r>
            <a:endParaRPr lang="pt-BR" sz="90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 rot="1166511">
            <a:off x="1528875" y="3041094"/>
            <a:ext cx="7259062" cy="32629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角丸四角形 57"/>
          <p:cNvSpPr/>
          <p:nvPr/>
        </p:nvSpPr>
        <p:spPr bwMode="auto">
          <a:xfrm>
            <a:off x="2123728" y="2780928"/>
            <a:ext cx="3349080" cy="43279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MUNDIAL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27784" y="3215131"/>
            <a:ext cx="521084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Projetos Mundiais Honda: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Blue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Skies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For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Our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Children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Honda’s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Green Path (Reduzir impacto ambientais em todas as áreas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)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Renewable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Energy (P</a:t>
            </a:r>
            <a:r>
              <a:rPr lang="pt-BR" sz="1100">
                <a:latin typeface="+mj-lt"/>
              </a:rPr>
              <a:t>rojetos de energia renovável em toda a nossa empresa).</a:t>
            </a:r>
            <a:endParaRPr lang="pt-BR" sz="110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Elipse 12"/>
          <p:cNvSpPr/>
          <p:nvPr/>
        </p:nvSpPr>
        <p:spPr>
          <a:xfrm rot="1166511">
            <a:off x="3862170" y="4601655"/>
            <a:ext cx="4543295" cy="17206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834394" y="4160406"/>
            <a:ext cx="346450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Produzir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com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menor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impacto</a:t>
            </a:r>
            <a:r>
              <a:rPr kumimoji="0" lang="en-US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ambiental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Parque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Eólico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Xangri-lá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Programa de Educação Ambiental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lang="pt-BR" sz="1100">
              <a:solidFill>
                <a:prstClr val="black"/>
              </a:solidFill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Redução</a:t>
            </a:r>
            <a:r>
              <a:rPr kumimoji="0" lang="pt-BR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resíduos</a:t>
            </a:r>
            <a:r>
              <a:rPr kumimoji="0" lang="pt-BR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, energéticos e VOC.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</p:txBody>
      </p:sp>
      <p:sp>
        <p:nvSpPr>
          <p:cNvPr id="15" name="角丸四角形 57"/>
          <p:cNvSpPr/>
          <p:nvPr/>
        </p:nvSpPr>
        <p:spPr bwMode="auto">
          <a:xfrm>
            <a:off x="3912470" y="4064193"/>
            <a:ext cx="2555609" cy="39344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HSA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Motivo da Escolha do Tema</a:t>
            </a:r>
          </a:p>
        </p:txBody>
      </p:sp>
      <p:pic>
        <p:nvPicPr>
          <p:cNvPr id="27" name="Imagem 2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96" y="3977768"/>
            <a:ext cx="851400" cy="1188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4" name="Imagem 2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972951"/>
            <a:ext cx="703636" cy="9936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11580"/>
            <a:ext cx="702189" cy="9243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AC9D77C-A50E-4832-B536-67AC4A9A4F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63" t="10096" r="13611" b="22503"/>
          <a:stretch/>
        </p:blipFill>
        <p:spPr>
          <a:xfrm>
            <a:off x="1499266" y="4074378"/>
            <a:ext cx="1177195" cy="7097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C2A8EC9-EE37-46FF-9246-256DB77F7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05" t="31269" r="53766" b="18586"/>
          <a:stretch/>
        </p:blipFill>
        <p:spPr>
          <a:xfrm>
            <a:off x="2197497" y="4854741"/>
            <a:ext cx="517561" cy="484300"/>
          </a:xfrm>
          <a:prstGeom prst="rect">
            <a:avLst/>
          </a:prstGeom>
          <a:ln>
            <a:noFill/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131" y="3268366"/>
            <a:ext cx="805541" cy="76570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" y="3017584"/>
            <a:ext cx="702189" cy="90433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5" y="3796338"/>
            <a:ext cx="702189" cy="100081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9" y="2200942"/>
            <a:ext cx="702189" cy="904335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7426005" y="4527555"/>
            <a:ext cx="1818728" cy="2193446"/>
            <a:chOff x="7814423" y="5675628"/>
            <a:chExt cx="1078058" cy="1148083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35"/>
            <a:stretch/>
          </p:blipFill>
          <p:spPr>
            <a:xfrm>
              <a:off x="7814423" y="5675628"/>
              <a:ext cx="1078058" cy="1148083"/>
            </a:xfrm>
            <a:prstGeom prst="rect">
              <a:avLst/>
            </a:prstGeom>
          </p:spPr>
        </p:pic>
        <p:sp>
          <p:nvSpPr>
            <p:cNvPr id="11" name="Corda 10"/>
            <p:cNvSpPr/>
            <p:nvPr/>
          </p:nvSpPr>
          <p:spPr>
            <a:xfrm rot="7200000">
              <a:off x="8584626" y="5797727"/>
              <a:ext cx="215176" cy="262032"/>
            </a:xfrm>
            <a:prstGeom prst="chord">
              <a:avLst>
                <a:gd name="adj1" fmla="val 3524813"/>
                <a:gd name="adj2" fmla="val 16200000"/>
              </a:avLst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rda 11"/>
            <p:cNvSpPr/>
            <p:nvPr/>
          </p:nvSpPr>
          <p:spPr>
            <a:xfrm rot="959090">
              <a:off x="8430704" y="5878549"/>
              <a:ext cx="266762" cy="51172"/>
            </a:xfrm>
            <a:prstGeom prst="chord">
              <a:avLst/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02" y="524791"/>
            <a:ext cx="2036908" cy="2036908"/>
          </a:xfrm>
          <a:prstGeom prst="rect">
            <a:avLst/>
          </a:prstGeom>
        </p:spPr>
      </p:pic>
      <p:sp>
        <p:nvSpPr>
          <p:cNvPr id="42" name="Text Box 33">
            <a:extLst>
              <a:ext uri="{FF2B5EF4-FFF2-40B4-BE49-F238E27FC236}">
                <a16:creationId xmlns:a16="http://schemas.microsoft.com/office/drawing/2014/main" id="{D9F15569-03D3-44B8-B22B-FA95E2EE5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3" y="5898480"/>
            <a:ext cx="2046138" cy="8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000" b="1">
                <a:latin typeface="+mj-lt"/>
              </a:rPr>
              <a:t>HÁ UMA TENDÊNCIA MUNDIAL </a:t>
            </a:r>
            <a:r>
              <a:rPr lang="pt-BR" sz="1000">
                <a:latin typeface="+mj-lt"/>
              </a:rPr>
              <a:t>VOLTADA PARA REDUÇÃO DOS IMPACTOS DOS RECURSOS TECNOLÓGICOS NO MEIO AMBIENTE</a:t>
            </a:r>
            <a:r>
              <a:rPr lang="pt-BR" sz="1000"/>
              <a:t>.                        </a:t>
            </a:r>
          </a:p>
        </p:txBody>
      </p:sp>
      <p:sp>
        <p:nvSpPr>
          <p:cNvPr id="44" name="Retângulo de cantos arredondados 38">
            <a:extLst>
              <a:ext uri="{FF2B5EF4-FFF2-40B4-BE49-F238E27FC236}">
                <a16:creationId xmlns:a16="http://schemas.microsoft.com/office/drawing/2014/main" id="{9E906DE7-D238-4C9B-A783-4FD48BD57A2B}"/>
              </a:ext>
            </a:extLst>
          </p:cNvPr>
          <p:cNvSpPr/>
          <p:nvPr/>
        </p:nvSpPr>
        <p:spPr>
          <a:xfrm>
            <a:off x="226726" y="5832825"/>
            <a:ext cx="2842589" cy="8904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CCBA998-A9AE-4F95-BEB3-F59DE45B8671}"/>
              </a:ext>
            </a:extLst>
          </p:cNvPr>
          <p:cNvSpPr/>
          <p:nvPr/>
        </p:nvSpPr>
        <p:spPr>
          <a:xfrm>
            <a:off x="1821876" y="6455783"/>
            <a:ext cx="8579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1">
                <a:ln w="17780" cmpd="sng">
                  <a:solidFill>
                    <a:srgbClr val="CCFF66"/>
                  </a:solidFill>
                  <a:prstDash val="solid"/>
                  <a:miter lim="800000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TI VERDE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002EA1-9643-4540-92C8-5E8F0651BC4A}"/>
              </a:ext>
            </a:extLst>
          </p:cNvPr>
          <p:cNvSpPr/>
          <p:nvPr/>
        </p:nvSpPr>
        <p:spPr>
          <a:xfrm>
            <a:off x="382942" y="5679836"/>
            <a:ext cx="1162783" cy="1435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ÁREA DE TI 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0F6C8D-B63D-4849-8561-EE11CA0BC830}"/>
              </a:ext>
            </a:extLst>
          </p:cNvPr>
          <p:cNvGrpSpPr/>
          <p:nvPr/>
        </p:nvGrpSpPr>
        <p:grpSpPr>
          <a:xfrm>
            <a:off x="298013" y="840985"/>
            <a:ext cx="8453811" cy="907683"/>
            <a:chOff x="298013" y="840985"/>
            <a:chExt cx="8453811" cy="907683"/>
          </a:xfrm>
        </p:grpSpPr>
        <p:sp>
          <p:nvSpPr>
            <p:cNvPr id="34" name="Retângulo 33"/>
            <p:cNvSpPr/>
            <p:nvPr/>
          </p:nvSpPr>
          <p:spPr>
            <a:xfrm>
              <a:off x="298013" y="840985"/>
              <a:ext cx="8312728" cy="5939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bg1"/>
                  </a:solidFill>
                </a:rPr>
                <a:t>PREOCUPAÇÃO DO MUNDO COM O MEIO AMBIENTE</a:t>
              </a: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2DA3A7B6-88D9-4338-BED0-C9C29D039F15}"/>
                </a:ext>
              </a:extLst>
            </p:cNvPr>
            <p:cNvSpPr/>
            <p:nvPr/>
          </p:nvSpPr>
          <p:spPr>
            <a:xfrm rot="9164888">
              <a:off x="8271885" y="1243026"/>
              <a:ext cx="479939" cy="50564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75" name="Imagem 74">
            <a:extLst>
              <a:ext uri="{FF2B5EF4-FFF2-40B4-BE49-F238E27FC236}">
                <a16:creationId xmlns:a16="http://schemas.microsoft.com/office/drawing/2014/main" id="{208A21C8-9B8C-492D-9081-3FD0124CA8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0320" y="4491845"/>
            <a:ext cx="3441884" cy="1182932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336E0DC5-6AED-4F38-9D5D-6AEA2AD25E7F}"/>
              </a:ext>
            </a:extLst>
          </p:cNvPr>
          <p:cNvSpPr txBox="1"/>
          <p:nvPr/>
        </p:nvSpPr>
        <p:spPr>
          <a:xfrm>
            <a:off x="9576811" y="5165768"/>
            <a:ext cx="3834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O grupo fez um levantamento da estratégia de sustentabilidade da Honda e observou: Conceito Green </a:t>
            </a:r>
            <a:r>
              <a:rPr lang="pt-BR" sz="1200" b="1" err="1"/>
              <a:t>Factory</a:t>
            </a:r>
            <a:r>
              <a:rPr lang="pt-BR" sz="1200" b="1"/>
              <a:t> e Green Office engajando os colaboradores no uso racional de recursos a eficiência energética redução das emissões atmosféricas, entre outras.</a:t>
            </a:r>
          </a:p>
        </p:txBody>
      </p:sp>
      <p:sp>
        <p:nvSpPr>
          <p:cNvPr id="78" name="Retângulo Arredondado 29">
            <a:extLst>
              <a:ext uri="{FF2B5EF4-FFF2-40B4-BE49-F238E27FC236}">
                <a16:creationId xmlns:a16="http://schemas.microsoft.com/office/drawing/2014/main" id="{6EA20824-51CF-4D5B-824C-B3D151B32CDA}"/>
              </a:ext>
            </a:extLst>
          </p:cNvPr>
          <p:cNvSpPr/>
          <p:nvPr/>
        </p:nvSpPr>
        <p:spPr>
          <a:xfrm>
            <a:off x="5609718" y="4568722"/>
            <a:ext cx="2488100" cy="20767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>
                <a:solidFill>
                  <a:schemeClr val="tx1"/>
                </a:solidFill>
              </a:rPr>
              <a:t>Estratégia de Sustentabilidade</a:t>
            </a:r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C1D91DAC-B1C7-48E1-947E-A3091ECD40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D6241C-A3F8-4A30-A125-C445D3D284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12873" y="2852737"/>
            <a:ext cx="2019300" cy="1152525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3A5A6FA9-8D10-4A27-9FF8-A6C8F8189E0F}"/>
              </a:ext>
            </a:extLst>
          </p:cNvPr>
          <p:cNvSpPr txBox="1"/>
          <p:nvPr/>
        </p:nvSpPr>
        <p:spPr>
          <a:xfrm>
            <a:off x="5793116" y="5364160"/>
            <a:ext cx="16678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/>
              <a:t>Fonte: Relatório de Sustentabilidade Honda		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C5BE236-A099-41C7-A599-48FF509849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67" y="1199704"/>
            <a:ext cx="1198992" cy="1452653"/>
          </a:xfrm>
          <a:prstGeom prst="rect">
            <a:avLst/>
          </a:prstGeom>
        </p:spPr>
      </p:pic>
      <p:pic>
        <p:nvPicPr>
          <p:cNvPr id="17" name="Imagem 1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040E307-9866-CD73-2B35-3B608DAC6E7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3" y="1648601"/>
            <a:ext cx="885995" cy="1261712"/>
          </a:xfrm>
          <a:prstGeom prst="rect">
            <a:avLst/>
          </a:prstGeom>
        </p:spPr>
      </p:pic>
      <p:grpSp>
        <p:nvGrpSpPr>
          <p:cNvPr id="46" name="Agrupar 45">
            <a:extLst>
              <a:ext uri="{FF2B5EF4-FFF2-40B4-BE49-F238E27FC236}">
                <a16:creationId xmlns:a16="http://schemas.microsoft.com/office/drawing/2014/main" id="{402CA193-15AF-4FEA-A14D-7D4D37EB87EE}"/>
              </a:ext>
            </a:extLst>
          </p:cNvPr>
          <p:cNvGrpSpPr/>
          <p:nvPr/>
        </p:nvGrpSpPr>
        <p:grpSpPr>
          <a:xfrm>
            <a:off x="4660149" y="5761240"/>
            <a:ext cx="1600148" cy="732649"/>
            <a:chOff x="4707774" y="5761240"/>
            <a:chExt cx="1600148" cy="732649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43602FE-61C7-53C1-5DDE-369F547A7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6371" t="71938"/>
            <a:stretch/>
          </p:blipFill>
          <p:spPr>
            <a:xfrm>
              <a:off x="4712193" y="5917148"/>
              <a:ext cx="1595729" cy="576741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C74BB627-BD34-4619-C37B-C3069DFB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8180" r="84872" b="13963"/>
            <a:stretch/>
          </p:blipFill>
          <p:spPr>
            <a:xfrm rot="5400000">
              <a:off x="5404510" y="5064504"/>
              <a:ext cx="206676" cy="1600148"/>
            </a:xfrm>
            <a:prstGeom prst="rect">
              <a:avLst/>
            </a:prstGeom>
          </p:spPr>
        </p:pic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95DD9E7F-0FC0-EF89-C56D-03BDA670BE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8954" y="5470101"/>
            <a:ext cx="2434711" cy="145623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5666CD1-A2BC-FDA3-9C95-EDFF1BDAB029}"/>
              </a:ext>
            </a:extLst>
          </p:cNvPr>
          <p:cNvSpPr/>
          <p:nvPr/>
        </p:nvSpPr>
        <p:spPr>
          <a:xfrm>
            <a:off x="4674864" y="6044062"/>
            <a:ext cx="1595729" cy="2229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5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1" grpId="0"/>
      <p:bldP spid="7" grpId="0" animBg="1"/>
      <p:bldP spid="9" grpId="0" animBg="1"/>
      <p:bldP spid="8" grpId="0"/>
      <p:bldP spid="13" grpId="0" animBg="1"/>
      <p:bldP spid="15" grpId="0" animBg="1"/>
      <p:bldP spid="42" grpId="0"/>
      <p:bldP spid="44" grpId="0" animBg="1"/>
      <p:bldP spid="45" grpId="0"/>
      <p:bldP spid="2" grpId="0" animBg="1"/>
      <p:bldP spid="78" grpId="0"/>
      <p:bldP spid="47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8B2AB2-B7FE-BC9E-BD98-7ABAE76A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" y="3600588"/>
            <a:ext cx="2111361" cy="268328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9E65FF7-5C31-CBC1-1D5C-5E9C23EDAE39}"/>
              </a:ext>
            </a:extLst>
          </p:cNvPr>
          <p:cNvGrpSpPr/>
          <p:nvPr/>
        </p:nvGrpSpPr>
        <p:grpSpPr>
          <a:xfrm>
            <a:off x="-70401" y="3582579"/>
            <a:ext cx="3731492" cy="2594910"/>
            <a:chOff x="-70401" y="3582579"/>
            <a:chExt cx="3731492" cy="2594910"/>
          </a:xfrm>
        </p:grpSpPr>
        <p:pic>
          <p:nvPicPr>
            <p:cNvPr id="6" name="Imagem 5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4F3ABAD0-F1F7-CA70-51B5-EEC7478D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401" y="3609459"/>
              <a:ext cx="1992827" cy="256803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933E05B-3BD9-50E8-DFBE-16E99A6477A2}"/>
                </a:ext>
              </a:extLst>
            </p:cNvPr>
            <p:cNvSpPr txBox="1"/>
            <p:nvPr/>
          </p:nvSpPr>
          <p:spPr>
            <a:xfrm>
              <a:off x="1766817" y="3582579"/>
              <a:ext cx="1894274" cy="843320"/>
            </a:xfrm>
            <a:prstGeom prst="cloudCallout">
              <a:avLst>
                <a:gd name="adj1" fmla="val -51505"/>
                <a:gd name="adj2" fmla="val 42923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DIANTE DISSO, vamos investigar o consumo de energia elétrica da fabrica.</a:t>
              </a:r>
              <a:endParaRPr lang="pt-BR" sz="900" b="0">
                <a:latin typeface="Arial" charset="0"/>
              </a:endParaRPr>
            </a:p>
          </p:txBody>
        </p:sp>
      </p:grpSp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CBAA0E6A-2F5E-4747-AEA1-36BE030C7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148006"/>
              </p:ext>
            </p:extLst>
          </p:nvPr>
        </p:nvGraphicFramePr>
        <p:xfrm>
          <a:off x="113740" y="626082"/>
          <a:ext cx="5036619" cy="292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30308" y="3496533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Fonte: Controladoria / Infraestrutura		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6281114" y="1031404"/>
            <a:ext cx="2461316" cy="218521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451113" y="1471984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DIRETOS</a:t>
            </a:r>
            <a:endParaRPr lang="pt-BR" sz="1600"/>
          </a:p>
        </p:txBody>
      </p:sp>
      <p:sp>
        <p:nvSpPr>
          <p:cNvPr id="67" name="Retângulo 66"/>
          <p:cNvSpPr/>
          <p:nvPr/>
        </p:nvSpPr>
        <p:spPr>
          <a:xfrm>
            <a:off x="6438950" y="1843568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INDIRETOS</a:t>
            </a:r>
            <a:endParaRPr lang="pt-BR" sz="1600"/>
          </a:p>
        </p:txBody>
      </p:sp>
      <p:graphicFrame>
        <p:nvGraphicFramePr>
          <p:cNvPr id="40" name="Gráfico 39"/>
          <p:cNvGraphicFramePr/>
          <p:nvPr/>
        </p:nvGraphicFramePr>
        <p:xfrm>
          <a:off x="468644" y="8102408"/>
          <a:ext cx="4353599" cy="223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4" name="Seta para a Direita 63"/>
          <p:cNvSpPr/>
          <p:nvPr/>
        </p:nvSpPr>
        <p:spPr>
          <a:xfrm>
            <a:off x="5311165" y="1810538"/>
            <a:ext cx="681492" cy="6401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角丸四角形 57">
            <a:extLst>
              <a:ext uri="{FF2B5EF4-FFF2-40B4-BE49-F238E27FC236}">
                <a16:creationId xmlns:a16="http://schemas.microsoft.com/office/drawing/2014/main" id="{EE7EABCD-92BF-488A-8AB6-0EF3F0B3CD2F}"/>
              </a:ext>
            </a:extLst>
          </p:cNvPr>
          <p:cNvSpPr/>
          <p:nvPr/>
        </p:nvSpPr>
        <p:spPr bwMode="auto">
          <a:xfrm>
            <a:off x="6250114" y="1009971"/>
            <a:ext cx="2516214" cy="295603"/>
          </a:xfrm>
          <a:prstGeom prst="roundRect">
            <a:avLst>
              <a:gd name="adj" fmla="val 24222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SETORES ENVOLVIDOS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6E71D6-AC74-4CE4-A82E-20DD10B689F3}"/>
              </a:ext>
            </a:extLst>
          </p:cNvPr>
          <p:cNvSpPr txBox="1"/>
          <p:nvPr/>
        </p:nvSpPr>
        <p:spPr>
          <a:xfrm>
            <a:off x="9188097" y="946983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Setores: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Indiretos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</a:t>
            </a:r>
            <a:r>
              <a:rPr lang="pt-BR" err="1"/>
              <a:t>Semi-Diretos</a:t>
            </a:r>
            <a:endParaRPr lang="pt-B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Administrativos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10F08F4-E95B-40FC-89AA-E2501D5C6408}"/>
              </a:ext>
            </a:extLst>
          </p:cNvPr>
          <p:cNvSpPr/>
          <p:nvPr/>
        </p:nvSpPr>
        <p:spPr>
          <a:xfrm>
            <a:off x="6451113" y="2186572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SEMI-DIRETOS</a:t>
            </a:r>
            <a:endParaRPr lang="pt-BR" sz="160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947D9DC-0FF7-4F72-90E3-A49F61E08315}"/>
              </a:ext>
            </a:extLst>
          </p:cNvPr>
          <p:cNvSpPr/>
          <p:nvPr/>
        </p:nvSpPr>
        <p:spPr>
          <a:xfrm>
            <a:off x="6461630" y="2569020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ADMINISTRATIVOS</a:t>
            </a:r>
            <a:endParaRPr lang="pt-BR" sz="16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C43F550-99C6-43B3-A0E5-811F66AFF13D}"/>
              </a:ext>
            </a:extLst>
          </p:cNvPr>
          <p:cNvSpPr txBox="1"/>
          <p:nvPr/>
        </p:nvSpPr>
        <p:spPr>
          <a:xfrm>
            <a:off x="366322" y="10271595"/>
            <a:ext cx="4525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Infraestrutura	                             Levantamento: </a:t>
            </a:r>
            <a:r>
              <a:rPr lang="pt-BR" sz="1100" err="1"/>
              <a:t>Jan~Dez</a:t>
            </a:r>
            <a:r>
              <a:rPr lang="pt-BR" sz="1100"/>
              <a:t>/21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65% dos recursos de TI utilizados pelos colaboradores da fábrica correspondem a desktops e monitores.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80023-FFAF-44A6-ABA1-6682143DDBF2}"/>
              </a:ext>
            </a:extLst>
          </p:cNvPr>
          <p:cNvSpPr/>
          <p:nvPr/>
        </p:nvSpPr>
        <p:spPr>
          <a:xfrm>
            <a:off x="118082" y="-667304"/>
            <a:ext cx="7470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/>
              <a:t>O grupo reuniu e fez um levantamento de temas ambientais de NHC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E558E-B3E3-483A-A00A-FAF0E25B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5" y="2233662"/>
            <a:ext cx="11906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tângulo 68"/>
          <p:cNvSpPr/>
          <p:nvPr/>
        </p:nvSpPr>
        <p:spPr>
          <a:xfrm>
            <a:off x="1741708" y="3170726"/>
            <a:ext cx="20473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400" b="1">
                <a:solidFill>
                  <a:srgbClr val="FFFF00"/>
                </a:solidFill>
              </a:rPr>
              <a:t>Média 8.474 MWh / Mês</a:t>
            </a:r>
          </a:p>
        </p:txBody>
      </p:sp>
      <p:sp>
        <p:nvSpPr>
          <p:cNvPr id="70" name="Chave Esquerda 69"/>
          <p:cNvSpPr/>
          <p:nvPr/>
        </p:nvSpPr>
        <p:spPr>
          <a:xfrm rot="16200000">
            <a:off x="2598671" y="857041"/>
            <a:ext cx="216555" cy="4465161"/>
          </a:xfrm>
          <a:prstGeom prst="leftBrace">
            <a:avLst>
              <a:gd name="adj1" fmla="val 41543"/>
              <a:gd name="adj2" fmla="val 5043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4A658D4-5830-4367-8CB4-2F5662E16F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3563A833-D2DC-7782-D34A-BECB3D9DEF9D}"/>
              </a:ext>
            </a:extLst>
          </p:cNvPr>
          <p:cNvSpPr/>
          <p:nvPr/>
        </p:nvSpPr>
        <p:spPr>
          <a:xfrm>
            <a:off x="2386503" y="4245490"/>
            <a:ext cx="3122636" cy="1728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5DFC264-76E1-F490-D0AA-C4DCCE767AD2}"/>
              </a:ext>
            </a:extLst>
          </p:cNvPr>
          <p:cNvGrpSpPr/>
          <p:nvPr/>
        </p:nvGrpSpPr>
        <p:grpSpPr>
          <a:xfrm>
            <a:off x="5812963" y="3564159"/>
            <a:ext cx="3490911" cy="2719717"/>
            <a:chOff x="2908786" y="4199180"/>
            <a:chExt cx="3012052" cy="2719717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70464D3-25D3-42B7-B7A8-58AF4794EB56}"/>
                </a:ext>
              </a:extLst>
            </p:cNvPr>
            <p:cNvSpPr/>
            <p:nvPr/>
          </p:nvSpPr>
          <p:spPr>
            <a:xfrm>
              <a:off x="3112912" y="4288204"/>
              <a:ext cx="2603799" cy="23811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pt-BR" sz="1700">
                <a:solidFill>
                  <a:schemeClr val="tx1"/>
                </a:solidFill>
              </a:endParaRPr>
            </a:p>
          </p:txBody>
        </p:sp>
        <p:graphicFrame>
          <p:nvGraphicFramePr>
            <p:cNvPr id="30" name="Gráfico 29">
              <a:extLst>
                <a:ext uri="{FF2B5EF4-FFF2-40B4-BE49-F238E27FC236}">
                  <a16:creationId xmlns:a16="http://schemas.microsoft.com/office/drawing/2014/main" id="{A5C55EE2-894C-B8D3-9699-BB81952BFC8E}"/>
                </a:ext>
              </a:extLst>
            </p:cNvPr>
            <p:cNvGraphicFramePr/>
            <p:nvPr/>
          </p:nvGraphicFramePr>
          <p:xfrm>
            <a:off x="2908786" y="4522990"/>
            <a:ext cx="3012052" cy="2395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1A93D79-19CE-D531-2006-6E04A1064F52}"/>
                </a:ext>
              </a:extLst>
            </p:cNvPr>
            <p:cNvSpPr txBox="1"/>
            <p:nvPr/>
          </p:nvSpPr>
          <p:spPr>
            <a:xfrm>
              <a:off x="3991359" y="5428024"/>
              <a:ext cx="8932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/>
                <a:t>6.285 </a:t>
              </a:r>
              <a:r>
                <a:rPr lang="pt-BR" sz="1100" b="1"/>
                <a:t>equipamentos</a:t>
              </a:r>
              <a:endParaRPr lang="pt-BR" sz="1300" b="1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873A504-7A0A-68F2-29E2-D55F108B0DC1}"/>
                </a:ext>
              </a:extLst>
            </p:cNvPr>
            <p:cNvSpPr txBox="1"/>
            <p:nvPr/>
          </p:nvSpPr>
          <p:spPr>
            <a:xfrm>
              <a:off x="3479880" y="4199180"/>
              <a:ext cx="2123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/>
                <a:t>Equipamentos de TI (</a:t>
              </a:r>
              <a:r>
                <a:rPr lang="pt-BR" sz="1600" b="1" err="1"/>
                <a:t>Qtde</a:t>
              </a:r>
              <a:r>
                <a:rPr lang="pt-BR" sz="1600" b="1"/>
                <a:t>)</a:t>
              </a:r>
            </a:p>
          </p:txBody>
        </p:sp>
      </p:grpSp>
      <p:sp>
        <p:nvSpPr>
          <p:cNvPr id="34" name="Seta para a Direita 20">
            <a:extLst>
              <a:ext uri="{FF2B5EF4-FFF2-40B4-BE49-F238E27FC236}">
                <a16:creationId xmlns:a16="http://schemas.microsoft.com/office/drawing/2014/main" id="{2CEE18D2-DAB5-D87B-AAEE-32E21A50CA72}"/>
              </a:ext>
            </a:extLst>
          </p:cNvPr>
          <p:cNvSpPr/>
          <p:nvPr/>
        </p:nvSpPr>
        <p:spPr>
          <a:xfrm rot="5400000">
            <a:off x="3860647" y="3563461"/>
            <a:ext cx="469308" cy="5082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eta para a Direita 125">
            <a:extLst>
              <a:ext uri="{FF2B5EF4-FFF2-40B4-BE49-F238E27FC236}">
                <a16:creationId xmlns:a16="http://schemas.microsoft.com/office/drawing/2014/main" id="{B0D7EC85-11E5-0721-6C45-FDF630EEF570}"/>
              </a:ext>
            </a:extLst>
          </p:cNvPr>
          <p:cNvSpPr/>
          <p:nvPr/>
        </p:nvSpPr>
        <p:spPr>
          <a:xfrm>
            <a:off x="5357084" y="4520054"/>
            <a:ext cx="730270" cy="7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>
              <a:solidFill>
                <a:srgbClr val="FFFF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3E49104-F265-94BD-783D-4DC48AE59360}"/>
              </a:ext>
            </a:extLst>
          </p:cNvPr>
          <p:cNvSpPr txBox="1"/>
          <p:nvPr/>
        </p:nvSpPr>
        <p:spPr>
          <a:xfrm>
            <a:off x="6834312" y="3878252"/>
            <a:ext cx="1691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Consumo acima de 75W/h</a:t>
            </a: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A3EFFA0C-1E54-6FFC-F66B-CE7F4762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48" y="3937658"/>
            <a:ext cx="309237" cy="2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A904CF-7F89-E84F-D345-4190D084B7F3}"/>
              </a:ext>
            </a:extLst>
          </p:cNvPr>
          <p:cNvSpPr txBox="1"/>
          <p:nvPr/>
        </p:nvSpPr>
        <p:spPr>
          <a:xfrm>
            <a:off x="5956414" y="600792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DTI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BCD4CF4-4205-121B-6F98-8E49F912A6F7}"/>
              </a:ext>
            </a:extLst>
          </p:cNvPr>
          <p:cNvSpPr txBox="1"/>
          <p:nvPr/>
        </p:nvSpPr>
        <p:spPr>
          <a:xfrm>
            <a:off x="2677883" y="4487120"/>
            <a:ext cx="269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/>
              <a:t>Iluminação</a:t>
            </a:r>
          </a:p>
          <a:p>
            <a:pPr marL="285750" indent="-285750">
              <a:buFontTx/>
              <a:buChar char="-"/>
            </a:pPr>
            <a:r>
              <a:rPr lang="pt-BR"/>
              <a:t>Equipamentos de TI</a:t>
            </a:r>
          </a:p>
          <a:p>
            <a:pPr marL="285750" indent="-285750">
              <a:buFontTx/>
              <a:buChar char="-"/>
            </a:pPr>
            <a:r>
              <a:rPr lang="pt-BR"/>
              <a:t>Refrigeração</a:t>
            </a:r>
          </a:p>
          <a:p>
            <a:pPr marL="285750" indent="-285750">
              <a:buFontTx/>
              <a:buChar char="-"/>
            </a:pPr>
            <a:r>
              <a:rPr lang="pt-BR"/>
              <a:t>Máquinas produtivas</a:t>
            </a:r>
          </a:p>
          <a:p>
            <a:pPr marL="285750" indent="-285750">
              <a:buFontTx/>
              <a:buChar char="-"/>
            </a:pPr>
            <a:r>
              <a:rPr lang="pt-BR"/>
              <a:t>Outros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942F0FB-9AB8-D12D-AFE5-7A5A4424B72B}"/>
              </a:ext>
            </a:extLst>
          </p:cNvPr>
          <p:cNvSpPr txBox="1"/>
          <p:nvPr/>
        </p:nvSpPr>
        <p:spPr>
          <a:xfrm>
            <a:off x="2891955" y="4073732"/>
            <a:ext cx="2490860" cy="338554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/>
              <a:t>ITENS DE CONSUMO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BF0DCBD-8415-E9A8-F33C-0C70FC9D8367}"/>
              </a:ext>
            </a:extLst>
          </p:cNvPr>
          <p:cNvSpPr/>
          <p:nvPr/>
        </p:nvSpPr>
        <p:spPr>
          <a:xfrm>
            <a:off x="2610615" y="4776366"/>
            <a:ext cx="2539727" cy="316450"/>
          </a:xfrm>
          <a:prstGeom prst="rect">
            <a:avLst/>
          </a:prstGeom>
          <a:solidFill>
            <a:srgbClr val="FF3300">
              <a:alpha val="10196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986895D-4013-088C-BE9E-5FE2CDBD588E}"/>
              </a:ext>
            </a:extLst>
          </p:cNvPr>
          <p:cNvGrpSpPr/>
          <p:nvPr/>
        </p:nvGrpSpPr>
        <p:grpSpPr>
          <a:xfrm>
            <a:off x="51270" y="3584276"/>
            <a:ext cx="3235805" cy="2689931"/>
            <a:chOff x="54277" y="4150579"/>
            <a:chExt cx="3235805" cy="2689931"/>
          </a:xfrm>
        </p:grpSpPr>
        <p:pic>
          <p:nvPicPr>
            <p:cNvPr id="22" name="Imagem 21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3BFC1433-F6FF-9225-FD69-F91F17B5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7" y="4239403"/>
              <a:ext cx="1838319" cy="2601107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B740789-B39E-01C6-AAF1-E9FF1FAD659F}"/>
                </a:ext>
              </a:extLst>
            </p:cNvPr>
            <p:cNvSpPr txBox="1"/>
            <p:nvPr/>
          </p:nvSpPr>
          <p:spPr>
            <a:xfrm>
              <a:off x="1513122" y="4150579"/>
              <a:ext cx="1776960" cy="1054150"/>
            </a:xfrm>
            <a:prstGeom prst="cloudCallout">
              <a:avLst>
                <a:gd name="adj1" fmla="val -39127"/>
                <a:gd name="adj2" fmla="val 59126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Será que podemos contribuir reduzindo o consumo dentro da nossa área de atuação???</a:t>
              </a:r>
              <a:endParaRPr lang="pt-BR" sz="900" b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2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P spid="2" grpId="0"/>
      <p:bldP spid="63" grpId="0" animBg="1"/>
      <p:bldP spid="66" grpId="0"/>
      <p:bldP spid="67" grpId="0"/>
      <p:bldP spid="64" grpId="0" animBg="1"/>
      <p:bldP spid="25" grpId="0" animBg="1"/>
      <p:bldP spid="28" grpId="0"/>
      <p:bldP spid="29" grpId="0"/>
      <p:bldP spid="37" grpId="0" animBg="1"/>
      <p:bldP spid="69" grpId="0"/>
      <p:bldP spid="70" grpId="0" animBg="1"/>
      <p:bldP spid="23" grpId="0" animBg="1"/>
      <p:bldP spid="34" grpId="0" animBg="1"/>
      <p:bldP spid="35" grpId="0" animBg="1"/>
      <p:bldP spid="38" grpId="0"/>
      <p:bldP spid="48" grpId="0"/>
      <p:bldP spid="49" grpId="0"/>
      <p:bldP spid="51" grpId="0" animBg="1"/>
      <p:bldP spid="53" grpId="0" animBg="1"/>
      <p:bldP spid="5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523F66-8C86-A672-5919-3590A920B2BF}"/>
              </a:ext>
            </a:extLst>
          </p:cNvPr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               TEMA: REDUÇÃO DE CONSUMO DE ENERGIA NOS EQUIPAMENTOS DE TI</a:t>
            </a:r>
          </a:p>
        </p:txBody>
      </p:sp>
      <p:graphicFrame>
        <p:nvGraphicFramePr>
          <p:cNvPr id="194" name="Tabela 193">
            <a:extLst>
              <a:ext uri="{FF2B5EF4-FFF2-40B4-BE49-F238E27FC236}">
                <a16:creationId xmlns:a16="http://schemas.microsoft.com/office/drawing/2014/main" id="{1E0EBB8E-A0A0-4851-A631-F1761AA0C77E}"/>
              </a:ext>
            </a:extLst>
          </p:cNvPr>
          <p:cNvGraphicFramePr>
            <a:graphicFrameLocks noGrp="1"/>
          </p:cNvGraphicFramePr>
          <p:nvPr/>
        </p:nvGraphicFramePr>
        <p:xfrm>
          <a:off x="1466253" y="4468054"/>
          <a:ext cx="7575939" cy="187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5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EQUIPAMENTO DE TI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ENERGIA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/</a:t>
                      </a:r>
                      <a:r>
                        <a:rPr lang="pt-BR" sz="1000" b="1" i="0" u="none" strike="noStrike" baseline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DIA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1 EQUI (W) / 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QTD. EQUI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(kW)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TARIFA por kW/H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ANO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MONITOR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 W/H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360,75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360,75*20=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7.215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2.400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7.215*2.300 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16.594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16.594*0,52=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$ 8.629,14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8.629,14*12 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$ 103.549,68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DESKTOP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 W/H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819,00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819*20=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16.380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1780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16.380*1.780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29.156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37.674*0,52=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</a:t>
                      </a:r>
                      <a:r>
                        <a:rPr lang="pt-BR" sz="1000" b="1" i="0" u="sng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15161,33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15.161,33*12 = 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$ 181.935,94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80189"/>
                  </a:ext>
                </a:extLst>
              </a:tr>
              <a:tr h="272666"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TTL=&gt;  </a:t>
                      </a:r>
                    </a:p>
                  </a:txBody>
                  <a:tcPr marL="9524" marR="9524" marT="95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R$ 357.928,46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6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graphicFrame>
        <p:nvGraphicFramePr>
          <p:cNvPr id="22" name="Gráfico 21" title="Papelão"/>
          <p:cNvGraphicFramePr/>
          <p:nvPr>
            <p:extLst>
              <p:ext uri="{D42A27DB-BD31-4B8C-83A1-F6EECF244321}">
                <p14:modId xmlns:p14="http://schemas.microsoft.com/office/powerpoint/2010/main" val="3872158258"/>
              </p:ext>
            </p:extLst>
          </p:nvPr>
        </p:nvGraphicFramePr>
        <p:xfrm>
          <a:off x="51203" y="884124"/>
          <a:ext cx="9041594" cy="27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Explosão 2 26"/>
          <p:cNvSpPr/>
          <p:nvPr/>
        </p:nvSpPr>
        <p:spPr>
          <a:xfrm>
            <a:off x="5058282" y="1696248"/>
            <a:ext cx="4008569" cy="1448094"/>
          </a:xfrm>
          <a:prstGeom prst="irregularSeal2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C00000"/>
                </a:solidFill>
              </a:rPr>
              <a:t>R$ 285.485,62 / ano</a:t>
            </a:r>
          </a:p>
          <a:p>
            <a:pPr algn="ctr"/>
            <a:r>
              <a:rPr lang="pt-BR" sz="1200" b="1">
                <a:solidFill>
                  <a:srgbClr val="C00000"/>
                </a:solidFill>
              </a:rPr>
              <a:t>~5 mil </a:t>
            </a:r>
            <a:r>
              <a:rPr lang="pt-BR" sz="1200" b="1" err="1">
                <a:solidFill>
                  <a:srgbClr val="C00000"/>
                </a:solidFill>
              </a:rPr>
              <a:t>ton</a:t>
            </a:r>
            <a:r>
              <a:rPr lang="pt-BR" sz="1200" b="1">
                <a:solidFill>
                  <a:srgbClr val="C00000"/>
                </a:solidFill>
              </a:rPr>
              <a:t> CO2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622851" y="1405643"/>
            <a:ext cx="4513270" cy="2181842"/>
            <a:chOff x="622851" y="1240543"/>
            <a:chExt cx="4513270" cy="2181842"/>
          </a:xfrm>
        </p:grpSpPr>
        <p:sp>
          <p:nvSpPr>
            <p:cNvPr id="11" name="Retângulo 10"/>
            <p:cNvSpPr/>
            <p:nvPr/>
          </p:nvSpPr>
          <p:spPr>
            <a:xfrm>
              <a:off x="622851" y="1240543"/>
              <a:ext cx="2725013" cy="21818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 para a Direita 11"/>
            <p:cNvSpPr/>
            <p:nvPr/>
          </p:nvSpPr>
          <p:spPr>
            <a:xfrm>
              <a:off x="3425125" y="1906771"/>
              <a:ext cx="1710996" cy="69278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7630244" y="684411"/>
            <a:ext cx="1487920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i="1"/>
              <a:t>QTD EQUIPAMENTOS: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6.285;</a:t>
            </a:r>
          </a:p>
          <a:p>
            <a:pPr algn="ctr"/>
            <a:r>
              <a:rPr lang="pt-BR" sz="1100" b="1" i="1"/>
              <a:t>GASTO (R$) TLL: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R$ 357.928,46;</a:t>
            </a:r>
            <a:endParaRPr lang="pt-BR" sz="1100" b="1" i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-26058" y="3567374"/>
            <a:ext cx="9259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Fonte: DTI / Controladoria		             					                Levantamento: </a:t>
            </a:r>
            <a:r>
              <a:rPr lang="pt-BR" sz="900" err="1"/>
              <a:t>Jan~Dez</a:t>
            </a:r>
            <a:r>
              <a:rPr lang="pt-BR" sz="900"/>
              <a:t>/23</a:t>
            </a:r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CE51673E-01F2-4F22-AABD-AC646E4DD441}"/>
              </a:ext>
            </a:extLst>
          </p:cNvPr>
          <p:cNvSpPr/>
          <p:nvPr/>
        </p:nvSpPr>
        <p:spPr>
          <a:xfrm>
            <a:off x="4562596" y="3651480"/>
            <a:ext cx="2962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POTENCIAL DE MELHORIAS EM: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170859D-21E7-4015-BB26-1B2BDFA79B6F}"/>
              </a:ext>
            </a:extLst>
          </p:cNvPr>
          <p:cNvSpPr/>
          <p:nvPr/>
        </p:nvSpPr>
        <p:spPr>
          <a:xfrm>
            <a:off x="3780494" y="4183138"/>
            <a:ext cx="1980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MEMÓRIA DE CALCULO             </a:t>
            </a:r>
          </a:p>
        </p:txBody>
      </p:sp>
      <p:sp>
        <p:nvSpPr>
          <p:cNvPr id="196" name="Texto explicativo retangular com cantos arredondados 1">
            <a:extLst>
              <a:ext uri="{FF2B5EF4-FFF2-40B4-BE49-F238E27FC236}">
                <a16:creationId xmlns:a16="http://schemas.microsoft.com/office/drawing/2014/main" id="{1C07FE50-56AD-4C49-A8CA-D49F8448D546}"/>
              </a:ext>
            </a:extLst>
          </p:cNvPr>
          <p:cNvSpPr/>
          <p:nvPr/>
        </p:nvSpPr>
        <p:spPr>
          <a:xfrm>
            <a:off x="5418113" y="5879145"/>
            <a:ext cx="2016224" cy="724569"/>
          </a:xfrm>
          <a:prstGeom prst="wedgeRoundRectCallout">
            <a:avLst>
              <a:gd name="adj1" fmla="val 14547"/>
              <a:gd name="adj2" fmla="val -8393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Tarifa média utilizada para projeções conforme área de infra estrutura (energéticos)</a:t>
            </a:r>
          </a:p>
        </p:txBody>
      </p:sp>
      <p:sp>
        <p:nvSpPr>
          <p:cNvPr id="197" name="Texto explicativo retangular com cantos arredondados 17">
            <a:extLst>
              <a:ext uri="{FF2B5EF4-FFF2-40B4-BE49-F238E27FC236}">
                <a16:creationId xmlns:a16="http://schemas.microsoft.com/office/drawing/2014/main" id="{5307449A-8653-4B02-8859-E1CBE06F262B}"/>
              </a:ext>
            </a:extLst>
          </p:cNvPr>
          <p:cNvSpPr/>
          <p:nvPr/>
        </p:nvSpPr>
        <p:spPr>
          <a:xfrm>
            <a:off x="3070441" y="5901779"/>
            <a:ext cx="1613107" cy="576064"/>
          </a:xfrm>
          <a:prstGeom prst="wedgeRoundRectCallout">
            <a:avLst>
              <a:gd name="adj1" fmla="val -17577"/>
              <a:gd name="adj2" fmla="val -769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TTL de horas do  turno administrativo</a:t>
            </a:r>
          </a:p>
        </p:txBody>
      </p:sp>
      <p:sp>
        <p:nvSpPr>
          <p:cNvPr id="38" name="Forma Livre 31">
            <a:extLst>
              <a:ext uri="{FF2B5EF4-FFF2-40B4-BE49-F238E27FC236}">
                <a16:creationId xmlns:a16="http://schemas.microsoft.com/office/drawing/2014/main" id="{6DDF4D61-1D91-4B5D-9D5F-E9813284597A}"/>
              </a:ext>
            </a:extLst>
          </p:cNvPr>
          <p:cNvSpPr/>
          <p:nvPr/>
        </p:nvSpPr>
        <p:spPr>
          <a:xfrm>
            <a:off x="1401365" y="4331825"/>
            <a:ext cx="2423491" cy="49824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2">
            <a:extLst>
              <a:ext uri="{FF2B5EF4-FFF2-40B4-BE49-F238E27FC236}">
                <a16:creationId xmlns:a16="http://schemas.microsoft.com/office/drawing/2014/main" id="{0BD39DDD-EFEC-47C1-A07D-B648EFB953BE}"/>
              </a:ext>
            </a:extLst>
          </p:cNvPr>
          <p:cNvSpPr/>
          <p:nvPr/>
        </p:nvSpPr>
        <p:spPr>
          <a:xfrm>
            <a:off x="5645149" y="4335046"/>
            <a:ext cx="3450823" cy="505068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o explicativo retangular com cantos arredondados 17">
            <a:extLst>
              <a:ext uri="{FF2B5EF4-FFF2-40B4-BE49-F238E27FC236}">
                <a16:creationId xmlns:a16="http://schemas.microsoft.com/office/drawing/2014/main" id="{B677F938-780D-48DA-BF2D-2A7655DDD4DE}"/>
              </a:ext>
            </a:extLst>
          </p:cNvPr>
          <p:cNvSpPr/>
          <p:nvPr/>
        </p:nvSpPr>
        <p:spPr>
          <a:xfrm>
            <a:off x="1239185" y="5949979"/>
            <a:ext cx="1613107" cy="576064"/>
          </a:xfrm>
          <a:prstGeom prst="wedgeRoundRectCallout">
            <a:avLst>
              <a:gd name="adj1" fmla="val 32023"/>
              <a:gd name="adj2" fmla="val -857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Consumo informado no site do fabricante</a:t>
            </a:r>
          </a:p>
        </p:txBody>
      </p:sp>
      <p:sp>
        <p:nvSpPr>
          <p:cNvPr id="42" name="CaixaDeTexto 38">
            <a:extLst>
              <a:ext uri="{FF2B5EF4-FFF2-40B4-BE49-F238E27FC236}">
                <a16:creationId xmlns:a16="http://schemas.microsoft.com/office/drawing/2014/main" id="{3452834E-A013-4AEF-B078-D27094B943C9}"/>
              </a:ext>
            </a:extLst>
          </p:cNvPr>
          <p:cNvSpPr txBox="1"/>
          <p:nvPr/>
        </p:nvSpPr>
        <p:spPr>
          <a:xfrm>
            <a:off x="9659245" y="1663147"/>
            <a:ext cx="122550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>
                <a:solidFill>
                  <a:schemeClr val="tx1"/>
                </a:solidFill>
              </a:rPr>
              <a:t>~7 mil </a:t>
            </a:r>
            <a:r>
              <a:rPr lang="pt-BR" sz="1400" b="1" err="1">
                <a:solidFill>
                  <a:schemeClr val="tx1"/>
                </a:solidFill>
              </a:rPr>
              <a:t>ton</a:t>
            </a:r>
            <a:r>
              <a:rPr lang="pt-BR" sz="1400" b="1">
                <a:solidFill>
                  <a:schemeClr val="tx1"/>
                </a:solidFill>
              </a:rPr>
              <a:t> </a:t>
            </a:r>
            <a:r>
              <a:rPr lang="pt-BR"/>
              <a:t>CO</a:t>
            </a:r>
            <a:r>
              <a:rPr lang="pt-BR" baseline="-25000"/>
              <a:t>2 </a:t>
            </a:r>
            <a:r>
              <a:rPr lang="pt-BR" sz="14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4BCDB51-694D-A9BF-5A20-D009C0E16E06}"/>
              </a:ext>
            </a:extLst>
          </p:cNvPr>
          <p:cNvGrpSpPr/>
          <p:nvPr/>
        </p:nvGrpSpPr>
        <p:grpSpPr>
          <a:xfrm>
            <a:off x="3926665" y="3862451"/>
            <a:ext cx="5481241" cy="2886075"/>
            <a:chOff x="3873533" y="3744300"/>
            <a:chExt cx="5481241" cy="2886075"/>
          </a:xfrm>
        </p:grpSpPr>
        <p:pic>
          <p:nvPicPr>
            <p:cNvPr id="32" name="Imagem 31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70257B2-040C-AFD0-DB87-FB921874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3533" y="3744300"/>
              <a:ext cx="5481241" cy="2886075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3BF0E04-DB21-A415-7455-0655174E1506}"/>
                </a:ext>
              </a:extLst>
            </p:cNvPr>
            <p:cNvSpPr/>
            <p:nvPr/>
          </p:nvSpPr>
          <p:spPr>
            <a:xfrm>
              <a:off x="4207111" y="4007779"/>
              <a:ext cx="3181104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Uso racional de recursos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Custos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Emissões Atmosféricas</a:t>
              </a:r>
            </a:p>
            <a:p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pt-BR" sz="1600" b="1">
                <a:latin typeface="Ink Free" panose="03080402000500000000" pitchFamily="66" charset="0"/>
                <a:cs typeface="Myanmar Text" panose="020B0502040204020203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7299023-4FC0-2620-548C-DB834EEB6674}"/>
              </a:ext>
            </a:extLst>
          </p:cNvPr>
          <p:cNvGrpSpPr/>
          <p:nvPr/>
        </p:nvGrpSpPr>
        <p:grpSpPr>
          <a:xfrm>
            <a:off x="-56623" y="3602601"/>
            <a:ext cx="3496672" cy="2607444"/>
            <a:chOff x="-15853" y="3645439"/>
            <a:chExt cx="3496672" cy="260744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A7608A0-6391-A717-D3C8-22C484AFAF97}"/>
                </a:ext>
              </a:extLst>
            </p:cNvPr>
            <p:cNvSpPr txBox="1"/>
            <p:nvPr/>
          </p:nvSpPr>
          <p:spPr>
            <a:xfrm>
              <a:off x="1725133" y="3645439"/>
              <a:ext cx="1755686" cy="779026"/>
            </a:xfrm>
            <a:prstGeom prst="wedgeEllipseCallout">
              <a:avLst>
                <a:gd name="adj1" fmla="val -60832"/>
                <a:gd name="adj2" fmla="val 18447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Primeiro precisamos entender como esses equipamentos são utilizados atualmente.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36" name="Imagem 35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C839B26A-B44E-B644-3D37-9C98C2DB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3" y="3770461"/>
              <a:ext cx="1926394" cy="2482422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B700287-B8FF-674C-1148-4485EAC5216C}"/>
              </a:ext>
            </a:extLst>
          </p:cNvPr>
          <p:cNvGrpSpPr/>
          <p:nvPr/>
        </p:nvGrpSpPr>
        <p:grpSpPr>
          <a:xfrm>
            <a:off x="80798" y="3493895"/>
            <a:ext cx="3026044" cy="2692437"/>
            <a:chOff x="14091" y="3527874"/>
            <a:chExt cx="3026044" cy="2692437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50399E-92EB-C0BE-C0B1-3B4A089D6AE5}"/>
                </a:ext>
              </a:extLst>
            </p:cNvPr>
            <p:cNvSpPr txBox="1"/>
            <p:nvPr/>
          </p:nvSpPr>
          <p:spPr>
            <a:xfrm>
              <a:off x="1653958" y="4069023"/>
              <a:ext cx="1386177" cy="584269"/>
            </a:xfrm>
            <a:prstGeom prst="wedgeEllipseCallout">
              <a:avLst>
                <a:gd name="adj1" fmla="val -67775"/>
                <a:gd name="adj2" fmla="val -18621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Vamos melhorar aqui onde há maior consumo.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43" name="Imagem 4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98C0D30-A6BD-4F74-A467-0D69A050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" y="3527874"/>
              <a:ext cx="2080950" cy="2692437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CDD739D-8C57-C466-7516-C221E704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2595858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CF49A-AFB1-8AC7-7D96-B47CF15B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3665022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125-Gráfico de Pareto | Usuários do Excel">
            <a:extLst>
              <a:ext uri="{FF2B5EF4-FFF2-40B4-BE49-F238E27FC236}">
                <a16:creationId xmlns:a16="http://schemas.microsoft.com/office/drawing/2014/main" id="{5F7C353D-9F67-F84F-ED9E-63C6C428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925" y="4797249"/>
            <a:ext cx="1266825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A22BB1-ACB6-87E2-A5B9-6A1DAB21FF50}"/>
              </a:ext>
            </a:extLst>
          </p:cNvPr>
          <p:cNvSpPr txBox="1"/>
          <p:nvPr/>
        </p:nvSpPr>
        <p:spPr>
          <a:xfrm>
            <a:off x="9528808" y="5697362"/>
            <a:ext cx="5696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10"/>
              </a:rPr>
              <a:t>0125-Gráfico de Pareto | Usuários do Excel (wordpress.com)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3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2" grpId="0">
        <p:bldAsOne/>
      </p:bldGraphic>
      <p:bldP spid="27" grpId="0" animBg="1"/>
      <p:bldP spid="10" grpId="0" animBg="1"/>
      <p:bldP spid="19" grpId="0"/>
      <p:bldP spid="193" grpId="0"/>
      <p:bldP spid="195" grpId="0"/>
      <p:bldP spid="195" grpId="1"/>
      <p:bldP spid="196" grpId="0" animBg="1"/>
      <p:bldP spid="196" grpId="1" animBg="1"/>
      <p:bldP spid="197" grpId="0" animBg="1"/>
      <p:bldP spid="19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523F66-8C86-A672-5919-3590A920B2BF}"/>
              </a:ext>
            </a:extLst>
          </p:cNvPr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               TEMA: REDUÇÃO DE CONSUMO DE ENERGIA NOS EQUIPAMENTOS DE TI</a:t>
            </a:r>
          </a:p>
        </p:txBody>
      </p:sp>
      <p:graphicFrame>
        <p:nvGraphicFramePr>
          <p:cNvPr id="194" name="Tabela 193">
            <a:extLst>
              <a:ext uri="{FF2B5EF4-FFF2-40B4-BE49-F238E27FC236}">
                <a16:creationId xmlns:a16="http://schemas.microsoft.com/office/drawing/2014/main" id="{1E0EBB8E-A0A0-4851-A631-F1761AA0C77E}"/>
              </a:ext>
            </a:extLst>
          </p:cNvPr>
          <p:cNvGraphicFramePr>
            <a:graphicFrameLocks noGrp="1"/>
          </p:cNvGraphicFramePr>
          <p:nvPr/>
        </p:nvGraphicFramePr>
        <p:xfrm>
          <a:off x="1466253" y="4468054"/>
          <a:ext cx="7575939" cy="187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5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EQUIPAMENTO DE TI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ENERGIA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/</a:t>
                      </a:r>
                      <a:r>
                        <a:rPr lang="pt-BR" sz="1000" b="1" i="0" u="none" strike="noStrike" baseline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DIA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1 EQUI (W) / 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QTD. EQUI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(kW)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TARIFA por kW/H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ANO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MONITOR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 W/H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360,75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360,75*20=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7.215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2.400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7.215*2.300 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16.594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16.594*0,52=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$ 8.629,14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8.629,14*12 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$ 103.549,68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DESKTOP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 W/H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819,00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819*20=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16.380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1780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16.380*1.780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29.156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37.674*0,52=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</a:t>
                      </a:r>
                      <a:r>
                        <a:rPr lang="pt-BR" sz="1000" b="1" i="0" u="sng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15161,33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15.161,33*12 = 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$ 181.935,94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80189"/>
                  </a:ext>
                </a:extLst>
              </a:tr>
              <a:tr h="272666"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TTL=&gt;  </a:t>
                      </a:r>
                    </a:p>
                  </a:txBody>
                  <a:tcPr marL="9524" marR="9524" marT="95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R$ 357.928,46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6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graphicFrame>
        <p:nvGraphicFramePr>
          <p:cNvPr id="22" name="Gráfico 21" title="Papelão"/>
          <p:cNvGraphicFramePr/>
          <p:nvPr>
            <p:extLst>
              <p:ext uri="{D42A27DB-BD31-4B8C-83A1-F6EECF244321}">
                <p14:modId xmlns:p14="http://schemas.microsoft.com/office/powerpoint/2010/main" val="3605486465"/>
              </p:ext>
            </p:extLst>
          </p:nvPr>
        </p:nvGraphicFramePr>
        <p:xfrm>
          <a:off x="51203" y="884124"/>
          <a:ext cx="9041594" cy="27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Explosão 2 26"/>
          <p:cNvSpPr/>
          <p:nvPr/>
        </p:nvSpPr>
        <p:spPr>
          <a:xfrm>
            <a:off x="5058282" y="1762070"/>
            <a:ext cx="4008569" cy="1316450"/>
          </a:xfrm>
          <a:prstGeom prst="irregularSeal2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C00000"/>
                </a:solidFill>
              </a:rPr>
              <a:t>R$ 285.485,62 / ano</a:t>
            </a:r>
          </a:p>
          <a:p>
            <a:pPr algn="ctr"/>
            <a:r>
              <a:rPr lang="pt-BR" sz="1200" b="1">
                <a:solidFill>
                  <a:srgbClr val="C00000"/>
                </a:solidFill>
              </a:rPr>
              <a:t>~5 mil </a:t>
            </a:r>
            <a:r>
              <a:rPr lang="pt-BR" sz="1200" b="1" err="1">
                <a:solidFill>
                  <a:srgbClr val="C00000"/>
                </a:solidFill>
              </a:rPr>
              <a:t>ton</a:t>
            </a:r>
            <a:r>
              <a:rPr lang="pt-BR" sz="1200" b="1">
                <a:solidFill>
                  <a:srgbClr val="C00000"/>
                </a:solidFill>
              </a:rPr>
              <a:t> CO2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622851" y="1405643"/>
            <a:ext cx="4513270" cy="2181842"/>
            <a:chOff x="622851" y="1240543"/>
            <a:chExt cx="4513270" cy="2181842"/>
          </a:xfrm>
        </p:grpSpPr>
        <p:sp>
          <p:nvSpPr>
            <p:cNvPr id="11" name="Retângulo 10"/>
            <p:cNvSpPr/>
            <p:nvPr/>
          </p:nvSpPr>
          <p:spPr>
            <a:xfrm>
              <a:off x="622851" y="1240543"/>
              <a:ext cx="2725013" cy="21818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 para a Direita 11"/>
            <p:cNvSpPr/>
            <p:nvPr/>
          </p:nvSpPr>
          <p:spPr>
            <a:xfrm>
              <a:off x="3425125" y="1906771"/>
              <a:ext cx="1710996" cy="69278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7630244" y="684411"/>
            <a:ext cx="1487920" cy="707886"/>
          </a:xfrm>
          <a:prstGeom prst="rect">
            <a:avLst/>
          </a:prstGeom>
          <a:solidFill>
            <a:srgbClr val="FFFF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pt-BR" sz="1100" b="1" i="1"/>
              <a:t>QTD EQUIPAMENTOS: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6.285;</a:t>
            </a:r>
          </a:p>
          <a:p>
            <a:pPr algn="ctr"/>
            <a:r>
              <a:rPr lang="pt-BR" sz="1100" b="1" i="1"/>
              <a:t>GASTO (R$) TLL: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R$ 357.928,46;</a:t>
            </a:r>
            <a:endParaRPr lang="pt-BR" sz="1100" b="1" i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-26058" y="3567374"/>
            <a:ext cx="9259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Fonte: DTI / Controladoria		             					                Levantamento: </a:t>
            </a:r>
            <a:r>
              <a:rPr lang="pt-BR" sz="900" err="1"/>
              <a:t>Jan~Dez</a:t>
            </a:r>
            <a:r>
              <a:rPr lang="pt-BR" sz="900"/>
              <a:t>/23</a:t>
            </a:r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CE51673E-01F2-4F22-AABD-AC646E4DD441}"/>
              </a:ext>
            </a:extLst>
          </p:cNvPr>
          <p:cNvSpPr/>
          <p:nvPr/>
        </p:nvSpPr>
        <p:spPr>
          <a:xfrm>
            <a:off x="4562596" y="3651480"/>
            <a:ext cx="2962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POTENCIAL DE MELHORIAS EM: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170859D-21E7-4015-BB26-1B2BDFA79B6F}"/>
              </a:ext>
            </a:extLst>
          </p:cNvPr>
          <p:cNvSpPr/>
          <p:nvPr/>
        </p:nvSpPr>
        <p:spPr>
          <a:xfrm>
            <a:off x="3780494" y="4183138"/>
            <a:ext cx="1980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MEMÓRIA DE CALCULO             </a:t>
            </a:r>
          </a:p>
        </p:txBody>
      </p:sp>
      <p:sp>
        <p:nvSpPr>
          <p:cNvPr id="196" name="Texto explicativo retangular com cantos arredondados 1">
            <a:extLst>
              <a:ext uri="{FF2B5EF4-FFF2-40B4-BE49-F238E27FC236}">
                <a16:creationId xmlns:a16="http://schemas.microsoft.com/office/drawing/2014/main" id="{1C07FE50-56AD-4C49-A8CA-D49F8448D546}"/>
              </a:ext>
            </a:extLst>
          </p:cNvPr>
          <p:cNvSpPr/>
          <p:nvPr/>
        </p:nvSpPr>
        <p:spPr>
          <a:xfrm>
            <a:off x="5418113" y="5879145"/>
            <a:ext cx="2016224" cy="724569"/>
          </a:xfrm>
          <a:prstGeom prst="wedgeRoundRectCallout">
            <a:avLst>
              <a:gd name="adj1" fmla="val 14547"/>
              <a:gd name="adj2" fmla="val -8393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Tarifa média utilizada para projeções conforme área de infra estrutura (energéticos)</a:t>
            </a:r>
          </a:p>
        </p:txBody>
      </p:sp>
      <p:sp>
        <p:nvSpPr>
          <p:cNvPr id="197" name="Texto explicativo retangular com cantos arredondados 17">
            <a:extLst>
              <a:ext uri="{FF2B5EF4-FFF2-40B4-BE49-F238E27FC236}">
                <a16:creationId xmlns:a16="http://schemas.microsoft.com/office/drawing/2014/main" id="{5307449A-8653-4B02-8859-E1CBE06F262B}"/>
              </a:ext>
            </a:extLst>
          </p:cNvPr>
          <p:cNvSpPr/>
          <p:nvPr/>
        </p:nvSpPr>
        <p:spPr>
          <a:xfrm>
            <a:off x="3070441" y="5901779"/>
            <a:ext cx="1613107" cy="576064"/>
          </a:xfrm>
          <a:prstGeom prst="wedgeRoundRectCallout">
            <a:avLst>
              <a:gd name="adj1" fmla="val -17577"/>
              <a:gd name="adj2" fmla="val -769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TTL de horas do  turno administrativo</a:t>
            </a:r>
          </a:p>
        </p:txBody>
      </p:sp>
      <p:sp>
        <p:nvSpPr>
          <p:cNvPr id="38" name="Forma Livre 31">
            <a:extLst>
              <a:ext uri="{FF2B5EF4-FFF2-40B4-BE49-F238E27FC236}">
                <a16:creationId xmlns:a16="http://schemas.microsoft.com/office/drawing/2014/main" id="{6DDF4D61-1D91-4B5D-9D5F-E9813284597A}"/>
              </a:ext>
            </a:extLst>
          </p:cNvPr>
          <p:cNvSpPr/>
          <p:nvPr/>
        </p:nvSpPr>
        <p:spPr>
          <a:xfrm>
            <a:off x="1401365" y="4331825"/>
            <a:ext cx="2423491" cy="49824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2">
            <a:extLst>
              <a:ext uri="{FF2B5EF4-FFF2-40B4-BE49-F238E27FC236}">
                <a16:creationId xmlns:a16="http://schemas.microsoft.com/office/drawing/2014/main" id="{0BD39DDD-EFEC-47C1-A07D-B648EFB953BE}"/>
              </a:ext>
            </a:extLst>
          </p:cNvPr>
          <p:cNvSpPr/>
          <p:nvPr/>
        </p:nvSpPr>
        <p:spPr>
          <a:xfrm>
            <a:off x="5645149" y="4335046"/>
            <a:ext cx="3450823" cy="505068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o explicativo retangular com cantos arredondados 17">
            <a:extLst>
              <a:ext uri="{FF2B5EF4-FFF2-40B4-BE49-F238E27FC236}">
                <a16:creationId xmlns:a16="http://schemas.microsoft.com/office/drawing/2014/main" id="{B677F938-780D-48DA-BF2D-2A7655DDD4DE}"/>
              </a:ext>
            </a:extLst>
          </p:cNvPr>
          <p:cNvSpPr/>
          <p:nvPr/>
        </p:nvSpPr>
        <p:spPr>
          <a:xfrm>
            <a:off x="1239185" y="5949979"/>
            <a:ext cx="1613107" cy="576064"/>
          </a:xfrm>
          <a:prstGeom prst="wedgeRoundRectCallout">
            <a:avLst>
              <a:gd name="adj1" fmla="val 32023"/>
              <a:gd name="adj2" fmla="val -857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Consumo informado no site do fabricante</a:t>
            </a:r>
          </a:p>
        </p:txBody>
      </p:sp>
      <p:sp>
        <p:nvSpPr>
          <p:cNvPr id="42" name="CaixaDeTexto 38">
            <a:extLst>
              <a:ext uri="{FF2B5EF4-FFF2-40B4-BE49-F238E27FC236}">
                <a16:creationId xmlns:a16="http://schemas.microsoft.com/office/drawing/2014/main" id="{3452834E-A013-4AEF-B078-D27094B943C9}"/>
              </a:ext>
            </a:extLst>
          </p:cNvPr>
          <p:cNvSpPr txBox="1"/>
          <p:nvPr/>
        </p:nvSpPr>
        <p:spPr>
          <a:xfrm>
            <a:off x="9659245" y="1663147"/>
            <a:ext cx="122550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>
                <a:solidFill>
                  <a:schemeClr val="tx1"/>
                </a:solidFill>
              </a:rPr>
              <a:t>~7 mil </a:t>
            </a:r>
            <a:r>
              <a:rPr lang="pt-BR" sz="1400" b="1" err="1">
                <a:solidFill>
                  <a:schemeClr val="tx1"/>
                </a:solidFill>
              </a:rPr>
              <a:t>ton</a:t>
            </a:r>
            <a:r>
              <a:rPr lang="pt-BR" sz="1400" b="1">
                <a:solidFill>
                  <a:schemeClr val="tx1"/>
                </a:solidFill>
              </a:rPr>
              <a:t> </a:t>
            </a:r>
            <a:r>
              <a:rPr lang="pt-BR"/>
              <a:t>CO</a:t>
            </a:r>
            <a:r>
              <a:rPr lang="pt-BR" baseline="-25000"/>
              <a:t>2 </a:t>
            </a:r>
            <a:r>
              <a:rPr lang="pt-BR" sz="14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4BCDB51-694D-A9BF-5A20-D009C0E16E06}"/>
              </a:ext>
            </a:extLst>
          </p:cNvPr>
          <p:cNvGrpSpPr/>
          <p:nvPr/>
        </p:nvGrpSpPr>
        <p:grpSpPr>
          <a:xfrm>
            <a:off x="3926665" y="3862451"/>
            <a:ext cx="5481241" cy="2886075"/>
            <a:chOff x="3873533" y="3744300"/>
            <a:chExt cx="5481241" cy="2886075"/>
          </a:xfrm>
        </p:grpSpPr>
        <p:pic>
          <p:nvPicPr>
            <p:cNvPr id="32" name="Imagem 31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70257B2-040C-AFD0-DB87-FB921874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3533" y="3744300"/>
              <a:ext cx="5481241" cy="2886075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3BF0E04-DB21-A415-7455-0655174E1506}"/>
                </a:ext>
              </a:extLst>
            </p:cNvPr>
            <p:cNvSpPr/>
            <p:nvPr/>
          </p:nvSpPr>
          <p:spPr>
            <a:xfrm>
              <a:off x="4207111" y="4007779"/>
              <a:ext cx="3181104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Uso racional de recursos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Custos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Emissões Atmosféricas</a:t>
              </a:r>
            </a:p>
            <a:p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pt-BR" sz="1600" b="1">
                <a:latin typeface="Ink Free" panose="03080402000500000000" pitchFamily="66" charset="0"/>
                <a:cs typeface="Myanmar Text" panose="020B0502040204020203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7299023-4FC0-2620-548C-DB834EEB6674}"/>
              </a:ext>
            </a:extLst>
          </p:cNvPr>
          <p:cNvGrpSpPr/>
          <p:nvPr/>
        </p:nvGrpSpPr>
        <p:grpSpPr>
          <a:xfrm>
            <a:off x="-56623" y="3602601"/>
            <a:ext cx="3496672" cy="2607444"/>
            <a:chOff x="-15853" y="3645439"/>
            <a:chExt cx="3496672" cy="260744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A7608A0-6391-A717-D3C8-22C484AFAF97}"/>
                </a:ext>
              </a:extLst>
            </p:cNvPr>
            <p:cNvSpPr txBox="1"/>
            <p:nvPr/>
          </p:nvSpPr>
          <p:spPr>
            <a:xfrm>
              <a:off x="1725133" y="3645439"/>
              <a:ext cx="1755686" cy="779026"/>
            </a:xfrm>
            <a:prstGeom prst="wedgeEllipseCallout">
              <a:avLst>
                <a:gd name="adj1" fmla="val -60832"/>
                <a:gd name="adj2" fmla="val 18447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Primeiro precisamos entender como esses equipamentos são utilizados atualmente.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36" name="Imagem 35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C839B26A-B44E-B644-3D37-9C98C2DB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3" y="3770461"/>
              <a:ext cx="1926394" cy="2482422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B700287-B8FF-674C-1148-4485EAC5216C}"/>
              </a:ext>
            </a:extLst>
          </p:cNvPr>
          <p:cNvGrpSpPr/>
          <p:nvPr/>
        </p:nvGrpSpPr>
        <p:grpSpPr>
          <a:xfrm>
            <a:off x="80798" y="3493895"/>
            <a:ext cx="3026044" cy="2692437"/>
            <a:chOff x="14091" y="3527874"/>
            <a:chExt cx="3026044" cy="2692437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50399E-92EB-C0BE-C0B1-3B4A089D6AE5}"/>
                </a:ext>
              </a:extLst>
            </p:cNvPr>
            <p:cNvSpPr txBox="1"/>
            <p:nvPr/>
          </p:nvSpPr>
          <p:spPr>
            <a:xfrm>
              <a:off x="1653958" y="4069023"/>
              <a:ext cx="1386177" cy="584269"/>
            </a:xfrm>
            <a:prstGeom prst="wedgeEllipseCallout">
              <a:avLst>
                <a:gd name="adj1" fmla="val -67775"/>
                <a:gd name="adj2" fmla="val -18621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Vamos melhorar aqui onde há maior consumo.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43" name="Imagem 4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98C0D30-A6BD-4F74-A467-0D69A050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" y="3527874"/>
              <a:ext cx="2080950" cy="2692437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CDD739D-8C57-C466-7516-C221E704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2595858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CF49A-AFB1-8AC7-7D96-B47CF15B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3665022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125-Gráfico de Pareto | Usuários do Excel">
            <a:extLst>
              <a:ext uri="{FF2B5EF4-FFF2-40B4-BE49-F238E27FC236}">
                <a16:creationId xmlns:a16="http://schemas.microsoft.com/office/drawing/2014/main" id="{5F7C353D-9F67-F84F-ED9E-63C6C428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925" y="4797249"/>
            <a:ext cx="1266825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A22BB1-ACB6-87E2-A5B9-6A1DAB21FF50}"/>
              </a:ext>
            </a:extLst>
          </p:cNvPr>
          <p:cNvSpPr txBox="1"/>
          <p:nvPr/>
        </p:nvSpPr>
        <p:spPr>
          <a:xfrm>
            <a:off x="9528808" y="5697362"/>
            <a:ext cx="5696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10"/>
              </a:rPr>
              <a:t>0125-Gráfico de Pareto | Usuários do Excel (wordpress.com)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00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2" grpId="0">
        <p:bldAsOne/>
      </p:bldGraphic>
      <p:bldP spid="27" grpId="0" animBg="1"/>
      <p:bldP spid="10" grpId="0" animBg="1"/>
      <p:bldP spid="19" grpId="0"/>
      <p:bldP spid="193" grpId="0"/>
      <p:bldP spid="195" grpId="0"/>
      <p:bldP spid="195" grpId="1"/>
      <p:bldP spid="196" grpId="0" animBg="1"/>
      <p:bldP spid="196" grpId="1" animBg="1"/>
      <p:bldP spid="197" grpId="0" animBg="1"/>
      <p:bldP spid="19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tângulo 486">
            <a:extLst>
              <a:ext uri="{FF2B5EF4-FFF2-40B4-BE49-F238E27FC236}">
                <a16:creationId xmlns:a16="http://schemas.microsoft.com/office/drawing/2014/main" id="{06665AB8-249D-41B3-883F-E0DFD2A5AB99}"/>
              </a:ext>
            </a:extLst>
          </p:cNvPr>
          <p:cNvSpPr/>
          <p:nvPr/>
        </p:nvSpPr>
        <p:spPr>
          <a:xfrm>
            <a:off x="1834" y="4812898"/>
            <a:ext cx="9142166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Políticas da Empresa para Sustentabilidade com esses Equipamentos</a:t>
            </a:r>
          </a:p>
        </p:txBody>
      </p:sp>
      <p:sp>
        <p:nvSpPr>
          <p:cNvPr id="202" name="Elipse 201">
            <a:extLst>
              <a:ext uri="{FF2B5EF4-FFF2-40B4-BE49-F238E27FC236}">
                <a16:creationId xmlns:a16="http://schemas.microsoft.com/office/drawing/2014/main" id="{B51E5CEC-7130-49CD-90E7-329296A3625C}"/>
              </a:ext>
            </a:extLst>
          </p:cNvPr>
          <p:cNvSpPr/>
          <p:nvPr/>
        </p:nvSpPr>
        <p:spPr>
          <a:xfrm rot="1136303">
            <a:off x="6344058" y="4910305"/>
            <a:ext cx="3667794" cy="22865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32" name="Picture 4">
            <a:extLst>
              <a:ext uri="{FF2B5EF4-FFF2-40B4-BE49-F238E27FC236}">
                <a16:creationId xmlns:a16="http://schemas.microsoft.com/office/drawing/2014/main" id="{533C931E-5329-4849-BCB1-2E13A56F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1"/>
          <a:stretch/>
        </p:blipFill>
        <p:spPr bwMode="auto">
          <a:xfrm>
            <a:off x="5265709" y="5334482"/>
            <a:ext cx="948589" cy="6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8" name="CaixaDeTexto 487">
            <a:extLst>
              <a:ext uri="{FF2B5EF4-FFF2-40B4-BE49-F238E27FC236}">
                <a16:creationId xmlns:a16="http://schemas.microsoft.com/office/drawing/2014/main" id="{A2F76194-0B76-423F-85A3-FD7CBB83F6D2}"/>
              </a:ext>
            </a:extLst>
          </p:cNvPr>
          <p:cNvSpPr txBox="1"/>
          <p:nvPr/>
        </p:nvSpPr>
        <p:spPr>
          <a:xfrm>
            <a:off x="5241563" y="7013896"/>
            <a:ext cx="909630" cy="329875"/>
          </a:xfrm>
          <a:prstGeom prst="rect">
            <a:avLst/>
          </a:prstGeom>
          <a:solidFill>
            <a:srgbClr val="FFFF93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sz="1100" b="1">
                <a:latin typeface="Arial" charset="0"/>
              </a:rPr>
              <a:t>Nem sempre é observada</a:t>
            </a:r>
            <a:endParaRPr lang="pt-BR" sz="1100" b="0">
              <a:latin typeface="Arial" charset="0"/>
            </a:endParaRPr>
          </a:p>
        </p:txBody>
      </p:sp>
      <p:cxnSp>
        <p:nvCxnSpPr>
          <p:cNvPr id="206" name="Conector reto 7">
            <a:extLst>
              <a:ext uri="{FF2B5EF4-FFF2-40B4-BE49-F238E27FC236}">
                <a16:creationId xmlns:a16="http://schemas.microsoft.com/office/drawing/2014/main" id="{56AA7E54-DB64-49C3-A6FB-AD25C5532D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1294" y="6165304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Conector reto 9">
            <a:extLst>
              <a:ext uri="{FF2B5EF4-FFF2-40B4-BE49-F238E27FC236}">
                <a16:creationId xmlns:a16="http://schemas.microsoft.com/office/drawing/2014/main" id="{73946B7A-291E-4C71-BC33-CF3389EC6C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458" y="1241618"/>
            <a:ext cx="0" cy="340590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0" name="Retângulo: Cantos Arredondados 479">
            <a:extLst>
              <a:ext uri="{FF2B5EF4-FFF2-40B4-BE49-F238E27FC236}">
                <a16:creationId xmlns:a16="http://schemas.microsoft.com/office/drawing/2014/main" id="{99AB658E-39E2-4EB4-BACF-D01F5262B286}"/>
              </a:ext>
            </a:extLst>
          </p:cNvPr>
          <p:cNvSpPr/>
          <p:nvPr/>
        </p:nvSpPr>
        <p:spPr>
          <a:xfrm>
            <a:off x="2236388" y="2992144"/>
            <a:ext cx="3085845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4" name="Retângulo: Cantos Arredondados 473">
            <a:extLst>
              <a:ext uri="{FF2B5EF4-FFF2-40B4-BE49-F238E27FC236}">
                <a16:creationId xmlns:a16="http://schemas.microsoft.com/office/drawing/2014/main" id="{57CC08D7-F148-43C2-8A45-11CAE8DFD640}"/>
              </a:ext>
            </a:extLst>
          </p:cNvPr>
          <p:cNvSpPr/>
          <p:nvPr/>
        </p:nvSpPr>
        <p:spPr>
          <a:xfrm>
            <a:off x="5489873" y="2990907"/>
            <a:ext cx="3541139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3" name="Retângulo: Cantos Arredondados 472">
            <a:extLst>
              <a:ext uri="{FF2B5EF4-FFF2-40B4-BE49-F238E27FC236}">
                <a16:creationId xmlns:a16="http://schemas.microsoft.com/office/drawing/2014/main" id="{361B89AC-6E01-42B1-B015-A90B32D3BEF7}"/>
              </a:ext>
            </a:extLst>
          </p:cNvPr>
          <p:cNvSpPr/>
          <p:nvPr/>
        </p:nvSpPr>
        <p:spPr>
          <a:xfrm>
            <a:off x="5516751" y="1145686"/>
            <a:ext cx="3541139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4" name="Group 582">
            <a:extLst>
              <a:ext uri="{FF2B5EF4-FFF2-40B4-BE49-F238E27FC236}">
                <a16:creationId xmlns:a16="http://schemas.microsoft.com/office/drawing/2014/main" id="{1D1BD736-1964-41D3-9D4F-6CE534517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19204" y="1842456"/>
            <a:ext cx="1857391" cy="1071563"/>
            <a:chOff x="2012" y="1202"/>
            <a:chExt cx="948" cy="604"/>
          </a:xfrm>
        </p:grpSpPr>
        <p:sp>
          <p:nvSpPr>
            <p:cNvPr id="340" name="Rectangle 583">
              <a:extLst>
                <a:ext uri="{FF2B5EF4-FFF2-40B4-BE49-F238E27FC236}">
                  <a16:creationId xmlns:a16="http://schemas.microsoft.com/office/drawing/2014/main" id="{D31296EE-19C6-465C-A35A-900DBD51E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202"/>
              <a:ext cx="941" cy="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341" name="Picture 584">
              <a:extLst>
                <a:ext uri="{FF2B5EF4-FFF2-40B4-BE49-F238E27FC236}">
                  <a16:creationId xmlns:a16="http://schemas.microsoft.com/office/drawing/2014/main" id="{0F5EBED2-0316-4159-9F61-4A8442A3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208"/>
              <a:ext cx="942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Rectangle 585">
              <a:extLst>
                <a:ext uri="{FF2B5EF4-FFF2-40B4-BE49-F238E27FC236}">
                  <a16:creationId xmlns:a16="http://schemas.microsoft.com/office/drawing/2014/main" id="{8218716D-34D3-495F-940E-34C6ABB48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202"/>
              <a:ext cx="946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F6A9D6-CD7C-438A-8F76-CB340ED4DE9E}"/>
              </a:ext>
            </a:extLst>
          </p:cNvPr>
          <p:cNvSpPr/>
          <p:nvPr/>
        </p:nvSpPr>
        <p:spPr>
          <a:xfrm>
            <a:off x="2230075" y="1144672"/>
            <a:ext cx="3085845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6" name="Elipse 435">
            <a:extLst>
              <a:ext uri="{FF2B5EF4-FFF2-40B4-BE49-F238E27FC236}">
                <a16:creationId xmlns:a16="http://schemas.microsoft.com/office/drawing/2014/main" id="{BEFBB88B-7E1C-4DBF-9180-CEF17DD1569D}"/>
              </a:ext>
            </a:extLst>
          </p:cNvPr>
          <p:cNvSpPr/>
          <p:nvPr/>
        </p:nvSpPr>
        <p:spPr>
          <a:xfrm>
            <a:off x="104015" y="1525619"/>
            <a:ext cx="1686202" cy="28305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6942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Fluxo de Jornada de Trabalho dos Colaboradores HONDA (Utilização dos Equipamentos de TI)</a:t>
            </a:r>
          </a:p>
        </p:txBody>
      </p:sp>
      <p:grpSp>
        <p:nvGrpSpPr>
          <p:cNvPr id="344" name="Group 1107">
            <a:extLst>
              <a:ext uri="{FF2B5EF4-FFF2-40B4-BE49-F238E27FC236}">
                <a16:creationId xmlns:a16="http://schemas.microsoft.com/office/drawing/2014/main" id="{CF1629E0-8463-4B5E-AA12-3C851C759E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14299" y="1359313"/>
            <a:ext cx="1714500" cy="1323975"/>
            <a:chOff x="833" y="270"/>
            <a:chExt cx="80" cy="72"/>
          </a:xfrm>
        </p:grpSpPr>
        <p:sp>
          <p:nvSpPr>
            <p:cNvPr id="345" name="Freeform 1108">
              <a:extLst>
                <a:ext uri="{FF2B5EF4-FFF2-40B4-BE49-F238E27FC236}">
                  <a16:creationId xmlns:a16="http://schemas.microsoft.com/office/drawing/2014/main" id="{06684C07-43F2-4DA0-AD85-D0433C41D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270"/>
              <a:ext cx="80" cy="71"/>
            </a:xfrm>
            <a:custGeom>
              <a:avLst/>
              <a:gdLst>
                <a:gd name="T0" fmla="*/ 0 w 2687"/>
                <a:gd name="T1" fmla="*/ 0 h 2432"/>
                <a:gd name="T2" fmla="*/ 0 w 2687"/>
                <a:gd name="T3" fmla="*/ 0 h 2432"/>
                <a:gd name="T4" fmla="*/ 0 w 2687"/>
                <a:gd name="T5" fmla="*/ 0 h 2432"/>
                <a:gd name="T6" fmla="*/ 0 w 2687"/>
                <a:gd name="T7" fmla="*/ 0 h 2432"/>
                <a:gd name="T8" fmla="*/ 0 w 2687"/>
                <a:gd name="T9" fmla="*/ 0 h 2432"/>
                <a:gd name="T10" fmla="*/ 0 w 2687"/>
                <a:gd name="T11" fmla="*/ 0 h 2432"/>
                <a:gd name="T12" fmla="*/ 0 w 2687"/>
                <a:gd name="T13" fmla="*/ 0 h 2432"/>
                <a:gd name="T14" fmla="*/ 0 w 2687"/>
                <a:gd name="T15" fmla="*/ 0 h 2432"/>
                <a:gd name="T16" fmla="*/ 0 w 2687"/>
                <a:gd name="T17" fmla="*/ 0 h 2432"/>
                <a:gd name="T18" fmla="*/ 0 w 2687"/>
                <a:gd name="T19" fmla="*/ 0 h 2432"/>
                <a:gd name="T20" fmla="*/ 0 w 2687"/>
                <a:gd name="T21" fmla="*/ 0 h 2432"/>
                <a:gd name="T22" fmla="*/ 0 w 2687"/>
                <a:gd name="T23" fmla="*/ 0 h 2432"/>
                <a:gd name="T24" fmla="*/ 0 w 2687"/>
                <a:gd name="T25" fmla="*/ 0 h 2432"/>
                <a:gd name="T26" fmla="*/ 0 w 2687"/>
                <a:gd name="T27" fmla="*/ 0 h 2432"/>
                <a:gd name="T28" fmla="*/ 0 w 2687"/>
                <a:gd name="T29" fmla="*/ 0 h 2432"/>
                <a:gd name="T30" fmla="*/ 0 w 2687"/>
                <a:gd name="T31" fmla="*/ 0 h 2432"/>
                <a:gd name="T32" fmla="*/ 0 w 2687"/>
                <a:gd name="T33" fmla="*/ 0 h 2432"/>
                <a:gd name="T34" fmla="*/ 0 w 2687"/>
                <a:gd name="T35" fmla="*/ 0 h 2432"/>
                <a:gd name="T36" fmla="*/ 0 w 2687"/>
                <a:gd name="T37" fmla="*/ 0 h 2432"/>
                <a:gd name="T38" fmla="*/ 0 w 2687"/>
                <a:gd name="T39" fmla="*/ 0 h 2432"/>
                <a:gd name="T40" fmla="*/ 0 w 2687"/>
                <a:gd name="T41" fmla="*/ 0 h 2432"/>
                <a:gd name="T42" fmla="*/ 0 w 2687"/>
                <a:gd name="T43" fmla="*/ 0 h 2432"/>
                <a:gd name="T44" fmla="*/ 0 w 2687"/>
                <a:gd name="T45" fmla="*/ 0 h 2432"/>
                <a:gd name="T46" fmla="*/ 0 w 2687"/>
                <a:gd name="T47" fmla="*/ 0 h 2432"/>
                <a:gd name="T48" fmla="*/ 0 w 2687"/>
                <a:gd name="T49" fmla="*/ 0 h 2432"/>
                <a:gd name="T50" fmla="*/ 0 w 2687"/>
                <a:gd name="T51" fmla="*/ 0 h 2432"/>
                <a:gd name="T52" fmla="*/ 0 w 2687"/>
                <a:gd name="T53" fmla="*/ 0 h 2432"/>
                <a:gd name="T54" fmla="*/ 0 w 2687"/>
                <a:gd name="T55" fmla="*/ 0 h 2432"/>
                <a:gd name="T56" fmla="*/ 0 w 2687"/>
                <a:gd name="T57" fmla="*/ 0 h 2432"/>
                <a:gd name="T58" fmla="*/ 0 w 2687"/>
                <a:gd name="T59" fmla="*/ 0 h 2432"/>
                <a:gd name="T60" fmla="*/ 0 w 2687"/>
                <a:gd name="T61" fmla="*/ 0 h 2432"/>
                <a:gd name="T62" fmla="*/ 0 w 2687"/>
                <a:gd name="T63" fmla="*/ 0 h 2432"/>
                <a:gd name="T64" fmla="*/ 0 w 2687"/>
                <a:gd name="T65" fmla="*/ 0 h 2432"/>
                <a:gd name="T66" fmla="*/ 0 w 2687"/>
                <a:gd name="T67" fmla="*/ 0 h 2432"/>
                <a:gd name="T68" fmla="*/ 0 w 2687"/>
                <a:gd name="T69" fmla="*/ 0 h 2432"/>
                <a:gd name="T70" fmla="*/ 0 w 2687"/>
                <a:gd name="T71" fmla="*/ 0 h 2432"/>
                <a:gd name="T72" fmla="*/ 0 w 2687"/>
                <a:gd name="T73" fmla="*/ 0 h 2432"/>
                <a:gd name="T74" fmla="*/ 0 w 2687"/>
                <a:gd name="T75" fmla="*/ 0 h 2432"/>
                <a:gd name="T76" fmla="*/ 0 w 2687"/>
                <a:gd name="T77" fmla="*/ 0 h 2432"/>
                <a:gd name="T78" fmla="*/ 0 w 2687"/>
                <a:gd name="T79" fmla="*/ 0 h 2432"/>
                <a:gd name="T80" fmla="*/ 0 w 2687"/>
                <a:gd name="T81" fmla="*/ 0 h 2432"/>
                <a:gd name="T82" fmla="*/ 0 w 2687"/>
                <a:gd name="T83" fmla="*/ 0 h 2432"/>
                <a:gd name="T84" fmla="*/ 0 w 2687"/>
                <a:gd name="T85" fmla="*/ 0 h 2432"/>
                <a:gd name="T86" fmla="*/ 0 w 2687"/>
                <a:gd name="T87" fmla="*/ 0 h 2432"/>
                <a:gd name="T88" fmla="*/ 0 w 2687"/>
                <a:gd name="T89" fmla="*/ 0 h 2432"/>
                <a:gd name="T90" fmla="*/ 0 w 2687"/>
                <a:gd name="T91" fmla="*/ 0 h 2432"/>
                <a:gd name="T92" fmla="*/ 0 w 2687"/>
                <a:gd name="T93" fmla="*/ 0 h 2432"/>
                <a:gd name="T94" fmla="*/ 0 w 2687"/>
                <a:gd name="T95" fmla="*/ 0 h 2432"/>
                <a:gd name="T96" fmla="*/ 0 w 2687"/>
                <a:gd name="T97" fmla="*/ 0 h 2432"/>
                <a:gd name="T98" fmla="*/ 0 w 2687"/>
                <a:gd name="T99" fmla="*/ 0 h 2432"/>
                <a:gd name="T100" fmla="*/ 0 w 2687"/>
                <a:gd name="T101" fmla="*/ 0 h 2432"/>
                <a:gd name="T102" fmla="*/ 0 w 2687"/>
                <a:gd name="T103" fmla="*/ 0 h 2432"/>
                <a:gd name="T104" fmla="*/ 0 w 2687"/>
                <a:gd name="T105" fmla="*/ 0 h 2432"/>
                <a:gd name="T106" fmla="*/ 0 w 2687"/>
                <a:gd name="T107" fmla="*/ 0 h 2432"/>
                <a:gd name="T108" fmla="*/ 0 w 2687"/>
                <a:gd name="T109" fmla="*/ 0 h 2432"/>
                <a:gd name="T110" fmla="*/ 0 w 2687"/>
                <a:gd name="T111" fmla="*/ 0 h 2432"/>
                <a:gd name="T112" fmla="*/ 0 w 2687"/>
                <a:gd name="T113" fmla="*/ 0 h 2432"/>
                <a:gd name="T114" fmla="*/ 0 w 2687"/>
                <a:gd name="T115" fmla="*/ 0 h 2432"/>
                <a:gd name="T116" fmla="*/ 0 w 2687"/>
                <a:gd name="T117" fmla="*/ 0 h 2432"/>
                <a:gd name="T118" fmla="*/ 0 w 2687"/>
                <a:gd name="T119" fmla="*/ 0 h 2432"/>
                <a:gd name="T120" fmla="*/ 0 w 2687"/>
                <a:gd name="T121" fmla="*/ 0 h 24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87"/>
                <a:gd name="T184" fmla="*/ 0 h 2432"/>
                <a:gd name="T185" fmla="*/ 2687 w 2687"/>
                <a:gd name="T186" fmla="*/ 2432 h 24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87" h="2432">
                  <a:moveTo>
                    <a:pt x="1784" y="21"/>
                  </a:moveTo>
                  <a:lnTo>
                    <a:pt x="1786" y="26"/>
                  </a:lnTo>
                  <a:lnTo>
                    <a:pt x="1786" y="31"/>
                  </a:lnTo>
                  <a:lnTo>
                    <a:pt x="1787" y="35"/>
                  </a:lnTo>
                  <a:lnTo>
                    <a:pt x="1791" y="39"/>
                  </a:lnTo>
                  <a:lnTo>
                    <a:pt x="1793" y="19"/>
                  </a:lnTo>
                  <a:lnTo>
                    <a:pt x="1798" y="21"/>
                  </a:lnTo>
                  <a:lnTo>
                    <a:pt x="1802" y="24"/>
                  </a:lnTo>
                  <a:lnTo>
                    <a:pt x="1805" y="29"/>
                  </a:lnTo>
                  <a:lnTo>
                    <a:pt x="1806" y="34"/>
                  </a:lnTo>
                  <a:lnTo>
                    <a:pt x="1806" y="59"/>
                  </a:lnTo>
                  <a:lnTo>
                    <a:pt x="1813" y="61"/>
                  </a:lnTo>
                  <a:lnTo>
                    <a:pt x="1818" y="65"/>
                  </a:lnTo>
                  <a:lnTo>
                    <a:pt x="1822" y="71"/>
                  </a:lnTo>
                  <a:lnTo>
                    <a:pt x="1826" y="78"/>
                  </a:lnTo>
                  <a:lnTo>
                    <a:pt x="1829" y="84"/>
                  </a:lnTo>
                  <a:lnTo>
                    <a:pt x="1833" y="86"/>
                  </a:lnTo>
                  <a:lnTo>
                    <a:pt x="1837" y="82"/>
                  </a:lnTo>
                  <a:lnTo>
                    <a:pt x="1841" y="74"/>
                  </a:lnTo>
                  <a:lnTo>
                    <a:pt x="1845" y="72"/>
                  </a:lnTo>
                  <a:lnTo>
                    <a:pt x="1847" y="70"/>
                  </a:lnTo>
                  <a:lnTo>
                    <a:pt x="1850" y="69"/>
                  </a:lnTo>
                  <a:lnTo>
                    <a:pt x="1853" y="69"/>
                  </a:lnTo>
                  <a:lnTo>
                    <a:pt x="1855" y="73"/>
                  </a:lnTo>
                  <a:lnTo>
                    <a:pt x="1855" y="77"/>
                  </a:lnTo>
                  <a:lnTo>
                    <a:pt x="1854" y="82"/>
                  </a:lnTo>
                  <a:lnTo>
                    <a:pt x="1852" y="87"/>
                  </a:lnTo>
                  <a:lnTo>
                    <a:pt x="1850" y="92"/>
                  </a:lnTo>
                  <a:lnTo>
                    <a:pt x="1848" y="96"/>
                  </a:lnTo>
                  <a:lnTo>
                    <a:pt x="1845" y="101"/>
                  </a:lnTo>
                  <a:lnTo>
                    <a:pt x="1841" y="105"/>
                  </a:lnTo>
                  <a:lnTo>
                    <a:pt x="1851" y="110"/>
                  </a:lnTo>
                  <a:lnTo>
                    <a:pt x="1861" y="131"/>
                  </a:lnTo>
                  <a:lnTo>
                    <a:pt x="1870" y="153"/>
                  </a:lnTo>
                  <a:lnTo>
                    <a:pt x="1879" y="175"/>
                  </a:lnTo>
                  <a:lnTo>
                    <a:pt x="1886" y="197"/>
                  </a:lnTo>
                  <a:lnTo>
                    <a:pt x="1892" y="220"/>
                  </a:lnTo>
                  <a:lnTo>
                    <a:pt x="1898" y="243"/>
                  </a:lnTo>
                  <a:lnTo>
                    <a:pt x="1904" y="266"/>
                  </a:lnTo>
                  <a:lnTo>
                    <a:pt x="1908" y="290"/>
                  </a:lnTo>
                  <a:lnTo>
                    <a:pt x="1914" y="313"/>
                  </a:lnTo>
                  <a:lnTo>
                    <a:pt x="1917" y="337"/>
                  </a:lnTo>
                  <a:lnTo>
                    <a:pt x="1921" y="362"/>
                  </a:lnTo>
                  <a:lnTo>
                    <a:pt x="1924" y="386"/>
                  </a:lnTo>
                  <a:lnTo>
                    <a:pt x="1928" y="410"/>
                  </a:lnTo>
                  <a:lnTo>
                    <a:pt x="1931" y="434"/>
                  </a:lnTo>
                  <a:lnTo>
                    <a:pt x="1934" y="459"/>
                  </a:lnTo>
                  <a:lnTo>
                    <a:pt x="1937" y="482"/>
                  </a:lnTo>
                  <a:lnTo>
                    <a:pt x="1944" y="497"/>
                  </a:lnTo>
                  <a:lnTo>
                    <a:pt x="1951" y="512"/>
                  </a:lnTo>
                  <a:lnTo>
                    <a:pt x="1957" y="528"/>
                  </a:lnTo>
                  <a:lnTo>
                    <a:pt x="1962" y="543"/>
                  </a:lnTo>
                  <a:lnTo>
                    <a:pt x="1968" y="560"/>
                  </a:lnTo>
                  <a:lnTo>
                    <a:pt x="1975" y="574"/>
                  </a:lnTo>
                  <a:lnTo>
                    <a:pt x="1984" y="589"/>
                  </a:lnTo>
                  <a:lnTo>
                    <a:pt x="1993" y="602"/>
                  </a:lnTo>
                  <a:lnTo>
                    <a:pt x="1994" y="607"/>
                  </a:lnTo>
                  <a:lnTo>
                    <a:pt x="1995" y="612"/>
                  </a:lnTo>
                  <a:lnTo>
                    <a:pt x="1997" y="617"/>
                  </a:lnTo>
                  <a:lnTo>
                    <a:pt x="1999" y="622"/>
                  </a:lnTo>
                  <a:lnTo>
                    <a:pt x="2001" y="626"/>
                  </a:lnTo>
                  <a:lnTo>
                    <a:pt x="2003" y="631"/>
                  </a:lnTo>
                  <a:lnTo>
                    <a:pt x="2005" y="635"/>
                  </a:lnTo>
                  <a:lnTo>
                    <a:pt x="2007" y="640"/>
                  </a:lnTo>
                  <a:lnTo>
                    <a:pt x="2009" y="653"/>
                  </a:lnTo>
                  <a:lnTo>
                    <a:pt x="2011" y="666"/>
                  </a:lnTo>
                  <a:lnTo>
                    <a:pt x="2013" y="679"/>
                  </a:lnTo>
                  <a:lnTo>
                    <a:pt x="2014" y="693"/>
                  </a:lnTo>
                  <a:lnTo>
                    <a:pt x="2016" y="706"/>
                  </a:lnTo>
                  <a:lnTo>
                    <a:pt x="2017" y="720"/>
                  </a:lnTo>
                  <a:lnTo>
                    <a:pt x="2018" y="733"/>
                  </a:lnTo>
                  <a:lnTo>
                    <a:pt x="2018" y="746"/>
                  </a:lnTo>
                  <a:lnTo>
                    <a:pt x="2022" y="749"/>
                  </a:lnTo>
                  <a:lnTo>
                    <a:pt x="2025" y="749"/>
                  </a:lnTo>
                  <a:lnTo>
                    <a:pt x="2029" y="749"/>
                  </a:lnTo>
                  <a:lnTo>
                    <a:pt x="2033" y="751"/>
                  </a:lnTo>
                  <a:lnTo>
                    <a:pt x="2039" y="764"/>
                  </a:lnTo>
                  <a:lnTo>
                    <a:pt x="2043" y="777"/>
                  </a:lnTo>
                  <a:lnTo>
                    <a:pt x="2046" y="791"/>
                  </a:lnTo>
                  <a:lnTo>
                    <a:pt x="2050" y="804"/>
                  </a:lnTo>
                  <a:lnTo>
                    <a:pt x="2054" y="818"/>
                  </a:lnTo>
                  <a:lnTo>
                    <a:pt x="2059" y="830"/>
                  </a:lnTo>
                  <a:lnTo>
                    <a:pt x="2066" y="842"/>
                  </a:lnTo>
                  <a:lnTo>
                    <a:pt x="2076" y="853"/>
                  </a:lnTo>
                  <a:lnTo>
                    <a:pt x="2083" y="859"/>
                  </a:lnTo>
                  <a:lnTo>
                    <a:pt x="2092" y="866"/>
                  </a:lnTo>
                  <a:lnTo>
                    <a:pt x="2100" y="875"/>
                  </a:lnTo>
                  <a:lnTo>
                    <a:pt x="2108" y="886"/>
                  </a:lnTo>
                  <a:lnTo>
                    <a:pt x="2115" y="894"/>
                  </a:lnTo>
                  <a:lnTo>
                    <a:pt x="2122" y="902"/>
                  </a:lnTo>
                  <a:lnTo>
                    <a:pt x="2126" y="907"/>
                  </a:lnTo>
                  <a:lnTo>
                    <a:pt x="2127" y="909"/>
                  </a:lnTo>
                  <a:lnTo>
                    <a:pt x="2134" y="917"/>
                  </a:lnTo>
                  <a:lnTo>
                    <a:pt x="2143" y="926"/>
                  </a:lnTo>
                  <a:lnTo>
                    <a:pt x="2151" y="937"/>
                  </a:lnTo>
                  <a:lnTo>
                    <a:pt x="2161" y="950"/>
                  </a:lnTo>
                  <a:lnTo>
                    <a:pt x="2171" y="963"/>
                  </a:lnTo>
                  <a:lnTo>
                    <a:pt x="2180" y="977"/>
                  </a:lnTo>
                  <a:lnTo>
                    <a:pt x="2191" y="992"/>
                  </a:lnTo>
                  <a:lnTo>
                    <a:pt x="2200" y="1007"/>
                  </a:lnTo>
                  <a:lnTo>
                    <a:pt x="2208" y="1022"/>
                  </a:lnTo>
                  <a:lnTo>
                    <a:pt x="2216" y="1036"/>
                  </a:lnTo>
                  <a:lnTo>
                    <a:pt x="2225" y="1048"/>
                  </a:lnTo>
                  <a:lnTo>
                    <a:pt x="2231" y="1061"/>
                  </a:lnTo>
                  <a:lnTo>
                    <a:pt x="2236" y="1071"/>
                  </a:lnTo>
                  <a:lnTo>
                    <a:pt x="2240" y="1079"/>
                  </a:lnTo>
                  <a:lnTo>
                    <a:pt x="2242" y="1086"/>
                  </a:lnTo>
                  <a:lnTo>
                    <a:pt x="2243" y="1089"/>
                  </a:lnTo>
                  <a:lnTo>
                    <a:pt x="2249" y="1101"/>
                  </a:lnTo>
                  <a:lnTo>
                    <a:pt x="2255" y="1115"/>
                  </a:lnTo>
                  <a:lnTo>
                    <a:pt x="2262" y="1130"/>
                  </a:lnTo>
                  <a:lnTo>
                    <a:pt x="2269" y="1145"/>
                  </a:lnTo>
                  <a:lnTo>
                    <a:pt x="2275" y="1162"/>
                  </a:lnTo>
                  <a:lnTo>
                    <a:pt x="2282" y="1177"/>
                  </a:lnTo>
                  <a:lnTo>
                    <a:pt x="2289" y="1193"/>
                  </a:lnTo>
                  <a:lnTo>
                    <a:pt x="2297" y="1206"/>
                  </a:lnTo>
                  <a:lnTo>
                    <a:pt x="2299" y="1204"/>
                  </a:lnTo>
                  <a:lnTo>
                    <a:pt x="2303" y="1215"/>
                  </a:lnTo>
                  <a:lnTo>
                    <a:pt x="2306" y="1227"/>
                  </a:lnTo>
                  <a:lnTo>
                    <a:pt x="2309" y="1237"/>
                  </a:lnTo>
                  <a:lnTo>
                    <a:pt x="2312" y="1247"/>
                  </a:lnTo>
                  <a:lnTo>
                    <a:pt x="2316" y="1258"/>
                  </a:lnTo>
                  <a:lnTo>
                    <a:pt x="2319" y="1268"/>
                  </a:lnTo>
                  <a:lnTo>
                    <a:pt x="2322" y="1278"/>
                  </a:lnTo>
                  <a:lnTo>
                    <a:pt x="2326" y="1289"/>
                  </a:lnTo>
                  <a:lnTo>
                    <a:pt x="2329" y="1298"/>
                  </a:lnTo>
                  <a:lnTo>
                    <a:pt x="2332" y="1308"/>
                  </a:lnTo>
                  <a:lnTo>
                    <a:pt x="2335" y="1319"/>
                  </a:lnTo>
                  <a:lnTo>
                    <a:pt x="2338" y="1329"/>
                  </a:lnTo>
                  <a:lnTo>
                    <a:pt x="2341" y="1339"/>
                  </a:lnTo>
                  <a:lnTo>
                    <a:pt x="2344" y="1350"/>
                  </a:lnTo>
                  <a:lnTo>
                    <a:pt x="2348" y="1360"/>
                  </a:lnTo>
                  <a:lnTo>
                    <a:pt x="2351" y="1371"/>
                  </a:lnTo>
                  <a:lnTo>
                    <a:pt x="2353" y="1370"/>
                  </a:lnTo>
                  <a:lnTo>
                    <a:pt x="2358" y="1382"/>
                  </a:lnTo>
                  <a:lnTo>
                    <a:pt x="2364" y="1395"/>
                  </a:lnTo>
                  <a:lnTo>
                    <a:pt x="2367" y="1408"/>
                  </a:lnTo>
                  <a:lnTo>
                    <a:pt x="2369" y="1423"/>
                  </a:lnTo>
                  <a:lnTo>
                    <a:pt x="2371" y="1437"/>
                  </a:lnTo>
                  <a:lnTo>
                    <a:pt x="2372" y="1452"/>
                  </a:lnTo>
                  <a:lnTo>
                    <a:pt x="2373" y="1465"/>
                  </a:lnTo>
                  <a:lnTo>
                    <a:pt x="2373" y="1478"/>
                  </a:lnTo>
                  <a:lnTo>
                    <a:pt x="2374" y="1492"/>
                  </a:lnTo>
                  <a:lnTo>
                    <a:pt x="2374" y="1504"/>
                  </a:lnTo>
                  <a:lnTo>
                    <a:pt x="2375" y="1515"/>
                  </a:lnTo>
                  <a:lnTo>
                    <a:pt x="2376" y="1525"/>
                  </a:lnTo>
                  <a:lnTo>
                    <a:pt x="2377" y="1533"/>
                  </a:lnTo>
                  <a:lnTo>
                    <a:pt x="2379" y="1540"/>
                  </a:lnTo>
                  <a:lnTo>
                    <a:pt x="2382" y="1544"/>
                  </a:lnTo>
                  <a:lnTo>
                    <a:pt x="2386" y="1547"/>
                  </a:lnTo>
                  <a:lnTo>
                    <a:pt x="2386" y="1548"/>
                  </a:lnTo>
                  <a:lnTo>
                    <a:pt x="2386" y="1551"/>
                  </a:lnTo>
                  <a:lnTo>
                    <a:pt x="2387" y="1552"/>
                  </a:lnTo>
                  <a:lnTo>
                    <a:pt x="2388" y="1553"/>
                  </a:lnTo>
                  <a:lnTo>
                    <a:pt x="2395" y="1558"/>
                  </a:lnTo>
                  <a:lnTo>
                    <a:pt x="2400" y="1565"/>
                  </a:lnTo>
                  <a:lnTo>
                    <a:pt x="2404" y="1573"/>
                  </a:lnTo>
                  <a:lnTo>
                    <a:pt x="2408" y="1581"/>
                  </a:lnTo>
                  <a:lnTo>
                    <a:pt x="2410" y="1592"/>
                  </a:lnTo>
                  <a:lnTo>
                    <a:pt x="2411" y="1602"/>
                  </a:lnTo>
                  <a:lnTo>
                    <a:pt x="2411" y="1612"/>
                  </a:lnTo>
                  <a:lnTo>
                    <a:pt x="2410" y="1623"/>
                  </a:lnTo>
                  <a:lnTo>
                    <a:pt x="2407" y="1633"/>
                  </a:lnTo>
                  <a:lnTo>
                    <a:pt x="2404" y="1642"/>
                  </a:lnTo>
                  <a:lnTo>
                    <a:pt x="2399" y="1652"/>
                  </a:lnTo>
                  <a:lnTo>
                    <a:pt x="2393" y="1661"/>
                  </a:lnTo>
                  <a:lnTo>
                    <a:pt x="2405" y="1675"/>
                  </a:lnTo>
                  <a:lnTo>
                    <a:pt x="2416" y="1691"/>
                  </a:lnTo>
                  <a:lnTo>
                    <a:pt x="2427" y="1705"/>
                  </a:lnTo>
                  <a:lnTo>
                    <a:pt x="2437" y="1721"/>
                  </a:lnTo>
                  <a:lnTo>
                    <a:pt x="2446" y="1736"/>
                  </a:lnTo>
                  <a:lnTo>
                    <a:pt x="2454" y="1753"/>
                  </a:lnTo>
                  <a:lnTo>
                    <a:pt x="2460" y="1770"/>
                  </a:lnTo>
                  <a:lnTo>
                    <a:pt x="2465" y="1790"/>
                  </a:lnTo>
                  <a:lnTo>
                    <a:pt x="2465" y="1795"/>
                  </a:lnTo>
                  <a:lnTo>
                    <a:pt x="2466" y="1800"/>
                  </a:lnTo>
                  <a:lnTo>
                    <a:pt x="2467" y="1804"/>
                  </a:lnTo>
                  <a:lnTo>
                    <a:pt x="2468" y="1809"/>
                  </a:lnTo>
                  <a:lnTo>
                    <a:pt x="2469" y="1813"/>
                  </a:lnTo>
                  <a:lnTo>
                    <a:pt x="2470" y="1819"/>
                  </a:lnTo>
                  <a:lnTo>
                    <a:pt x="2472" y="1823"/>
                  </a:lnTo>
                  <a:lnTo>
                    <a:pt x="2473" y="1828"/>
                  </a:lnTo>
                  <a:lnTo>
                    <a:pt x="2480" y="1807"/>
                  </a:lnTo>
                  <a:lnTo>
                    <a:pt x="2486" y="1787"/>
                  </a:lnTo>
                  <a:lnTo>
                    <a:pt x="2492" y="1766"/>
                  </a:lnTo>
                  <a:lnTo>
                    <a:pt x="2498" y="1744"/>
                  </a:lnTo>
                  <a:lnTo>
                    <a:pt x="2503" y="1723"/>
                  </a:lnTo>
                  <a:lnTo>
                    <a:pt x="2508" y="1701"/>
                  </a:lnTo>
                  <a:lnTo>
                    <a:pt x="2512" y="1679"/>
                  </a:lnTo>
                  <a:lnTo>
                    <a:pt x="2516" y="1658"/>
                  </a:lnTo>
                  <a:lnTo>
                    <a:pt x="2519" y="1636"/>
                  </a:lnTo>
                  <a:lnTo>
                    <a:pt x="2522" y="1613"/>
                  </a:lnTo>
                  <a:lnTo>
                    <a:pt x="2524" y="1592"/>
                  </a:lnTo>
                  <a:lnTo>
                    <a:pt x="2526" y="1569"/>
                  </a:lnTo>
                  <a:lnTo>
                    <a:pt x="2528" y="1546"/>
                  </a:lnTo>
                  <a:lnTo>
                    <a:pt x="2529" y="1524"/>
                  </a:lnTo>
                  <a:lnTo>
                    <a:pt x="2530" y="1500"/>
                  </a:lnTo>
                  <a:lnTo>
                    <a:pt x="2530" y="1477"/>
                  </a:lnTo>
                  <a:lnTo>
                    <a:pt x="2525" y="1460"/>
                  </a:lnTo>
                  <a:lnTo>
                    <a:pt x="2515" y="1460"/>
                  </a:lnTo>
                  <a:lnTo>
                    <a:pt x="2505" y="1462"/>
                  </a:lnTo>
                  <a:lnTo>
                    <a:pt x="2493" y="1464"/>
                  </a:lnTo>
                  <a:lnTo>
                    <a:pt x="2483" y="1466"/>
                  </a:lnTo>
                  <a:lnTo>
                    <a:pt x="2473" y="1467"/>
                  </a:lnTo>
                  <a:lnTo>
                    <a:pt x="2465" y="1465"/>
                  </a:lnTo>
                  <a:lnTo>
                    <a:pt x="2457" y="1460"/>
                  </a:lnTo>
                  <a:lnTo>
                    <a:pt x="2452" y="1451"/>
                  </a:lnTo>
                  <a:lnTo>
                    <a:pt x="2451" y="1440"/>
                  </a:lnTo>
                  <a:lnTo>
                    <a:pt x="2450" y="1430"/>
                  </a:lnTo>
                  <a:lnTo>
                    <a:pt x="2449" y="1419"/>
                  </a:lnTo>
                  <a:lnTo>
                    <a:pt x="2448" y="1408"/>
                  </a:lnTo>
                  <a:lnTo>
                    <a:pt x="2447" y="1397"/>
                  </a:lnTo>
                  <a:lnTo>
                    <a:pt x="2446" y="1387"/>
                  </a:lnTo>
                  <a:lnTo>
                    <a:pt x="2445" y="1375"/>
                  </a:lnTo>
                  <a:lnTo>
                    <a:pt x="2444" y="1365"/>
                  </a:lnTo>
                  <a:lnTo>
                    <a:pt x="2443" y="1355"/>
                  </a:lnTo>
                  <a:lnTo>
                    <a:pt x="2442" y="1343"/>
                  </a:lnTo>
                  <a:lnTo>
                    <a:pt x="2441" y="1333"/>
                  </a:lnTo>
                  <a:lnTo>
                    <a:pt x="2441" y="1323"/>
                  </a:lnTo>
                  <a:lnTo>
                    <a:pt x="2440" y="1312"/>
                  </a:lnTo>
                  <a:lnTo>
                    <a:pt x="2439" y="1302"/>
                  </a:lnTo>
                  <a:lnTo>
                    <a:pt x="2439" y="1292"/>
                  </a:lnTo>
                  <a:lnTo>
                    <a:pt x="2438" y="1282"/>
                  </a:lnTo>
                  <a:lnTo>
                    <a:pt x="2437" y="1265"/>
                  </a:lnTo>
                  <a:lnTo>
                    <a:pt x="2436" y="1248"/>
                  </a:lnTo>
                  <a:lnTo>
                    <a:pt x="2435" y="1231"/>
                  </a:lnTo>
                  <a:lnTo>
                    <a:pt x="2433" y="1214"/>
                  </a:lnTo>
                  <a:lnTo>
                    <a:pt x="2430" y="1197"/>
                  </a:lnTo>
                  <a:lnTo>
                    <a:pt x="2426" y="1180"/>
                  </a:lnTo>
                  <a:lnTo>
                    <a:pt x="2423" y="1163"/>
                  </a:lnTo>
                  <a:lnTo>
                    <a:pt x="2421" y="1146"/>
                  </a:lnTo>
                  <a:lnTo>
                    <a:pt x="2418" y="1129"/>
                  </a:lnTo>
                  <a:lnTo>
                    <a:pt x="2415" y="1112"/>
                  </a:lnTo>
                  <a:lnTo>
                    <a:pt x="2412" y="1095"/>
                  </a:lnTo>
                  <a:lnTo>
                    <a:pt x="2409" y="1078"/>
                  </a:lnTo>
                  <a:lnTo>
                    <a:pt x="2407" y="1061"/>
                  </a:lnTo>
                  <a:lnTo>
                    <a:pt x="2406" y="1044"/>
                  </a:lnTo>
                  <a:lnTo>
                    <a:pt x="2405" y="1027"/>
                  </a:lnTo>
                  <a:lnTo>
                    <a:pt x="2404" y="1010"/>
                  </a:lnTo>
                  <a:lnTo>
                    <a:pt x="2413" y="1003"/>
                  </a:lnTo>
                  <a:lnTo>
                    <a:pt x="2423" y="997"/>
                  </a:lnTo>
                  <a:lnTo>
                    <a:pt x="2435" y="994"/>
                  </a:lnTo>
                  <a:lnTo>
                    <a:pt x="2446" y="991"/>
                  </a:lnTo>
                  <a:lnTo>
                    <a:pt x="2457" y="989"/>
                  </a:lnTo>
                  <a:lnTo>
                    <a:pt x="2469" y="987"/>
                  </a:lnTo>
                  <a:lnTo>
                    <a:pt x="2481" y="985"/>
                  </a:lnTo>
                  <a:lnTo>
                    <a:pt x="2492" y="982"/>
                  </a:lnTo>
                  <a:lnTo>
                    <a:pt x="2506" y="982"/>
                  </a:lnTo>
                  <a:lnTo>
                    <a:pt x="2519" y="982"/>
                  </a:lnTo>
                  <a:lnTo>
                    <a:pt x="2533" y="982"/>
                  </a:lnTo>
                  <a:lnTo>
                    <a:pt x="2546" y="985"/>
                  </a:lnTo>
                  <a:lnTo>
                    <a:pt x="2557" y="988"/>
                  </a:lnTo>
                  <a:lnTo>
                    <a:pt x="2569" y="993"/>
                  </a:lnTo>
                  <a:lnTo>
                    <a:pt x="2577" y="1000"/>
                  </a:lnTo>
                  <a:lnTo>
                    <a:pt x="2584" y="1010"/>
                  </a:lnTo>
                  <a:lnTo>
                    <a:pt x="2587" y="1021"/>
                  </a:lnTo>
                  <a:lnTo>
                    <a:pt x="2590" y="1032"/>
                  </a:lnTo>
                  <a:lnTo>
                    <a:pt x="2593" y="1042"/>
                  </a:lnTo>
                  <a:lnTo>
                    <a:pt x="2596" y="1053"/>
                  </a:lnTo>
                  <a:lnTo>
                    <a:pt x="2598" y="1064"/>
                  </a:lnTo>
                  <a:lnTo>
                    <a:pt x="2600" y="1074"/>
                  </a:lnTo>
                  <a:lnTo>
                    <a:pt x="2603" y="1086"/>
                  </a:lnTo>
                  <a:lnTo>
                    <a:pt x="2604" y="1097"/>
                  </a:lnTo>
                  <a:lnTo>
                    <a:pt x="2608" y="1102"/>
                  </a:lnTo>
                  <a:lnTo>
                    <a:pt x="2616" y="1102"/>
                  </a:lnTo>
                  <a:lnTo>
                    <a:pt x="2624" y="1100"/>
                  </a:lnTo>
                  <a:lnTo>
                    <a:pt x="2632" y="1099"/>
                  </a:lnTo>
                  <a:lnTo>
                    <a:pt x="2631" y="1097"/>
                  </a:lnTo>
                  <a:lnTo>
                    <a:pt x="2631" y="1094"/>
                  </a:lnTo>
                  <a:lnTo>
                    <a:pt x="2631" y="1091"/>
                  </a:lnTo>
                  <a:lnTo>
                    <a:pt x="2631" y="1089"/>
                  </a:lnTo>
                  <a:lnTo>
                    <a:pt x="2637" y="1086"/>
                  </a:lnTo>
                  <a:lnTo>
                    <a:pt x="2642" y="1084"/>
                  </a:lnTo>
                  <a:lnTo>
                    <a:pt x="2648" y="1081"/>
                  </a:lnTo>
                  <a:lnTo>
                    <a:pt x="2654" y="1079"/>
                  </a:lnTo>
                  <a:lnTo>
                    <a:pt x="2659" y="1078"/>
                  </a:lnTo>
                  <a:lnTo>
                    <a:pt x="2665" y="1077"/>
                  </a:lnTo>
                  <a:lnTo>
                    <a:pt x="2672" y="1076"/>
                  </a:lnTo>
                  <a:lnTo>
                    <a:pt x="2677" y="1076"/>
                  </a:lnTo>
                  <a:lnTo>
                    <a:pt x="2679" y="1088"/>
                  </a:lnTo>
                  <a:lnTo>
                    <a:pt x="2680" y="1099"/>
                  </a:lnTo>
                  <a:lnTo>
                    <a:pt x="2681" y="1111"/>
                  </a:lnTo>
                  <a:lnTo>
                    <a:pt x="2681" y="1125"/>
                  </a:lnTo>
                  <a:lnTo>
                    <a:pt x="2682" y="1137"/>
                  </a:lnTo>
                  <a:lnTo>
                    <a:pt x="2683" y="1150"/>
                  </a:lnTo>
                  <a:lnTo>
                    <a:pt x="2685" y="1162"/>
                  </a:lnTo>
                  <a:lnTo>
                    <a:pt x="2687" y="1174"/>
                  </a:lnTo>
                  <a:lnTo>
                    <a:pt x="2684" y="1177"/>
                  </a:lnTo>
                  <a:lnTo>
                    <a:pt x="2680" y="1178"/>
                  </a:lnTo>
                  <a:lnTo>
                    <a:pt x="2676" y="1179"/>
                  </a:lnTo>
                  <a:lnTo>
                    <a:pt x="2671" y="1180"/>
                  </a:lnTo>
                  <a:lnTo>
                    <a:pt x="2666" y="1181"/>
                  </a:lnTo>
                  <a:lnTo>
                    <a:pt x="2662" y="1182"/>
                  </a:lnTo>
                  <a:lnTo>
                    <a:pt x="2659" y="1184"/>
                  </a:lnTo>
                  <a:lnTo>
                    <a:pt x="2656" y="1187"/>
                  </a:lnTo>
                  <a:lnTo>
                    <a:pt x="2649" y="1187"/>
                  </a:lnTo>
                  <a:lnTo>
                    <a:pt x="2644" y="1182"/>
                  </a:lnTo>
                  <a:lnTo>
                    <a:pt x="2641" y="1176"/>
                  </a:lnTo>
                  <a:lnTo>
                    <a:pt x="2640" y="1169"/>
                  </a:lnTo>
                  <a:lnTo>
                    <a:pt x="2637" y="1163"/>
                  </a:lnTo>
                  <a:lnTo>
                    <a:pt x="2633" y="1160"/>
                  </a:lnTo>
                  <a:lnTo>
                    <a:pt x="2628" y="1160"/>
                  </a:lnTo>
                  <a:lnTo>
                    <a:pt x="2619" y="1166"/>
                  </a:lnTo>
                  <a:lnTo>
                    <a:pt x="2619" y="1174"/>
                  </a:lnTo>
                  <a:lnTo>
                    <a:pt x="2619" y="1182"/>
                  </a:lnTo>
                  <a:lnTo>
                    <a:pt x="2619" y="1192"/>
                  </a:lnTo>
                  <a:lnTo>
                    <a:pt x="2619" y="1200"/>
                  </a:lnTo>
                  <a:lnTo>
                    <a:pt x="2620" y="1208"/>
                  </a:lnTo>
                  <a:lnTo>
                    <a:pt x="2621" y="1218"/>
                  </a:lnTo>
                  <a:lnTo>
                    <a:pt x="2622" y="1226"/>
                  </a:lnTo>
                  <a:lnTo>
                    <a:pt x="2624" y="1234"/>
                  </a:lnTo>
                  <a:lnTo>
                    <a:pt x="2624" y="1247"/>
                  </a:lnTo>
                  <a:lnTo>
                    <a:pt x="2624" y="1261"/>
                  </a:lnTo>
                  <a:lnTo>
                    <a:pt x="2625" y="1273"/>
                  </a:lnTo>
                  <a:lnTo>
                    <a:pt x="2625" y="1286"/>
                  </a:lnTo>
                  <a:lnTo>
                    <a:pt x="2625" y="1298"/>
                  </a:lnTo>
                  <a:lnTo>
                    <a:pt x="2626" y="1310"/>
                  </a:lnTo>
                  <a:lnTo>
                    <a:pt x="2626" y="1323"/>
                  </a:lnTo>
                  <a:lnTo>
                    <a:pt x="2626" y="1335"/>
                  </a:lnTo>
                  <a:lnTo>
                    <a:pt x="2626" y="1346"/>
                  </a:lnTo>
                  <a:lnTo>
                    <a:pt x="2626" y="1359"/>
                  </a:lnTo>
                  <a:lnTo>
                    <a:pt x="2625" y="1371"/>
                  </a:lnTo>
                  <a:lnTo>
                    <a:pt x="2625" y="1382"/>
                  </a:lnTo>
                  <a:lnTo>
                    <a:pt x="2624" y="1395"/>
                  </a:lnTo>
                  <a:lnTo>
                    <a:pt x="2623" y="1407"/>
                  </a:lnTo>
                  <a:lnTo>
                    <a:pt x="2622" y="1421"/>
                  </a:lnTo>
                  <a:lnTo>
                    <a:pt x="2621" y="1433"/>
                  </a:lnTo>
                  <a:lnTo>
                    <a:pt x="2620" y="1442"/>
                  </a:lnTo>
                  <a:lnTo>
                    <a:pt x="2617" y="1448"/>
                  </a:lnTo>
                  <a:lnTo>
                    <a:pt x="2611" y="1452"/>
                  </a:lnTo>
                  <a:lnTo>
                    <a:pt x="2603" y="1453"/>
                  </a:lnTo>
                  <a:lnTo>
                    <a:pt x="2594" y="1453"/>
                  </a:lnTo>
                  <a:lnTo>
                    <a:pt x="2585" y="1453"/>
                  </a:lnTo>
                  <a:lnTo>
                    <a:pt x="2577" y="1453"/>
                  </a:lnTo>
                  <a:lnTo>
                    <a:pt x="2570" y="1456"/>
                  </a:lnTo>
                  <a:lnTo>
                    <a:pt x="2572" y="1478"/>
                  </a:lnTo>
                  <a:lnTo>
                    <a:pt x="2573" y="1502"/>
                  </a:lnTo>
                  <a:lnTo>
                    <a:pt x="2573" y="1526"/>
                  </a:lnTo>
                  <a:lnTo>
                    <a:pt x="2573" y="1548"/>
                  </a:lnTo>
                  <a:lnTo>
                    <a:pt x="2572" y="1572"/>
                  </a:lnTo>
                  <a:lnTo>
                    <a:pt x="2571" y="1596"/>
                  </a:lnTo>
                  <a:lnTo>
                    <a:pt x="2569" y="1619"/>
                  </a:lnTo>
                  <a:lnTo>
                    <a:pt x="2565" y="1642"/>
                  </a:lnTo>
                  <a:lnTo>
                    <a:pt x="2562" y="1666"/>
                  </a:lnTo>
                  <a:lnTo>
                    <a:pt x="2558" y="1689"/>
                  </a:lnTo>
                  <a:lnTo>
                    <a:pt x="2554" y="1712"/>
                  </a:lnTo>
                  <a:lnTo>
                    <a:pt x="2550" y="1735"/>
                  </a:lnTo>
                  <a:lnTo>
                    <a:pt x="2545" y="1758"/>
                  </a:lnTo>
                  <a:lnTo>
                    <a:pt x="2539" y="1779"/>
                  </a:lnTo>
                  <a:lnTo>
                    <a:pt x="2534" y="1802"/>
                  </a:lnTo>
                  <a:lnTo>
                    <a:pt x="2527" y="1824"/>
                  </a:lnTo>
                  <a:lnTo>
                    <a:pt x="2521" y="1835"/>
                  </a:lnTo>
                  <a:lnTo>
                    <a:pt x="2516" y="1847"/>
                  </a:lnTo>
                  <a:lnTo>
                    <a:pt x="2512" y="1859"/>
                  </a:lnTo>
                  <a:lnTo>
                    <a:pt x="2508" y="1871"/>
                  </a:lnTo>
                  <a:lnTo>
                    <a:pt x="2505" y="1883"/>
                  </a:lnTo>
                  <a:lnTo>
                    <a:pt x="2501" y="1895"/>
                  </a:lnTo>
                  <a:lnTo>
                    <a:pt x="2495" y="1906"/>
                  </a:lnTo>
                  <a:lnTo>
                    <a:pt x="2490" y="1919"/>
                  </a:lnTo>
                  <a:lnTo>
                    <a:pt x="2484" y="1933"/>
                  </a:lnTo>
                  <a:lnTo>
                    <a:pt x="2478" y="1947"/>
                  </a:lnTo>
                  <a:lnTo>
                    <a:pt x="2472" y="1961"/>
                  </a:lnTo>
                  <a:lnTo>
                    <a:pt x="2466" y="1975"/>
                  </a:lnTo>
                  <a:lnTo>
                    <a:pt x="2458" y="1990"/>
                  </a:lnTo>
                  <a:lnTo>
                    <a:pt x="2451" y="2003"/>
                  </a:lnTo>
                  <a:lnTo>
                    <a:pt x="2444" y="2017"/>
                  </a:lnTo>
                  <a:lnTo>
                    <a:pt x="2437" y="2030"/>
                  </a:lnTo>
                  <a:lnTo>
                    <a:pt x="2428" y="2043"/>
                  </a:lnTo>
                  <a:lnTo>
                    <a:pt x="2419" y="2056"/>
                  </a:lnTo>
                  <a:lnTo>
                    <a:pt x="2411" y="2069"/>
                  </a:lnTo>
                  <a:lnTo>
                    <a:pt x="2402" y="2081"/>
                  </a:lnTo>
                  <a:lnTo>
                    <a:pt x="2392" y="2093"/>
                  </a:lnTo>
                  <a:lnTo>
                    <a:pt x="2382" y="2105"/>
                  </a:lnTo>
                  <a:lnTo>
                    <a:pt x="2372" y="2116"/>
                  </a:lnTo>
                  <a:lnTo>
                    <a:pt x="2361" y="2127"/>
                  </a:lnTo>
                  <a:lnTo>
                    <a:pt x="2354" y="2130"/>
                  </a:lnTo>
                  <a:lnTo>
                    <a:pt x="2351" y="2134"/>
                  </a:lnTo>
                  <a:lnTo>
                    <a:pt x="2350" y="2139"/>
                  </a:lnTo>
                  <a:lnTo>
                    <a:pt x="2350" y="2144"/>
                  </a:lnTo>
                  <a:lnTo>
                    <a:pt x="2350" y="2151"/>
                  </a:lnTo>
                  <a:lnTo>
                    <a:pt x="2350" y="2157"/>
                  </a:lnTo>
                  <a:lnTo>
                    <a:pt x="2348" y="2163"/>
                  </a:lnTo>
                  <a:lnTo>
                    <a:pt x="2345" y="2168"/>
                  </a:lnTo>
                  <a:lnTo>
                    <a:pt x="2344" y="2176"/>
                  </a:lnTo>
                  <a:lnTo>
                    <a:pt x="2343" y="2185"/>
                  </a:lnTo>
                  <a:lnTo>
                    <a:pt x="2343" y="2194"/>
                  </a:lnTo>
                  <a:lnTo>
                    <a:pt x="2342" y="2202"/>
                  </a:lnTo>
                  <a:lnTo>
                    <a:pt x="2340" y="2209"/>
                  </a:lnTo>
                  <a:lnTo>
                    <a:pt x="2336" y="2217"/>
                  </a:lnTo>
                  <a:lnTo>
                    <a:pt x="2331" y="2223"/>
                  </a:lnTo>
                  <a:lnTo>
                    <a:pt x="2323" y="2227"/>
                  </a:lnTo>
                  <a:lnTo>
                    <a:pt x="2310" y="2230"/>
                  </a:lnTo>
                  <a:lnTo>
                    <a:pt x="2296" y="2231"/>
                  </a:lnTo>
                  <a:lnTo>
                    <a:pt x="2281" y="2232"/>
                  </a:lnTo>
                  <a:lnTo>
                    <a:pt x="2266" y="2233"/>
                  </a:lnTo>
                  <a:lnTo>
                    <a:pt x="2250" y="2233"/>
                  </a:lnTo>
                  <a:lnTo>
                    <a:pt x="2235" y="2234"/>
                  </a:lnTo>
                  <a:lnTo>
                    <a:pt x="2219" y="2234"/>
                  </a:lnTo>
                  <a:lnTo>
                    <a:pt x="2204" y="2235"/>
                  </a:lnTo>
                  <a:lnTo>
                    <a:pt x="2203" y="2239"/>
                  </a:lnTo>
                  <a:lnTo>
                    <a:pt x="2203" y="2243"/>
                  </a:lnTo>
                  <a:lnTo>
                    <a:pt x="2202" y="2247"/>
                  </a:lnTo>
                  <a:lnTo>
                    <a:pt x="2202" y="2252"/>
                  </a:lnTo>
                  <a:lnTo>
                    <a:pt x="2201" y="2257"/>
                  </a:lnTo>
                  <a:lnTo>
                    <a:pt x="2200" y="2261"/>
                  </a:lnTo>
                  <a:lnTo>
                    <a:pt x="2200" y="2265"/>
                  </a:lnTo>
                  <a:lnTo>
                    <a:pt x="2199" y="2269"/>
                  </a:lnTo>
                  <a:lnTo>
                    <a:pt x="2204" y="2272"/>
                  </a:lnTo>
                  <a:lnTo>
                    <a:pt x="2208" y="2273"/>
                  </a:lnTo>
                  <a:lnTo>
                    <a:pt x="2213" y="2272"/>
                  </a:lnTo>
                  <a:lnTo>
                    <a:pt x="2218" y="2272"/>
                  </a:lnTo>
                  <a:lnTo>
                    <a:pt x="2223" y="2271"/>
                  </a:lnTo>
                  <a:lnTo>
                    <a:pt x="2228" y="2270"/>
                  </a:lnTo>
                  <a:lnTo>
                    <a:pt x="2234" y="2269"/>
                  </a:lnTo>
                  <a:lnTo>
                    <a:pt x="2239" y="2270"/>
                  </a:lnTo>
                  <a:lnTo>
                    <a:pt x="2240" y="2274"/>
                  </a:lnTo>
                  <a:lnTo>
                    <a:pt x="2241" y="2277"/>
                  </a:lnTo>
                  <a:lnTo>
                    <a:pt x="2240" y="2281"/>
                  </a:lnTo>
                  <a:lnTo>
                    <a:pt x="2240" y="2286"/>
                  </a:lnTo>
                  <a:lnTo>
                    <a:pt x="2239" y="2291"/>
                  </a:lnTo>
                  <a:lnTo>
                    <a:pt x="2238" y="2295"/>
                  </a:lnTo>
                  <a:lnTo>
                    <a:pt x="2238" y="2300"/>
                  </a:lnTo>
                  <a:lnTo>
                    <a:pt x="2239" y="2304"/>
                  </a:lnTo>
                  <a:lnTo>
                    <a:pt x="2239" y="2309"/>
                  </a:lnTo>
                  <a:lnTo>
                    <a:pt x="2239" y="2313"/>
                  </a:lnTo>
                  <a:lnTo>
                    <a:pt x="2240" y="2319"/>
                  </a:lnTo>
                  <a:lnTo>
                    <a:pt x="2240" y="2324"/>
                  </a:lnTo>
                  <a:lnTo>
                    <a:pt x="2240" y="2329"/>
                  </a:lnTo>
                  <a:lnTo>
                    <a:pt x="2239" y="2334"/>
                  </a:lnTo>
                  <a:lnTo>
                    <a:pt x="2237" y="2338"/>
                  </a:lnTo>
                  <a:lnTo>
                    <a:pt x="2234" y="2343"/>
                  </a:lnTo>
                  <a:lnTo>
                    <a:pt x="2219" y="2343"/>
                  </a:lnTo>
                  <a:lnTo>
                    <a:pt x="2206" y="2340"/>
                  </a:lnTo>
                  <a:lnTo>
                    <a:pt x="2193" y="2336"/>
                  </a:lnTo>
                  <a:lnTo>
                    <a:pt x="2179" y="2332"/>
                  </a:lnTo>
                  <a:lnTo>
                    <a:pt x="2167" y="2328"/>
                  </a:lnTo>
                  <a:lnTo>
                    <a:pt x="2154" y="2326"/>
                  </a:lnTo>
                  <a:lnTo>
                    <a:pt x="2139" y="2325"/>
                  </a:lnTo>
                  <a:lnTo>
                    <a:pt x="2125" y="2326"/>
                  </a:lnTo>
                  <a:lnTo>
                    <a:pt x="2119" y="2322"/>
                  </a:lnTo>
                  <a:lnTo>
                    <a:pt x="2115" y="2317"/>
                  </a:lnTo>
                  <a:lnTo>
                    <a:pt x="2113" y="2310"/>
                  </a:lnTo>
                  <a:lnTo>
                    <a:pt x="2113" y="2303"/>
                  </a:lnTo>
                  <a:lnTo>
                    <a:pt x="2113" y="2296"/>
                  </a:lnTo>
                  <a:lnTo>
                    <a:pt x="2114" y="2288"/>
                  </a:lnTo>
                  <a:lnTo>
                    <a:pt x="2115" y="2280"/>
                  </a:lnTo>
                  <a:lnTo>
                    <a:pt x="2114" y="2274"/>
                  </a:lnTo>
                  <a:lnTo>
                    <a:pt x="2122" y="2269"/>
                  </a:lnTo>
                  <a:lnTo>
                    <a:pt x="2131" y="2266"/>
                  </a:lnTo>
                  <a:lnTo>
                    <a:pt x="2141" y="2265"/>
                  </a:lnTo>
                  <a:lnTo>
                    <a:pt x="2151" y="2264"/>
                  </a:lnTo>
                  <a:lnTo>
                    <a:pt x="2160" y="2262"/>
                  </a:lnTo>
                  <a:lnTo>
                    <a:pt x="2166" y="2258"/>
                  </a:lnTo>
                  <a:lnTo>
                    <a:pt x="2167" y="2251"/>
                  </a:lnTo>
                  <a:lnTo>
                    <a:pt x="2164" y="2237"/>
                  </a:lnTo>
                  <a:lnTo>
                    <a:pt x="2152" y="2238"/>
                  </a:lnTo>
                  <a:lnTo>
                    <a:pt x="2140" y="2238"/>
                  </a:lnTo>
                  <a:lnTo>
                    <a:pt x="2129" y="2238"/>
                  </a:lnTo>
                  <a:lnTo>
                    <a:pt x="2116" y="2239"/>
                  </a:lnTo>
                  <a:lnTo>
                    <a:pt x="2104" y="2239"/>
                  </a:lnTo>
                  <a:lnTo>
                    <a:pt x="2092" y="2238"/>
                  </a:lnTo>
                  <a:lnTo>
                    <a:pt x="2079" y="2238"/>
                  </a:lnTo>
                  <a:lnTo>
                    <a:pt x="2068" y="2238"/>
                  </a:lnTo>
                  <a:lnTo>
                    <a:pt x="2056" y="2238"/>
                  </a:lnTo>
                  <a:lnTo>
                    <a:pt x="2043" y="2237"/>
                  </a:lnTo>
                  <a:lnTo>
                    <a:pt x="2031" y="2237"/>
                  </a:lnTo>
                  <a:lnTo>
                    <a:pt x="2020" y="2236"/>
                  </a:lnTo>
                  <a:lnTo>
                    <a:pt x="2007" y="2236"/>
                  </a:lnTo>
                  <a:lnTo>
                    <a:pt x="1995" y="2236"/>
                  </a:lnTo>
                  <a:lnTo>
                    <a:pt x="1984" y="2235"/>
                  </a:lnTo>
                  <a:lnTo>
                    <a:pt x="1972" y="2235"/>
                  </a:lnTo>
                  <a:lnTo>
                    <a:pt x="1962" y="2234"/>
                  </a:lnTo>
                  <a:lnTo>
                    <a:pt x="1951" y="2234"/>
                  </a:lnTo>
                  <a:lnTo>
                    <a:pt x="1940" y="2233"/>
                  </a:lnTo>
                  <a:lnTo>
                    <a:pt x="1929" y="2233"/>
                  </a:lnTo>
                  <a:lnTo>
                    <a:pt x="1919" y="2234"/>
                  </a:lnTo>
                  <a:lnTo>
                    <a:pt x="1908" y="2234"/>
                  </a:lnTo>
                  <a:lnTo>
                    <a:pt x="1898" y="2234"/>
                  </a:lnTo>
                  <a:lnTo>
                    <a:pt x="1888" y="2234"/>
                  </a:lnTo>
                  <a:lnTo>
                    <a:pt x="1885" y="2240"/>
                  </a:lnTo>
                  <a:lnTo>
                    <a:pt x="1882" y="2247"/>
                  </a:lnTo>
                  <a:lnTo>
                    <a:pt x="1880" y="2254"/>
                  </a:lnTo>
                  <a:lnTo>
                    <a:pt x="1879" y="2261"/>
                  </a:lnTo>
                  <a:lnTo>
                    <a:pt x="1878" y="2268"/>
                  </a:lnTo>
                  <a:lnTo>
                    <a:pt x="1878" y="2275"/>
                  </a:lnTo>
                  <a:lnTo>
                    <a:pt x="1879" y="2283"/>
                  </a:lnTo>
                  <a:lnTo>
                    <a:pt x="1881" y="2290"/>
                  </a:lnTo>
                  <a:lnTo>
                    <a:pt x="1875" y="2294"/>
                  </a:lnTo>
                  <a:lnTo>
                    <a:pt x="1875" y="2305"/>
                  </a:lnTo>
                  <a:lnTo>
                    <a:pt x="1875" y="2317"/>
                  </a:lnTo>
                  <a:lnTo>
                    <a:pt x="1874" y="2328"/>
                  </a:lnTo>
                  <a:lnTo>
                    <a:pt x="1873" y="2340"/>
                  </a:lnTo>
                  <a:lnTo>
                    <a:pt x="1872" y="2352"/>
                  </a:lnTo>
                  <a:lnTo>
                    <a:pt x="1870" y="2363"/>
                  </a:lnTo>
                  <a:lnTo>
                    <a:pt x="1868" y="2374"/>
                  </a:lnTo>
                  <a:lnTo>
                    <a:pt x="1865" y="2385"/>
                  </a:lnTo>
                  <a:lnTo>
                    <a:pt x="1860" y="2385"/>
                  </a:lnTo>
                  <a:lnTo>
                    <a:pt x="1856" y="2385"/>
                  </a:lnTo>
                  <a:lnTo>
                    <a:pt x="1853" y="2383"/>
                  </a:lnTo>
                  <a:lnTo>
                    <a:pt x="1851" y="2378"/>
                  </a:lnTo>
                  <a:lnTo>
                    <a:pt x="1854" y="2369"/>
                  </a:lnTo>
                  <a:lnTo>
                    <a:pt x="1856" y="2359"/>
                  </a:lnTo>
                  <a:lnTo>
                    <a:pt x="1856" y="2348"/>
                  </a:lnTo>
                  <a:lnTo>
                    <a:pt x="1856" y="2337"/>
                  </a:lnTo>
                  <a:lnTo>
                    <a:pt x="1856" y="2327"/>
                  </a:lnTo>
                  <a:lnTo>
                    <a:pt x="1856" y="2317"/>
                  </a:lnTo>
                  <a:lnTo>
                    <a:pt x="1857" y="2306"/>
                  </a:lnTo>
                  <a:lnTo>
                    <a:pt x="1858" y="2297"/>
                  </a:lnTo>
                  <a:lnTo>
                    <a:pt x="1806" y="2290"/>
                  </a:lnTo>
                  <a:lnTo>
                    <a:pt x="1805" y="2288"/>
                  </a:lnTo>
                  <a:lnTo>
                    <a:pt x="1804" y="2286"/>
                  </a:lnTo>
                  <a:lnTo>
                    <a:pt x="1803" y="2283"/>
                  </a:lnTo>
                  <a:lnTo>
                    <a:pt x="1803" y="2279"/>
                  </a:lnTo>
                  <a:lnTo>
                    <a:pt x="1811" y="2277"/>
                  </a:lnTo>
                  <a:lnTo>
                    <a:pt x="1818" y="2278"/>
                  </a:lnTo>
                  <a:lnTo>
                    <a:pt x="1824" y="2279"/>
                  </a:lnTo>
                  <a:lnTo>
                    <a:pt x="1831" y="2281"/>
                  </a:lnTo>
                  <a:lnTo>
                    <a:pt x="1837" y="2284"/>
                  </a:lnTo>
                  <a:lnTo>
                    <a:pt x="1844" y="2285"/>
                  </a:lnTo>
                  <a:lnTo>
                    <a:pt x="1851" y="2285"/>
                  </a:lnTo>
                  <a:lnTo>
                    <a:pt x="1858" y="2283"/>
                  </a:lnTo>
                  <a:lnTo>
                    <a:pt x="1859" y="2277"/>
                  </a:lnTo>
                  <a:lnTo>
                    <a:pt x="1860" y="2271"/>
                  </a:lnTo>
                  <a:lnTo>
                    <a:pt x="1860" y="2265"/>
                  </a:lnTo>
                  <a:lnTo>
                    <a:pt x="1861" y="2260"/>
                  </a:lnTo>
                  <a:lnTo>
                    <a:pt x="1859" y="2259"/>
                  </a:lnTo>
                  <a:lnTo>
                    <a:pt x="1856" y="2258"/>
                  </a:lnTo>
                  <a:lnTo>
                    <a:pt x="1854" y="2259"/>
                  </a:lnTo>
                  <a:lnTo>
                    <a:pt x="1851" y="2259"/>
                  </a:lnTo>
                  <a:lnTo>
                    <a:pt x="1848" y="2262"/>
                  </a:lnTo>
                  <a:lnTo>
                    <a:pt x="1761" y="2274"/>
                  </a:lnTo>
                  <a:lnTo>
                    <a:pt x="1759" y="2286"/>
                  </a:lnTo>
                  <a:lnTo>
                    <a:pt x="1757" y="2298"/>
                  </a:lnTo>
                  <a:lnTo>
                    <a:pt x="1756" y="2310"/>
                  </a:lnTo>
                  <a:lnTo>
                    <a:pt x="1755" y="2323"/>
                  </a:lnTo>
                  <a:lnTo>
                    <a:pt x="1754" y="2336"/>
                  </a:lnTo>
                  <a:lnTo>
                    <a:pt x="1754" y="2348"/>
                  </a:lnTo>
                  <a:lnTo>
                    <a:pt x="1754" y="2362"/>
                  </a:lnTo>
                  <a:lnTo>
                    <a:pt x="1754" y="2374"/>
                  </a:lnTo>
                  <a:lnTo>
                    <a:pt x="1742" y="2374"/>
                  </a:lnTo>
                  <a:lnTo>
                    <a:pt x="1740" y="2357"/>
                  </a:lnTo>
                  <a:lnTo>
                    <a:pt x="1740" y="2338"/>
                  </a:lnTo>
                  <a:lnTo>
                    <a:pt x="1740" y="2320"/>
                  </a:lnTo>
                  <a:lnTo>
                    <a:pt x="1741" y="2301"/>
                  </a:lnTo>
                  <a:lnTo>
                    <a:pt x="1743" y="2284"/>
                  </a:lnTo>
                  <a:lnTo>
                    <a:pt x="1745" y="2265"/>
                  </a:lnTo>
                  <a:lnTo>
                    <a:pt x="1747" y="2247"/>
                  </a:lnTo>
                  <a:lnTo>
                    <a:pt x="1749" y="2230"/>
                  </a:lnTo>
                  <a:lnTo>
                    <a:pt x="1734" y="2230"/>
                  </a:lnTo>
                  <a:lnTo>
                    <a:pt x="1719" y="2230"/>
                  </a:lnTo>
                  <a:lnTo>
                    <a:pt x="1704" y="2230"/>
                  </a:lnTo>
                  <a:lnTo>
                    <a:pt x="1689" y="2230"/>
                  </a:lnTo>
                  <a:lnTo>
                    <a:pt x="1674" y="2230"/>
                  </a:lnTo>
                  <a:lnTo>
                    <a:pt x="1658" y="2229"/>
                  </a:lnTo>
                  <a:lnTo>
                    <a:pt x="1643" y="2229"/>
                  </a:lnTo>
                  <a:lnTo>
                    <a:pt x="1627" y="2229"/>
                  </a:lnTo>
                  <a:lnTo>
                    <a:pt x="1612" y="2228"/>
                  </a:lnTo>
                  <a:lnTo>
                    <a:pt x="1596" y="2227"/>
                  </a:lnTo>
                  <a:lnTo>
                    <a:pt x="1581" y="2226"/>
                  </a:lnTo>
                  <a:lnTo>
                    <a:pt x="1565" y="2225"/>
                  </a:lnTo>
                  <a:lnTo>
                    <a:pt x="1550" y="2224"/>
                  </a:lnTo>
                  <a:lnTo>
                    <a:pt x="1535" y="2222"/>
                  </a:lnTo>
                  <a:lnTo>
                    <a:pt x="1520" y="2220"/>
                  </a:lnTo>
                  <a:lnTo>
                    <a:pt x="1505" y="2217"/>
                  </a:lnTo>
                  <a:lnTo>
                    <a:pt x="1487" y="2225"/>
                  </a:lnTo>
                  <a:lnTo>
                    <a:pt x="1468" y="2234"/>
                  </a:lnTo>
                  <a:lnTo>
                    <a:pt x="1447" y="2242"/>
                  </a:lnTo>
                  <a:lnTo>
                    <a:pt x="1424" y="2252"/>
                  </a:lnTo>
                  <a:lnTo>
                    <a:pt x="1402" y="2261"/>
                  </a:lnTo>
                  <a:lnTo>
                    <a:pt x="1379" y="2270"/>
                  </a:lnTo>
                  <a:lnTo>
                    <a:pt x="1356" y="2279"/>
                  </a:lnTo>
                  <a:lnTo>
                    <a:pt x="1335" y="2288"/>
                  </a:lnTo>
                  <a:lnTo>
                    <a:pt x="1313" y="2296"/>
                  </a:lnTo>
                  <a:lnTo>
                    <a:pt x="1294" y="2303"/>
                  </a:lnTo>
                  <a:lnTo>
                    <a:pt x="1276" y="2310"/>
                  </a:lnTo>
                  <a:lnTo>
                    <a:pt x="1261" y="2316"/>
                  </a:lnTo>
                  <a:lnTo>
                    <a:pt x="1247" y="2321"/>
                  </a:lnTo>
                  <a:lnTo>
                    <a:pt x="1238" y="2324"/>
                  </a:lnTo>
                  <a:lnTo>
                    <a:pt x="1232" y="2326"/>
                  </a:lnTo>
                  <a:lnTo>
                    <a:pt x="1230" y="2327"/>
                  </a:lnTo>
                  <a:lnTo>
                    <a:pt x="1160" y="2348"/>
                  </a:lnTo>
                  <a:lnTo>
                    <a:pt x="1155" y="2432"/>
                  </a:lnTo>
                  <a:lnTo>
                    <a:pt x="1138" y="2426"/>
                  </a:lnTo>
                  <a:lnTo>
                    <a:pt x="1138" y="2424"/>
                  </a:lnTo>
                  <a:lnTo>
                    <a:pt x="1138" y="2416"/>
                  </a:lnTo>
                  <a:lnTo>
                    <a:pt x="1138" y="2404"/>
                  </a:lnTo>
                  <a:lnTo>
                    <a:pt x="1138" y="2388"/>
                  </a:lnTo>
                  <a:lnTo>
                    <a:pt x="1138" y="2368"/>
                  </a:lnTo>
                  <a:lnTo>
                    <a:pt x="1138" y="2344"/>
                  </a:lnTo>
                  <a:lnTo>
                    <a:pt x="1138" y="2318"/>
                  </a:lnTo>
                  <a:lnTo>
                    <a:pt x="1138" y="2288"/>
                  </a:lnTo>
                  <a:lnTo>
                    <a:pt x="1138" y="2255"/>
                  </a:lnTo>
                  <a:lnTo>
                    <a:pt x="1137" y="2220"/>
                  </a:lnTo>
                  <a:lnTo>
                    <a:pt x="1137" y="2184"/>
                  </a:lnTo>
                  <a:lnTo>
                    <a:pt x="1137" y="2144"/>
                  </a:lnTo>
                  <a:lnTo>
                    <a:pt x="1137" y="2105"/>
                  </a:lnTo>
                  <a:lnTo>
                    <a:pt x="1137" y="2064"/>
                  </a:lnTo>
                  <a:lnTo>
                    <a:pt x="1137" y="2023"/>
                  </a:lnTo>
                  <a:lnTo>
                    <a:pt x="1137" y="1980"/>
                  </a:lnTo>
                  <a:lnTo>
                    <a:pt x="1136" y="1938"/>
                  </a:lnTo>
                  <a:lnTo>
                    <a:pt x="1136" y="1897"/>
                  </a:lnTo>
                  <a:lnTo>
                    <a:pt x="1136" y="1856"/>
                  </a:lnTo>
                  <a:lnTo>
                    <a:pt x="1136" y="1814"/>
                  </a:lnTo>
                  <a:lnTo>
                    <a:pt x="1135" y="1775"/>
                  </a:lnTo>
                  <a:lnTo>
                    <a:pt x="1135" y="1738"/>
                  </a:lnTo>
                  <a:lnTo>
                    <a:pt x="1135" y="1702"/>
                  </a:lnTo>
                  <a:lnTo>
                    <a:pt x="1135" y="1669"/>
                  </a:lnTo>
                  <a:lnTo>
                    <a:pt x="1134" y="1637"/>
                  </a:lnTo>
                  <a:lnTo>
                    <a:pt x="1134" y="1609"/>
                  </a:lnTo>
                  <a:lnTo>
                    <a:pt x="1134" y="1584"/>
                  </a:lnTo>
                  <a:lnTo>
                    <a:pt x="1133" y="1562"/>
                  </a:lnTo>
                  <a:lnTo>
                    <a:pt x="1133" y="1544"/>
                  </a:lnTo>
                  <a:lnTo>
                    <a:pt x="1133" y="1530"/>
                  </a:lnTo>
                  <a:lnTo>
                    <a:pt x="1132" y="1521"/>
                  </a:lnTo>
                  <a:lnTo>
                    <a:pt x="1132" y="1515"/>
                  </a:lnTo>
                  <a:lnTo>
                    <a:pt x="1074" y="1512"/>
                  </a:lnTo>
                  <a:lnTo>
                    <a:pt x="1074" y="1511"/>
                  </a:lnTo>
                  <a:lnTo>
                    <a:pt x="1073" y="1510"/>
                  </a:lnTo>
                  <a:lnTo>
                    <a:pt x="1072" y="1509"/>
                  </a:lnTo>
                  <a:lnTo>
                    <a:pt x="1072" y="1508"/>
                  </a:lnTo>
                  <a:lnTo>
                    <a:pt x="1067" y="1511"/>
                  </a:lnTo>
                  <a:lnTo>
                    <a:pt x="1061" y="1512"/>
                  </a:lnTo>
                  <a:lnTo>
                    <a:pt x="1054" y="1511"/>
                  </a:lnTo>
                  <a:lnTo>
                    <a:pt x="1047" y="1510"/>
                  </a:lnTo>
                  <a:lnTo>
                    <a:pt x="1059" y="1510"/>
                  </a:lnTo>
                  <a:lnTo>
                    <a:pt x="1070" y="1509"/>
                  </a:lnTo>
                  <a:lnTo>
                    <a:pt x="1080" y="1508"/>
                  </a:lnTo>
                  <a:lnTo>
                    <a:pt x="1091" y="1506"/>
                  </a:lnTo>
                  <a:lnTo>
                    <a:pt x="1101" y="1505"/>
                  </a:lnTo>
                  <a:lnTo>
                    <a:pt x="1111" y="1504"/>
                  </a:lnTo>
                  <a:lnTo>
                    <a:pt x="1122" y="1503"/>
                  </a:lnTo>
                  <a:lnTo>
                    <a:pt x="1133" y="1503"/>
                  </a:lnTo>
                  <a:lnTo>
                    <a:pt x="1133" y="1500"/>
                  </a:lnTo>
                  <a:lnTo>
                    <a:pt x="1075" y="1496"/>
                  </a:lnTo>
                  <a:lnTo>
                    <a:pt x="1075" y="1495"/>
                  </a:lnTo>
                  <a:lnTo>
                    <a:pt x="1049" y="1491"/>
                  </a:lnTo>
                  <a:lnTo>
                    <a:pt x="1060" y="1490"/>
                  </a:lnTo>
                  <a:lnTo>
                    <a:pt x="1070" y="1490"/>
                  </a:lnTo>
                  <a:lnTo>
                    <a:pt x="1080" y="1489"/>
                  </a:lnTo>
                  <a:lnTo>
                    <a:pt x="1091" y="1489"/>
                  </a:lnTo>
                  <a:lnTo>
                    <a:pt x="1101" y="1488"/>
                  </a:lnTo>
                  <a:lnTo>
                    <a:pt x="1111" y="1487"/>
                  </a:lnTo>
                  <a:lnTo>
                    <a:pt x="1123" y="1486"/>
                  </a:lnTo>
                  <a:lnTo>
                    <a:pt x="1133" y="1485"/>
                  </a:lnTo>
                  <a:lnTo>
                    <a:pt x="1123" y="1484"/>
                  </a:lnTo>
                  <a:lnTo>
                    <a:pt x="1111" y="1483"/>
                  </a:lnTo>
                  <a:lnTo>
                    <a:pt x="1101" y="1481"/>
                  </a:lnTo>
                  <a:lnTo>
                    <a:pt x="1090" y="1481"/>
                  </a:lnTo>
                  <a:lnTo>
                    <a:pt x="1079" y="1480"/>
                  </a:lnTo>
                  <a:lnTo>
                    <a:pt x="1068" y="1481"/>
                  </a:lnTo>
                  <a:lnTo>
                    <a:pt x="1057" y="1481"/>
                  </a:lnTo>
                  <a:lnTo>
                    <a:pt x="1046" y="1481"/>
                  </a:lnTo>
                  <a:lnTo>
                    <a:pt x="1035" y="1481"/>
                  </a:lnTo>
                  <a:lnTo>
                    <a:pt x="1024" y="1481"/>
                  </a:lnTo>
                  <a:lnTo>
                    <a:pt x="1013" y="1483"/>
                  </a:lnTo>
                  <a:lnTo>
                    <a:pt x="1002" y="1481"/>
                  </a:lnTo>
                  <a:lnTo>
                    <a:pt x="992" y="1481"/>
                  </a:lnTo>
                  <a:lnTo>
                    <a:pt x="980" y="1480"/>
                  </a:lnTo>
                  <a:lnTo>
                    <a:pt x="970" y="1479"/>
                  </a:lnTo>
                  <a:lnTo>
                    <a:pt x="960" y="1478"/>
                  </a:lnTo>
                  <a:lnTo>
                    <a:pt x="956" y="1479"/>
                  </a:lnTo>
                  <a:lnTo>
                    <a:pt x="952" y="1479"/>
                  </a:lnTo>
                  <a:lnTo>
                    <a:pt x="948" y="1478"/>
                  </a:lnTo>
                  <a:lnTo>
                    <a:pt x="944" y="1477"/>
                  </a:lnTo>
                  <a:lnTo>
                    <a:pt x="940" y="1477"/>
                  </a:lnTo>
                  <a:lnTo>
                    <a:pt x="936" y="1477"/>
                  </a:lnTo>
                  <a:lnTo>
                    <a:pt x="932" y="1478"/>
                  </a:lnTo>
                  <a:lnTo>
                    <a:pt x="928" y="1480"/>
                  </a:lnTo>
                  <a:lnTo>
                    <a:pt x="933" y="1477"/>
                  </a:lnTo>
                  <a:lnTo>
                    <a:pt x="938" y="1474"/>
                  </a:lnTo>
                  <a:lnTo>
                    <a:pt x="944" y="1472"/>
                  </a:lnTo>
                  <a:lnTo>
                    <a:pt x="951" y="1470"/>
                  </a:lnTo>
                  <a:lnTo>
                    <a:pt x="957" y="1468"/>
                  </a:lnTo>
                  <a:lnTo>
                    <a:pt x="963" y="1467"/>
                  </a:lnTo>
                  <a:lnTo>
                    <a:pt x="970" y="1466"/>
                  </a:lnTo>
                  <a:lnTo>
                    <a:pt x="976" y="1465"/>
                  </a:lnTo>
                  <a:lnTo>
                    <a:pt x="967" y="1464"/>
                  </a:lnTo>
                  <a:lnTo>
                    <a:pt x="954" y="1463"/>
                  </a:lnTo>
                  <a:lnTo>
                    <a:pt x="937" y="1463"/>
                  </a:lnTo>
                  <a:lnTo>
                    <a:pt x="918" y="1462"/>
                  </a:lnTo>
                  <a:lnTo>
                    <a:pt x="894" y="1461"/>
                  </a:lnTo>
                  <a:lnTo>
                    <a:pt x="868" y="1461"/>
                  </a:lnTo>
                  <a:lnTo>
                    <a:pt x="840" y="1460"/>
                  </a:lnTo>
                  <a:lnTo>
                    <a:pt x="811" y="1460"/>
                  </a:lnTo>
                  <a:lnTo>
                    <a:pt x="778" y="1459"/>
                  </a:lnTo>
                  <a:lnTo>
                    <a:pt x="744" y="1459"/>
                  </a:lnTo>
                  <a:lnTo>
                    <a:pt x="708" y="1458"/>
                  </a:lnTo>
                  <a:lnTo>
                    <a:pt x="670" y="1458"/>
                  </a:lnTo>
                  <a:lnTo>
                    <a:pt x="632" y="1458"/>
                  </a:lnTo>
                  <a:lnTo>
                    <a:pt x="594" y="1458"/>
                  </a:lnTo>
                  <a:lnTo>
                    <a:pt x="555" y="1457"/>
                  </a:lnTo>
                  <a:lnTo>
                    <a:pt x="515" y="1457"/>
                  </a:lnTo>
                  <a:lnTo>
                    <a:pt x="476" y="1457"/>
                  </a:lnTo>
                  <a:lnTo>
                    <a:pt x="437" y="1457"/>
                  </a:lnTo>
                  <a:lnTo>
                    <a:pt x="398" y="1457"/>
                  </a:lnTo>
                  <a:lnTo>
                    <a:pt x="359" y="1457"/>
                  </a:lnTo>
                  <a:lnTo>
                    <a:pt x="322" y="1456"/>
                  </a:lnTo>
                  <a:lnTo>
                    <a:pt x="286" y="1456"/>
                  </a:lnTo>
                  <a:lnTo>
                    <a:pt x="252" y="1456"/>
                  </a:lnTo>
                  <a:lnTo>
                    <a:pt x="219" y="1456"/>
                  </a:lnTo>
                  <a:lnTo>
                    <a:pt x="188" y="1456"/>
                  </a:lnTo>
                  <a:lnTo>
                    <a:pt x="161" y="1456"/>
                  </a:lnTo>
                  <a:lnTo>
                    <a:pt x="135" y="1455"/>
                  </a:lnTo>
                  <a:lnTo>
                    <a:pt x="111" y="1455"/>
                  </a:lnTo>
                  <a:lnTo>
                    <a:pt x="91" y="1455"/>
                  </a:lnTo>
                  <a:lnTo>
                    <a:pt x="74" y="1455"/>
                  </a:lnTo>
                  <a:lnTo>
                    <a:pt x="61" y="1454"/>
                  </a:lnTo>
                  <a:lnTo>
                    <a:pt x="50" y="1454"/>
                  </a:lnTo>
                  <a:lnTo>
                    <a:pt x="48" y="1451"/>
                  </a:lnTo>
                  <a:lnTo>
                    <a:pt x="45" y="1450"/>
                  </a:lnTo>
                  <a:lnTo>
                    <a:pt x="41" y="1448"/>
                  </a:lnTo>
                  <a:lnTo>
                    <a:pt x="37" y="1448"/>
                  </a:lnTo>
                  <a:lnTo>
                    <a:pt x="60" y="1441"/>
                  </a:lnTo>
                  <a:lnTo>
                    <a:pt x="89" y="1441"/>
                  </a:lnTo>
                  <a:lnTo>
                    <a:pt x="121" y="1442"/>
                  </a:lnTo>
                  <a:lnTo>
                    <a:pt x="155" y="1442"/>
                  </a:lnTo>
                  <a:lnTo>
                    <a:pt x="190" y="1443"/>
                  </a:lnTo>
                  <a:lnTo>
                    <a:pt x="227" y="1443"/>
                  </a:lnTo>
                  <a:lnTo>
                    <a:pt x="266" y="1444"/>
                  </a:lnTo>
                  <a:lnTo>
                    <a:pt x="306" y="1444"/>
                  </a:lnTo>
                  <a:lnTo>
                    <a:pt x="347" y="1444"/>
                  </a:lnTo>
                  <a:lnTo>
                    <a:pt x="389" y="1445"/>
                  </a:lnTo>
                  <a:lnTo>
                    <a:pt x="433" y="1445"/>
                  </a:lnTo>
                  <a:lnTo>
                    <a:pt x="476" y="1446"/>
                  </a:lnTo>
                  <a:lnTo>
                    <a:pt x="520" y="1446"/>
                  </a:lnTo>
                  <a:lnTo>
                    <a:pt x="564" y="1447"/>
                  </a:lnTo>
                  <a:lnTo>
                    <a:pt x="609" y="1447"/>
                  </a:lnTo>
                  <a:lnTo>
                    <a:pt x="653" y="1448"/>
                  </a:lnTo>
                  <a:lnTo>
                    <a:pt x="697" y="1448"/>
                  </a:lnTo>
                  <a:lnTo>
                    <a:pt x="741" y="1450"/>
                  </a:lnTo>
                  <a:lnTo>
                    <a:pt x="784" y="1450"/>
                  </a:lnTo>
                  <a:lnTo>
                    <a:pt x="826" y="1450"/>
                  </a:lnTo>
                  <a:lnTo>
                    <a:pt x="866" y="1451"/>
                  </a:lnTo>
                  <a:lnTo>
                    <a:pt x="906" y="1451"/>
                  </a:lnTo>
                  <a:lnTo>
                    <a:pt x="944" y="1452"/>
                  </a:lnTo>
                  <a:lnTo>
                    <a:pt x="980" y="1452"/>
                  </a:lnTo>
                  <a:lnTo>
                    <a:pt x="1015" y="1452"/>
                  </a:lnTo>
                  <a:lnTo>
                    <a:pt x="1048" y="1453"/>
                  </a:lnTo>
                  <a:lnTo>
                    <a:pt x="1078" y="1453"/>
                  </a:lnTo>
                  <a:lnTo>
                    <a:pt x="1107" y="1453"/>
                  </a:lnTo>
                  <a:lnTo>
                    <a:pt x="1133" y="1453"/>
                  </a:lnTo>
                  <a:lnTo>
                    <a:pt x="1156" y="1454"/>
                  </a:lnTo>
                  <a:lnTo>
                    <a:pt x="1175" y="1454"/>
                  </a:lnTo>
                  <a:lnTo>
                    <a:pt x="1193" y="1454"/>
                  </a:lnTo>
                  <a:lnTo>
                    <a:pt x="1206" y="1454"/>
                  </a:lnTo>
                  <a:lnTo>
                    <a:pt x="1208" y="1443"/>
                  </a:lnTo>
                  <a:lnTo>
                    <a:pt x="1210" y="1433"/>
                  </a:lnTo>
                  <a:lnTo>
                    <a:pt x="1213" y="1424"/>
                  </a:lnTo>
                  <a:lnTo>
                    <a:pt x="1215" y="1414"/>
                  </a:lnTo>
                  <a:lnTo>
                    <a:pt x="1217" y="1404"/>
                  </a:lnTo>
                  <a:lnTo>
                    <a:pt x="1219" y="1395"/>
                  </a:lnTo>
                  <a:lnTo>
                    <a:pt x="1220" y="1385"/>
                  </a:lnTo>
                  <a:lnTo>
                    <a:pt x="1221" y="1373"/>
                  </a:lnTo>
                  <a:lnTo>
                    <a:pt x="1220" y="1370"/>
                  </a:lnTo>
                  <a:lnTo>
                    <a:pt x="1218" y="1367"/>
                  </a:lnTo>
                  <a:lnTo>
                    <a:pt x="1215" y="1364"/>
                  </a:lnTo>
                  <a:lnTo>
                    <a:pt x="1212" y="1363"/>
                  </a:lnTo>
                  <a:lnTo>
                    <a:pt x="1194" y="1363"/>
                  </a:lnTo>
                  <a:lnTo>
                    <a:pt x="1174" y="1362"/>
                  </a:lnTo>
                  <a:lnTo>
                    <a:pt x="1155" y="1361"/>
                  </a:lnTo>
                  <a:lnTo>
                    <a:pt x="1135" y="1360"/>
                  </a:lnTo>
                  <a:lnTo>
                    <a:pt x="1115" y="1359"/>
                  </a:lnTo>
                  <a:lnTo>
                    <a:pt x="1096" y="1359"/>
                  </a:lnTo>
                  <a:lnTo>
                    <a:pt x="1077" y="1360"/>
                  </a:lnTo>
                  <a:lnTo>
                    <a:pt x="1060" y="1363"/>
                  </a:lnTo>
                  <a:lnTo>
                    <a:pt x="1031" y="1362"/>
                  </a:lnTo>
                  <a:lnTo>
                    <a:pt x="1001" y="1362"/>
                  </a:lnTo>
                  <a:lnTo>
                    <a:pt x="972" y="1361"/>
                  </a:lnTo>
                  <a:lnTo>
                    <a:pt x="943" y="1361"/>
                  </a:lnTo>
                  <a:lnTo>
                    <a:pt x="914" y="1361"/>
                  </a:lnTo>
                  <a:lnTo>
                    <a:pt x="885" y="1362"/>
                  </a:lnTo>
                  <a:lnTo>
                    <a:pt x="855" y="1362"/>
                  </a:lnTo>
                  <a:lnTo>
                    <a:pt x="825" y="1362"/>
                  </a:lnTo>
                  <a:lnTo>
                    <a:pt x="796" y="1363"/>
                  </a:lnTo>
                  <a:lnTo>
                    <a:pt x="766" y="1363"/>
                  </a:lnTo>
                  <a:lnTo>
                    <a:pt x="737" y="1363"/>
                  </a:lnTo>
                  <a:lnTo>
                    <a:pt x="709" y="1363"/>
                  </a:lnTo>
                  <a:lnTo>
                    <a:pt x="680" y="1362"/>
                  </a:lnTo>
                  <a:lnTo>
                    <a:pt x="651" y="1362"/>
                  </a:lnTo>
                  <a:lnTo>
                    <a:pt x="622" y="1361"/>
                  </a:lnTo>
                  <a:lnTo>
                    <a:pt x="593" y="1360"/>
                  </a:lnTo>
                  <a:lnTo>
                    <a:pt x="213" y="1355"/>
                  </a:lnTo>
                  <a:lnTo>
                    <a:pt x="202" y="1355"/>
                  </a:lnTo>
                  <a:lnTo>
                    <a:pt x="191" y="1355"/>
                  </a:lnTo>
                  <a:lnTo>
                    <a:pt x="178" y="1355"/>
                  </a:lnTo>
                  <a:lnTo>
                    <a:pt x="166" y="1355"/>
                  </a:lnTo>
                  <a:lnTo>
                    <a:pt x="152" y="1355"/>
                  </a:lnTo>
                  <a:lnTo>
                    <a:pt x="139" y="1355"/>
                  </a:lnTo>
                  <a:lnTo>
                    <a:pt x="126" y="1355"/>
                  </a:lnTo>
                  <a:lnTo>
                    <a:pt x="112" y="1354"/>
                  </a:lnTo>
                  <a:lnTo>
                    <a:pt x="98" y="1354"/>
                  </a:lnTo>
                  <a:lnTo>
                    <a:pt x="84" y="1354"/>
                  </a:lnTo>
                  <a:lnTo>
                    <a:pt x="71" y="1353"/>
                  </a:lnTo>
                  <a:lnTo>
                    <a:pt x="57" y="1353"/>
                  </a:lnTo>
                  <a:lnTo>
                    <a:pt x="43" y="1352"/>
                  </a:lnTo>
                  <a:lnTo>
                    <a:pt x="30" y="1351"/>
                  </a:lnTo>
                  <a:lnTo>
                    <a:pt x="17" y="1351"/>
                  </a:lnTo>
                  <a:lnTo>
                    <a:pt x="3" y="1350"/>
                  </a:lnTo>
                  <a:lnTo>
                    <a:pt x="1" y="1347"/>
                  </a:lnTo>
                  <a:lnTo>
                    <a:pt x="0" y="1345"/>
                  </a:lnTo>
                  <a:lnTo>
                    <a:pt x="0" y="1342"/>
                  </a:lnTo>
                  <a:lnTo>
                    <a:pt x="0" y="1339"/>
                  </a:lnTo>
                  <a:lnTo>
                    <a:pt x="19" y="1339"/>
                  </a:lnTo>
                  <a:lnTo>
                    <a:pt x="38" y="1338"/>
                  </a:lnTo>
                  <a:lnTo>
                    <a:pt x="59" y="1338"/>
                  </a:lnTo>
                  <a:lnTo>
                    <a:pt x="80" y="1339"/>
                  </a:lnTo>
                  <a:lnTo>
                    <a:pt x="103" y="1339"/>
                  </a:lnTo>
                  <a:lnTo>
                    <a:pt x="125" y="1339"/>
                  </a:lnTo>
                  <a:lnTo>
                    <a:pt x="146" y="1340"/>
                  </a:lnTo>
                  <a:lnTo>
                    <a:pt x="168" y="1340"/>
                  </a:lnTo>
                  <a:lnTo>
                    <a:pt x="187" y="1341"/>
                  </a:lnTo>
                  <a:lnTo>
                    <a:pt x="207" y="1342"/>
                  </a:lnTo>
                  <a:lnTo>
                    <a:pt x="224" y="1342"/>
                  </a:lnTo>
                  <a:lnTo>
                    <a:pt x="238" y="1343"/>
                  </a:lnTo>
                  <a:lnTo>
                    <a:pt x="250" y="1343"/>
                  </a:lnTo>
                  <a:lnTo>
                    <a:pt x="260" y="1344"/>
                  </a:lnTo>
                  <a:lnTo>
                    <a:pt x="265" y="1344"/>
                  </a:lnTo>
                  <a:lnTo>
                    <a:pt x="267" y="1344"/>
                  </a:lnTo>
                  <a:lnTo>
                    <a:pt x="267" y="1341"/>
                  </a:lnTo>
                  <a:lnTo>
                    <a:pt x="267" y="1333"/>
                  </a:lnTo>
                  <a:lnTo>
                    <a:pt x="267" y="1321"/>
                  </a:lnTo>
                  <a:lnTo>
                    <a:pt x="267" y="1304"/>
                  </a:lnTo>
                  <a:lnTo>
                    <a:pt x="268" y="1286"/>
                  </a:lnTo>
                  <a:lnTo>
                    <a:pt x="268" y="1263"/>
                  </a:lnTo>
                  <a:lnTo>
                    <a:pt x="268" y="1240"/>
                  </a:lnTo>
                  <a:lnTo>
                    <a:pt x="269" y="1215"/>
                  </a:lnTo>
                  <a:lnTo>
                    <a:pt x="269" y="1191"/>
                  </a:lnTo>
                  <a:lnTo>
                    <a:pt x="270" y="1166"/>
                  </a:lnTo>
                  <a:lnTo>
                    <a:pt x="270" y="1142"/>
                  </a:lnTo>
                  <a:lnTo>
                    <a:pt x="271" y="1121"/>
                  </a:lnTo>
                  <a:lnTo>
                    <a:pt x="271" y="1102"/>
                  </a:lnTo>
                  <a:lnTo>
                    <a:pt x="272" y="1086"/>
                  </a:lnTo>
                  <a:lnTo>
                    <a:pt x="273" y="1073"/>
                  </a:lnTo>
                  <a:lnTo>
                    <a:pt x="274" y="1066"/>
                  </a:lnTo>
                  <a:lnTo>
                    <a:pt x="276" y="1060"/>
                  </a:lnTo>
                  <a:lnTo>
                    <a:pt x="284" y="1055"/>
                  </a:lnTo>
                  <a:lnTo>
                    <a:pt x="298" y="1051"/>
                  </a:lnTo>
                  <a:lnTo>
                    <a:pt x="314" y="1048"/>
                  </a:lnTo>
                  <a:lnTo>
                    <a:pt x="333" y="1046"/>
                  </a:lnTo>
                  <a:lnTo>
                    <a:pt x="353" y="1046"/>
                  </a:lnTo>
                  <a:lnTo>
                    <a:pt x="374" y="1046"/>
                  </a:lnTo>
                  <a:lnTo>
                    <a:pt x="393" y="1047"/>
                  </a:lnTo>
                  <a:lnTo>
                    <a:pt x="398" y="1046"/>
                  </a:lnTo>
                  <a:lnTo>
                    <a:pt x="399" y="1045"/>
                  </a:lnTo>
                  <a:lnTo>
                    <a:pt x="400" y="1044"/>
                  </a:lnTo>
                  <a:lnTo>
                    <a:pt x="404" y="1041"/>
                  </a:lnTo>
                  <a:lnTo>
                    <a:pt x="387" y="1035"/>
                  </a:lnTo>
                  <a:lnTo>
                    <a:pt x="371" y="1029"/>
                  </a:lnTo>
                  <a:lnTo>
                    <a:pt x="355" y="1021"/>
                  </a:lnTo>
                  <a:lnTo>
                    <a:pt x="340" y="1011"/>
                  </a:lnTo>
                  <a:lnTo>
                    <a:pt x="327" y="1001"/>
                  </a:lnTo>
                  <a:lnTo>
                    <a:pt x="316" y="989"/>
                  </a:lnTo>
                  <a:lnTo>
                    <a:pt x="309" y="973"/>
                  </a:lnTo>
                  <a:lnTo>
                    <a:pt x="306" y="955"/>
                  </a:lnTo>
                  <a:lnTo>
                    <a:pt x="305" y="923"/>
                  </a:lnTo>
                  <a:lnTo>
                    <a:pt x="304" y="891"/>
                  </a:lnTo>
                  <a:lnTo>
                    <a:pt x="303" y="860"/>
                  </a:lnTo>
                  <a:lnTo>
                    <a:pt x="303" y="829"/>
                  </a:lnTo>
                  <a:lnTo>
                    <a:pt x="303" y="799"/>
                  </a:lnTo>
                  <a:lnTo>
                    <a:pt x="302" y="769"/>
                  </a:lnTo>
                  <a:lnTo>
                    <a:pt x="303" y="739"/>
                  </a:lnTo>
                  <a:lnTo>
                    <a:pt x="303" y="709"/>
                  </a:lnTo>
                  <a:lnTo>
                    <a:pt x="304" y="679"/>
                  </a:lnTo>
                  <a:lnTo>
                    <a:pt x="305" y="649"/>
                  </a:lnTo>
                  <a:lnTo>
                    <a:pt x="306" y="621"/>
                  </a:lnTo>
                  <a:lnTo>
                    <a:pt x="308" y="590"/>
                  </a:lnTo>
                  <a:lnTo>
                    <a:pt x="310" y="560"/>
                  </a:lnTo>
                  <a:lnTo>
                    <a:pt x="313" y="530"/>
                  </a:lnTo>
                  <a:lnTo>
                    <a:pt x="316" y="498"/>
                  </a:lnTo>
                  <a:lnTo>
                    <a:pt x="319" y="467"/>
                  </a:lnTo>
                  <a:lnTo>
                    <a:pt x="321" y="453"/>
                  </a:lnTo>
                  <a:lnTo>
                    <a:pt x="324" y="441"/>
                  </a:lnTo>
                  <a:lnTo>
                    <a:pt x="330" y="431"/>
                  </a:lnTo>
                  <a:lnTo>
                    <a:pt x="337" y="422"/>
                  </a:lnTo>
                  <a:lnTo>
                    <a:pt x="344" y="413"/>
                  </a:lnTo>
                  <a:lnTo>
                    <a:pt x="352" y="405"/>
                  </a:lnTo>
                  <a:lnTo>
                    <a:pt x="360" y="398"/>
                  </a:lnTo>
                  <a:lnTo>
                    <a:pt x="369" y="390"/>
                  </a:lnTo>
                  <a:lnTo>
                    <a:pt x="379" y="382"/>
                  </a:lnTo>
                  <a:lnTo>
                    <a:pt x="389" y="376"/>
                  </a:lnTo>
                  <a:lnTo>
                    <a:pt x="401" y="370"/>
                  </a:lnTo>
                  <a:lnTo>
                    <a:pt x="412" y="365"/>
                  </a:lnTo>
                  <a:lnTo>
                    <a:pt x="423" y="360"/>
                  </a:lnTo>
                  <a:lnTo>
                    <a:pt x="435" y="356"/>
                  </a:lnTo>
                  <a:lnTo>
                    <a:pt x="447" y="352"/>
                  </a:lnTo>
                  <a:lnTo>
                    <a:pt x="458" y="348"/>
                  </a:lnTo>
                  <a:lnTo>
                    <a:pt x="471" y="344"/>
                  </a:lnTo>
                  <a:lnTo>
                    <a:pt x="482" y="341"/>
                  </a:lnTo>
                  <a:lnTo>
                    <a:pt x="494" y="338"/>
                  </a:lnTo>
                  <a:lnTo>
                    <a:pt x="506" y="335"/>
                  </a:lnTo>
                  <a:lnTo>
                    <a:pt x="518" y="331"/>
                  </a:lnTo>
                  <a:lnTo>
                    <a:pt x="529" y="328"/>
                  </a:lnTo>
                  <a:lnTo>
                    <a:pt x="541" y="324"/>
                  </a:lnTo>
                  <a:lnTo>
                    <a:pt x="552" y="320"/>
                  </a:lnTo>
                  <a:lnTo>
                    <a:pt x="563" y="318"/>
                  </a:lnTo>
                  <a:lnTo>
                    <a:pt x="575" y="315"/>
                  </a:lnTo>
                  <a:lnTo>
                    <a:pt x="586" y="312"/>
                  </a:lnTo>
                  <a:lnTo>
                    <a:pt x="597" y="309"/>
                  </a:lnTo>
                  <a:lnTo>
                    <a:pt x="609" y="306"/>
                  </a:lnTo>
                  <a:lnTo>
                    <a:pt x="620" y="303"/>
                  </a:lnTo>
                  <a:lnTo>
                    <a:pt x="630" y="300"/>
                  </a:lnTo>
                  <a:lnTo>
                    <a:pt x="642" y="296"/>
                  </a:lnTo>
                  <a:lnTo>
                    <a:pt x="653" y="293"/>
                  </a:lnTo>
                  <a:lnTo>
                    <a:pt x="663" y="290"/>
                  </a:lnTo>
                  <a:lnTo>
                    <a:pt x="675" y="287"/>
                  </a:lnTo>
                  <a:lnTo>
                    <a:pt x="686" y="284"/>
                  </a:lnTo>
                  <a:lnTo>
                    <a:pt x="697" y="280"/>
                  </a:lnTo>
                  <a:lnTo>
                    <a:pt x="709" y="277"/>
                  </a:lnTo>
                  <a:lnTo>
                    <a:pt x="720" y="275"/>
                  </a:lnTo>
                  <a:lnTo>
                    <a:pt x="731" y="273"/>
                  </a:lnTo>
                  <a:lnTo>
                    <a:pt x="742" y="271"/>
                  </a:lnTo>
                  <a:lnTo>
                    <a:pt x="750" y="266"/>
                  </a:lnTo>
                  <a:lnTo>
                    <a:pt x="756" y="260"/>
                  </a:lnTo>
                  <a:lnTo>
                    <a:pt x="761" y="252"/>
                  </a:lnTo>
                  <a:lnTo>
                    <a:pt x="766" y="243"/>
                  </a:lnTo>
                  <a:lnTo>
                    <a:pt x="772" y="236"/>
                  </a:lnTo>
                  <a:lnTo>
                    <a:pt x="781" y="231"/>
                  </a:lnTo>
                  <a:lnTo>
                    <a:pt x="791" y="228"/>
                  </a:lnTo>
                  <a:lnTo>
                    <a:pt x="802" y="223"/>
                  </a:lnTo>
                  <a:lnTo>
                    <a:pt x="815" y="221"/>
                  </a:lnTo>
                  <a:lnTo>
                    <a:pt x="826" y="221"/>
                  </a:lnTo>
                  <a:lnTo>
                    <a:pt x="837" y="222"/>
                  </a:lnTo>
                  <a:lnTo>
                    <a:pt x="850" y="224"/>
                  </a:lnTo>
                  <a:lnTo>
                    <a:pt x="861" y="226"/>
                  </a:lnTo>
                  <a:lnTo>
                    <a:pt x="873" y="228"/>
                  </a:lnTo>
                  <a:lnTo>
                    <a:pt x="886" y="228"/>
                  </a:lnTo>
                  <a:lnTo>
                    <a:pt x="895" y="232"/>
                  </a:lnTo>
                  <a:lnTo>
                    <a:pt x="903" y="235"/>
                  </a:lnTo>
                  <a:lnTo>
                    <a:pt x="910" y="240"/>
                  </a:lnTo>
                  <a:lnTo>
                    <a:pt x="916" y="247"/>
                  </a:lnTo>
                  <a:lnTo>
                    <a:pt x="917" y="255"/>
                  </a:lnTo>
                  <a:lnTo>
                    <a:pt x="918" y="262"/>
                  </a:lnTo>
                  <a:lnTo>
                    <a:pt x="920" y="269"/>
                  </a:lnTo>
                  <a:lnTo>
                    <a:pt x="922" y="275"/>
                  </a:lnTo>
                  <a:lnTo>
                    <a:pt x="924" y="282"/>
                  </a:lnTo>
                  <a:lnTo>
                    <a:pt x="927" y="290"/>
                  </a:lnTo>
                  <a:lnTo>
                    <a:pt x="929" y="296"/>
                  </a:lnTo>
                  <a:lnTo>
                    <a:pt x="931" y="303"/>
                  </a:lnTo>
                  <a:lnTo>
                    <a:pt x="937" y="334"/>
                  </a:lnTo>
                  <a:lnTo>
                    <a:pt x="943" y="365"/>
                  </a:lnTo>
                  <a:lnTo>
                    <a:pt x="948" y="397"/>
                  </a:lnTo>
                  <a:lnTo>
                    <a:pt x="952" y="428"/>
                  </a:lnTo>
                  <a:lnTo>
                    <a:pt x="955" y="460"/>
                  </a:lnTo>
                  <a:lnTo>
                    <a:pt x="958" y="492"/>
                  </a:lnTo>
                  <a:lnTo>
                    <a:pt x="960" y="524"/>
                  </a:lnTo>
                  <a:lnTo>
                    <a:pt x="961" y="556"/>
                  </a:lnTo>
                  <a:lnTo>
                    <a:pt x="962" y="588"/>
                  </a:lnTo>
                  <a:lnTo>
                    <a:pt x="963" y="621"/>
                  </a:lnTo>
                  <a:lnTo>
                    <a:pt x="963" y="653"/>
                  </a:lnTo>
                  <a:lnTo>
                    <a:pt x="963" y="686"/>
                  </a:lnTo>
                  <a:lnTo>
                    <a:pt x="963" y="719"/>
                  </a:lnTo>
                  <a:lnTo>
                    <a:pt x="962" y="752"/>
                  </a:lnTo>
                  <a:lnTo>
                    <a:pt x="962" y="785"/>
                  </a:lnTo>
                  <a:lnTo>
                    <a:pt x="961" y="818"/>
                  </a:lnTo>
                  <a:lnTo>
                    <a:pt x="959" y="832"/>
                  </a:lnTo>
                  <a:lnTo>
                    <a:pt x="957" y="846"/>
                  </a:lnTo>
                  <a:lnTo>
                    <a:pt x="955" y="861"/>
                  </a:lnTo>
                  <a:lnTo>
                    <a:pt x="954" y="875"/>
                  </a:lnTo>
                  <a:lnTo>
                    <a:pt x="953" y="890"/>
                  </a:lnTo>
                  <a:lnTo>
                    <a:pt x="952" y="905"/>
                  </a:lnTo>
                  <a:lnTo>
                    <a:pt x="951" y="920"/>
                  </a:lnTo>
                  <a:lnTo>
                    <a:pt x="950" y="935"/>
                  </a:lnTo>
                  <a:lnTo>
                    <a:pt x="949" y="950"/>
                  </a:lnTo>
                  <a:lnTo>
                    <a:pt x="948" y="965"/>
                  </a:lnTo>
                  <a:lnTo>
                    <a:pt x="946" y="979"/>
                  </a:lnTo>
                  <a:lnTo>
                    <a:pt x="945" y="994"/>
                  </a:lnTo>
                  <a:lnTo>
                    <a:pt x="943" y="1009"/>
                  </a:lnTo>
                  <a:lnTo>
                    <a:pt x="941" y="1024"/>
                  </a:lnTo>
                  <a:lnTo>
                    <a:pt x="938" y="1037"/>
                  </a:lnTo>
                  <a:lnTo>
                    <a:pt x="935" y="1052"/>
                  </a:lnTo>
                  <a:lnTo>
                    <a:pt x="933" y="1054"/>
                  </a:lnTo>
                  <a:lnTo>
                    <a:pt x="931" y="1056"/>
                  </a:lnTo>
                  <a:lnTo>
                    <a:pt x="931" y="1058"/>
                  </a:lnTo>
                  <a:lnTo>
                    <a:pt x="930" y="1060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5" y="1064"/>
                  </a:lnTo>
                  <a:lnTo>
                    <a:pt x="951" y="1065"/>
                  </a:lnTo>
                  <a:lnTo>
                    <a:pt x="957" y="1066"/>
                  </a:lnTo>
                  <a:lnTo>
                    <a:pt x="961" y="1067"/>
                  </a:lnTo>
                  <a:lnTo>
                    <a:pt x="965" y="1070"/>
                  </a:lnTo>
                  <a:lnTo>
                    <a:pt x="968" y="1074"/>
                  </a:lnTo>
                  <a:lnTo>
                    <a:pt x="970" y="1088"/>
                  </a:lnTo>
                  <a:lnTo>
                    <a:pt x="972" y="1100"/>
                  </a:lnTo>
                  <a:lnTo>
                    <a:pt x="974" y="1113"/>
                  </a:lnTo>
                  <a:lnTo>
                    <a:pt x="974" y="1127"/>
                  </a:lnTo>
                  <a:lnTo>
                    <a:pt x="975" y="1141"/>
                  </a:lnTo>
                  <a:lnTo>
                    <a:pt x="975" y="1155"/>
                  </a:lnTo>
                  <a:lnTo>
                    <a:pt x="975" y="1169"/>
                  </a:lnTo>
                  <a:lnTo>
                    <a:pt x="975" y="1184"/>
                  </a:lnTo>
                  <a:lnTo>
                    <a:pt x="974" y="1197"/>
                  </a:lnTo>
                  <a:lnTo>
                    <a:pt x="974" y="1211"/>
                  </a:lnTo>
                  <a:lnTo>
                    <a:pt x="973" y="1226"/>
                  </a:lnTo>
                  <a:lnTo>
                    <a:pt x="973" y="1240"/>
                  </a:lnTo>
                  <a:lnTo>
                    <a:pt x="973" y="1254"/>
                  </a:lnTo>
                  <a:lnTo>
                    <a:pt x="973" y="1268"/>
                  </a:lnTo>
                  <a:lnTo>
                    <a:pt x="974" y="1282"/>
                  </a:lnTo>
                  <a:lnTo>
                    <a:pt x="975" y="1296"/>
                  </a:lnTo>
                  <a:lnTo>
                    <a:pt x="975" y="1303"/>
                  </a:lnTo>
                  <a:lnTo>
                    <a:pt x="975" y="1310"/>
                  </a:lnTo>
                  <a:lnTo>
                    <a:pt x="975" y="1318"/>
                  </a:lnTo>
                  <a:lnTo>
                    <a:pt x="975" y="1325"/>
                  </a:lnTo>
                  <a:lnTo>
                    <a:pt x="975" y="1332"/>
                  </a:lnTo>
                  <a:lnTo>
                    <a:pt x="975" y="1338"/>
                  </a:lnTo>
                  <a:lnTo>
                    <a:pt x="976" y="1343"/>
                  </a:lnTo>
                  <a:lnTo>
                    <a:pt x="978" y="1348"/>
                  </a:lnTo>
                  <a:lnTo>
                    <a:pt x="994" y="1348"/>
                  </a:lnTo>
                  <a:lnTo>
                    <a:pt x="1008" y="1347"/>
                  </a:lnTo>
                  <a:lnTo>
                    <a:pt x="1023" y="1346"/>
                  </a:lnTo>
                  <a:lnTo>
                    <a:pt x="1037" y="1346"/>
                  </a:lnTo>
                  <a:lnTo>
                    <a:pt x="1051" y="1345"/>
                  </a:lnTo>
                  <a:lnTo>
                    <a:pt x="1064" y="1344"/>
                  </a:lnTo>
                  <a:lnTo>
                    <a:pt x="1078" y="1344"/>
                  </a:lnTo>
                  <a:lnTo>
                    <a:pt x="1092" y="1343"/>
                  </a:lnTo>
                  <a:lnTo>
                    <a:pt x="1105" y="1343"/>
                  </a:lnTo>
                  <a:lnTo>
                    <a:pt x="1118" y="1343"/>
                  </a:lnTo>
                  <a:lnTo>
                    <a:pt x="1132" y="1343"/>
                  </a:lnTo>
                  <a:lnTo>
                    <a:pt x="1145" y="1344"/>
                  </a:lnTo>
                  <a:lnTo>
                    <a:pt x="1160" y="1345"/>
                  </a:lnTo>
                  <a:lnTo>
                    <a:pt x="1173" y="1346"/>
                  </a:lnTo>
                  <a:lnTo>
                    <a:pt x="1187" y="1348"/>
                  </a:lnTo>
                  <a:lnTo>
                    <a:pt x="1202" y="1351"/>
                  </a:lnTo>
                  <a:lnTo>
                    <a:pt x="1206" y="1351"/>
                  </a:lnTo>
                  <a:lnTo>
                    <a:pt x="1206" y="1343"/>
                  </a:lnTo>
                  <a:lnTo>
                    <a:pt x="1207" y="1336"/>
                  </a:lnTo>
                  <a:lnTo>
                    <a:pt x="1209" y="1329"/>
                  </a:lnTo>
                  <a:lnTo>
                    <a:pt x="1212" y="1322"/>
                  </a:lnTo>
                  <a:lnTo>
                    <a:pt x="1215" y="1314"/>
                  </a:lnTo>
                  <a:lnTo>
                    <a:pt x="1218" y="1308"/>
                  </a:lnTo>
                  <a:lnTo>
                    <a:pt x="1221" y="1301"/>
                  </a:lnTo>
                  <a:lnTo>
                    <a:pt x="1224" y="1294"/>
                  </a:lnTo>
                  <a:lnTo>
                    <a:pt x="1213" y="1289"/>
                  </a:lnTo>
                  <a:lnTo>
                    <a:pt x="1204" y="1286"/>
                  </a:lnTo>
                  <a:lnTo>
                    <a:pt x="1193" y="1282"/>
                  </a:lnTo>
                  <a:lnTo>
                    <a:pt x="1182" y="1279"/>
                  </a:lnTo>
                  <a:lnTo>
                    <a:pt x="1172" y="1275"/>
                  </a:lnTo>
                  <a:lnTo>
                    <a:pt x="1163" y="1270"/>
                  </a:lnTo>
                  <a:lnTo>
                    <a:pt x="1154" y="1264"/>
                  </a:lnTo>
                  <a:lnTo>
                    <a:pt x="1144" y="1256"/>
                  </a:lnTo>
                  <a:lnTo>
                    <a:pt x="1139" y="1259"/>
                  </a:lnTo>
                  <a:lnTo>
                    <a:pt x="1134" y="1261"/>
                  </a:lnTo>
                  <a:lnTo>
                    <a:pt x="1128" y="1263"/>
                  </a:lnTo>
                  <a:lnTo>
                    <a:pt x="1123" y="1265"/>
                  </a:lnTo>
                  <a:lnTo>
                    <a:pt x="1115" y="1266"/>
                  </a:lnTo>
                  <a:lnTo>
                    <a:pt x="1109" y="1266"/>
                  </a:lnTo>
                  <a:lnTo>
                    <a:pt x="1103" y="1266"/>
                  </a:lnTo>
                  <a:lnTo>
                    <a:pt x="1097" y="1265"/>
                  </a:lnTo>
                  <a:lnTo>
                    <a:pt x="1091" y="1261"/>
                  </a:lnTo>
                  <a:lnTo>
                    <a:pt x="1084" y="1256"/>
                  </a:lnTo>
                  <a:lnTo>
                    <a:pt x="1078" y="1252"/>
                  </a:lnTo>
                  <a:lnTo>
                    <a:pt x="1071" y="1247"/>
                  </a:lnTo>
                  <a:lnTo>
                    <a:pt x="1066" y="1242"/>
                  </a:lnTo>
                  <a:lnTo>
                    <a:pt x="1061" y="1236"/>
                  </a:lnTo>
                  <a:lnTo>
                    <a:pt x="1057" y="1230"/>
                  </a:lnTo>
                  <a:lnTo>
                    <a:pt x="1055" y="1222"/>
                  </a:lnTo>
                  <a:lnTo>
                    <a:pt x="1053" y="1208"/>
                  </a:lnTo>
                  <a:lnTo>
                    <a:pt x="1052" y="1194"/>
                  </a:lnTo>
                  <a:lnTo>
                    <a:pt x="1051" y="1179"/>
                  </a:lnTo>
                  <a:lnTo>
                    <a:pt x="1052" y="1165"/>
                  </a:lnTo>
                  <a:lnTo>
                    <a:pt x="1054" y="1151"/>
                  </a:lnTo>
                  <a:lnTo>
                    <a:pt x="1058" y="1138"/>
                  </a:lnTo>
                  <a:lnTo>
                    <a:pt x="1065" y="1127"/>
                  </a:lnTo>
                  <a:lnTo>
                    <a:pt x="1075" y="1118"/>
                  </a:lnTo>
                  <a:lnTo>
                    <a:pt x="1073" y="1111"/>
                  </a:lnTo>
                  <a:lnTo>
                    <a:pt x="1073" y="1105"/>
                  </a:lnTo>
                  <a:lnTo>
                    <a:pt x="1074" y="1099"/>
                  </a:lnTo>
                  <a:lnTo>
                    <a:pt x="1076" y="1093"/>
                  </a:lnTo>
                  <a:lnTo>
                    <a:pt x="1078" y="1087"/>
                  </a:lnTo>
                  <a:lnTo>
                    <a:pt x="1080" y="1080"/>
                  </a:lnTo>
                  <a:lnTo>
                    <a:pt x="1082" y="1075"/>
                  </a:lnTo>
                  <a:lnTo>
                    <a:pt x="1084" y="1069"/>
                  </a:lnTo>
                  <a:lnTo>
                    <a:pt x="1091" y="1067"/>
                  </a:lnTo>
                  <a:lnTo>
                    <a:pt x="1095" y="1063"/>
                  </a:lnTo>
                  <a:lnTo>
                    <a:pt x="1097" y="1059"/>
                  </a:lnTo>
                  <a:lnTo>
                    <a:pt x="1099" y="1054"/>
                  </a:lnTo>
                  <a:lnTo>
                    <a:pt x="1100" y="1048"/>
                  </a:lnTo>
                  <a:lnTo>
                    <a:pt x="1101" y="1042"/>
                  </a:lnTo>
                  <a:lnTo>
                    <a:pt x="1102" y="1037"/>
                  </a:lnTo>
                  <a:lnTo>
                    <a:pt x="1103" y="1032"/>
                  </a:lnTo>
                  <a:lnTo>
                    <a:pt x="1106" y="1026"/>
                  </a:lnTo>
                  <a:lnTo>
                    <a:pt x="1110" y="1021"/>
                  </a:lnTo>
                  <a:lnTo>
                    <a:pt x="1113" y="1015"/>
                  </a:lnTo>
                  <a:lnTo>
                    <a:pt x="1117" y="1011"/>
                  </a:lnTo>
                  <a:lnTo>
                    <a:pt x="1122" y="1007"/>
                  </a:lnTo>
                  <a:lnTo>
                    <a:pt x="1126" y="1003"/>
                  </a:lnTo>
                  <a:lnTo>
                    <a:pt x="1131" y="1000"/>
                  </a:lnTo>
                  <a:lnTo>
                    <a:pt x="1137" y="997"/>
                  </a:lnTo>
                  <a:lnTo>
                    <a:pt x="1131" y="989"/>
                  </a:lnTo>
                  <a:lnTo>
                    <a:pt x="1126" y="980"/>
                  </a:lnTo>
                  <a:lnTo>
                    <a:pt x="1120" y="973"/>
                  </a:lnTo>
                  <a:lnTo>
                    <a:pt x="1113" y="965"/>
                  </a:lnTo>
                  <a:lnTo>
                    <a:pt x="1109" y="958"/>
                  </a:lnTo>
                  <a:lnTo>
                    <a:pt x="1105" y="948"/>
                  </a:lnTo>
                  <a:lnTo>
                    <a:pt x="1103" y="939"/>
                  </a:lnTo>
                  <a:lnTo>
                    <a:pt x="1102" y="928"/>
                  </a:lnTo>
                  <a:lnTo>
                    <a:pt x="1093" y="925"/>
                  </a:lnTo>
                  <a:lnTo>
                    <a:pt x="1084" y="919"/>
                  </a:lnTo>
                  <a:lnTo>
                    <a:pt x="1079" y="909"/>
                  </a:lnTo>
                  <a:lnTo>
                    <a:pt x="1075" y="900"/>
                  </a:lnTo>
                  <a:lnTo>
                    <a:pt x="1073" y="892"/>
                  </a:lnTo>
                  <a:lnTo>
                    <a:pt x="1072" y="884"/>
                  </a:lnTo>
                  <a:lnTo>
                    <a:pt x="1072" y="875"/>
                  </a:lnTo>
                  <a:lnTo>
                    <a:pt x="1072" y="867"/>
                  </a:lnTo>
                  <a:lnTo>
                    <a:pt x="1073" y="859"/>
                  </a:lnTo>
                  <a:lnTo>
                    <a:pt x="1075" y="851"/>
                  </a:lnTo>
                  <a:lnTo>
                    <a:pt x="1077" y="842"/>
                  </a:lnTo>
                  <a:lnTo>
                    <a:pt x="1080" y="835"/>
                  </a:lnTo>
                  <a:lnTo>
                    <a:pt x="1084" y="831"/>
                  </a:lnTo>
                  <a:lnTo>
                    <a:pt x="1089" y="828"/>
                  </a:lnTo>
                  <a:lnTo>
                    <a:pt x="1093" y="826"/>
                  </a:lnTo>
                  <a:lnTo>
                    <a:pt x="1098" y="825"/>
                  </a:lnTo>
                  <a:lnTo>
                    <a:pt x="1103" y="824"/>
                  </a:lnTo>
                  <a:lnTo>
                    <a:pt x="1108" y="824"/>
                  </a:lnTo>
                  <a:lnTo>
                    <a:pt x="1113" y="824"/>
                  </a:lnTo>
                  <a:lnTo>
                    <a:pt x="1118" y="825"/>
                  </a:lnTo>
                  <a:lnTo>
                    <a:pt x="1136" y="836"/>
                  </a:lnTo>
                  <a:lnTo>
                    <a:pt x="1149" y="850"/>
                  </a:lnTo>
                  <a:lnTo>
                    <a:pt x="1161" y="865"/>
                  </a:lnTo>
                  <a:lnTo>
                    <a:pt x="1171" y="881"/>
                  </a:lnTo>
                  <a:lnTo>
                    <a:pt x="1181" y="897"/>
                  </a:lnTo>
                  <a:lnTo>
                    <a:pt x="1193" y="911"/>
                  </a:lnTo>
                  <a:lnTo>
                    <a:pt x="1207" y="924"/>
                  </a:lnTo>
                  <a:lnTo>
                    <a:pt x="1225" y="933"/>
                  </a:lnTo>
                  <a:lnTo>
                    <a:pt x="1233" y="941"/>
                  </a:lnTo>
                  <a:lnTo>
                    <a:pt x="1240" y="952"/>
                  </a:lnTo>
                  <a:lnTo>
                    <a:pt x="1246" y="962"/>
                  </a:lnTo>
                  <a:lnTo>
                    <a:pt x="1251" y="973"/>
                  </a:lnTo>
                  <a:lnTo>
                    <a:pt x="1256" y="984"/>
                  </a:lnTo>
                  <a:lnTo>
                    <a:pt x="1262" y="995"/>
                  </a:lnTo>
                  <a:lnTo>
                    <a:pt x="1268" y="1005"/>
                  </a:lnTo>
                  <a:lnTo>
                    <a:pt x="1274" y="1014"/>
                  </a:lnTo>
                  <a:lnTo>
                    <a:pt x="1282" y="1028"/>
                  </a:lnTo>
                  <a:lnTo>
                    <a:pt x="1289" y="1040"/>
                  </a:lnTo>
                  <a:lnTo>
                    <a:pt x="1298" y="1054"/>
                  </a:lnTo>
                  <a:lnTo>
                    <a:pt x="1306" y="1067"/>
                  </a:lnTo>
                  <a:lnTo>
                    <a:pt x="1313" y="1080"/>
                  </a:lnTo>
                  <a:lnTo>
                    <a:pt x="1321" y="1093"/>
                  </a:lnTo>
                  <a:lnTo>
                    <a:pt x="1331" y="1106"/>
                  </a:lnTo>
                  <a:lnTo>
                    <a:pt x="1339" y="1120"/>
                  </a:lnTo>
                  <a:lnTo>
                    <a:pt x="1342" y="1118"/>
                  </a:lnTo>
                  <a:lnTo>
                    <a:pt x="1346" y="1115"/>
                  </a:lnTo>
                  <a:lnTo>
                    <a:pt x="1350" y="1114"/>
                  </a:lnTo>
                  <a:lnTo>
                    <a:pt x="1355" y="1114"/>
                  </a:lnTo>
                  <a:lnTo>
                    <a:pt x="1361" y="1114"/>
                  </a:lnTo>
                  <a:lnTo>
                    <a:pt x="1365" y="1115"/>
                  </a:lnTo>
                  <a:lnTo>
                    <a:pt x="1370" y="1115"/>
                  </a:lnTo>
                  <a:lnTo>
                    <a:pt x="1374" y="1117"/>
                  </a:lnTo>
                  <a:lnTo>
                    <a:pt x="1383" y="1123"/>
                  </a:lnTo>
                  <a:lnTo>
                    <a:pt x="1391" y="1130"/>
                  </a:lnTo>
                  <a:lnTo>
                    <a:pt x="1400" y="1138"/>
                  </a:lnTo>
                  <a:lnTo>
                    <a:pt x="1407" y="1145"/>
                  </a:lnTo>
                  <a:lnTo>
                    <a:pt x="1414" y="1154"/>
                  </a:lnTo>
                  <a:lnTo>
                    <a:pt x="1422" y="1162"/>
                  </a:lnTo>
                  <a:lnTo>
                    <a:pt x="1430" y="1170"/>
                  </a:lnTo>
                  <a:lnTo>
                    <a:pt x="1438" y="1178"/>
                  </a:lnTo>
                  <a:lnTo>
                    <a:pt x="1445" y="1171"/>
                  </a:lnTo>
                  <a:lnTo>
                    <a:pt x="1445" y="1154"/>
                  </a:lnTo>
                  <a:lnTo>
                    <a:pt x="1445" y="1136"/>
                  </a:lnTo>
                  <a:lnTo>
                    <a:pt x="1445" y="1118"/>
                  </a:lnTo>
                  <a:lnTo>
                    <a:pt x="1446" y="1100"/>
                  </a:lnTo>
                  <a:lnTo>
                    <a:pt x="1449" y="1084"/>
                  </a:lnTo>
                  <a:lnTo>
                    <a:pt x="1456" y="1068"/>
                  </a:lnTo>
                  <a:lnTo>
                    <a:pt x="1467" y="1055"/>
                  </a:lnTo>
                  <a:lnTo>
                    <a:pt x="1481" y="1044"/>
                  </a:lnTo>
                  <a:lnTo>
                    <a:pt x="1479" y="1028"/>
                  </a:lnTo>
                  <a:lnTo>
                    <a:pt x="1478" y="1011"/>
                  </a:lnTo>
                  <a:lnTo>
                    <a:pt x="1478" y="995"/>
                  </a:lnTo>
                  <a:lnTo>
                    <a:pt x="1479" y="979"/>
                  </a:lnTo>
                  <a:lnTo>
                    <a:pt x="1481" y="963"/>
                  </a:lnTo>
                  <a:lnTo>
                    <a:pt x="1483" y="947"/>
                  </a:lnTo>
                  <a:lnTo>
                    <a:pt x="1487" y="932"/>
                  </a:lnTo>
                  <a:lnTo>
                    <a:pt x="1491" y="917"/>
                  </a:lnTo>
                  <a:lnTo>
                    <a:pt x="1496" y="902"/>
                  </a:lnTo>
                  <a:lnTo>
                    <a:pt x="1503" y="888"/>
                  </a:lnTo>
                  <a:lnTo>
                    <a:pt x="1510" y="873"/>
                  </a:lnTo>
                  <a:lnTo>
                    <a:pt x="1517" y="859"/>
                  </a:lnTo>
                  <a:lnTo>
                    <a:pt x="1524" y="845"/>
                  </a:lnTo>
                  <a:lnTo>
                    <a:pt x="1534" y="832"/>
                  </a:lnTo>
                  <a:lnTo>
                    <a:pt x="1543" y="820"/>
                  </a:lnTo>
                  <a:lnTo>
                    <a:pt x="1552" y="807"/>
                  </a:lnTo>
                  <a:lnTo>
                    <a:pt x="1552" y="799"/>
                  </a:lnTo>
                  <a:lnTo>
                    <a:pt x="1552" y="791"/>
                  </a:lnTo>
                  <a:lnTo>
                    <a:pt x="1552" y="781"/>
                  </a:lnTo>
                  <a:lnTo>
                    <a:pt x="1553" y="773"/>
                  </a:lnTo>
                  <a:lnTo>
                    <a:pt x="1555" y="765"/>
                  </a:lnTo>
                  <a:lnTo>
                    <a:pt x="1557" y="758"/>
                  </a:lnTo>
                  <a:lnTo>
                    <a:pt x="1561" y="751"/>
                  </a:lnTo>
                  <a:lnTo>
                    <a:pt x="1566" y="745"/>
                  </a:lnTo>
                  <a:lnTo>
                    <a:pt x="1573" y="741"/>
                  </a:lnTo>
                  <a:lnTo>
                    <a:pt x="1580" y="738"/>
                  </a:lnTo>
                  <a:lnTo>
                    <a:pt x="1588" y="735"/>
                  </a:lnTo>
                  <a:lnTo>
                    <a:pt x="1595" y="732"/>
                  </a:lnTo>
                  <a:lnTo>
                    <a:pt x="1603" y="730"/>
                  </a:lnTo>
                  <a:lnTo>
                    <a:pt x="1611" y="726"/>
                  </a:lnTo>
                  <a:lnTo>
                    <a:pt x="1618" y="722"/>
                  </a:lnTo>
                  <a:lnTo>
                    <a:pt x="1624" y="717"/>
                  </a:lnTo>
                  <a:lnTo>
                    <a:pt x="1619" y="659"/>
                  </a:lnTo>
                  <a:lnTo>
                    <a:pt x="1580" y="654"/>
                  </a:lnTo>
                  <a:lnTo>
                    <a:pt x="1580" y="619"/>
                  </a:lnTo>
                  <a:lnTo>
                    <a:pt x="1560" y="620"/>
                  </a:lnTo>
                  <a:lnTo>
                    <a:pt x="1561" y="617"/>
                  </a:lnTo>
                  <a:lnTo>
                    <a:pt x="1563" y="607"/>
                  </a:lnTo>
                  <a:lnTo>
                    <a:pt x="1565" y="595"/>
                  </a:lnTo>
                  <a:lnTo>
                    <a:pt x="1569" y="579"/>
                  </a:lnTo>
                  <a:lnTo>
                    <a:pt x="1573" y="564"/>
                  </a:lnTo>
                  <a:lnTo>
                    <a:pt x="1576" y="547"/>
                  </a:lnTo>
                  <a:lnTo>
                    <a:pt x="1578" y="534"/>
                  </a:lnTo>
                  <a:lnTo>
                    <a:pt x="1580" y="524"/>
                  </a:lnTo>
                  <a:lnTo>
                    <a:pt x="1572" y="529"/>
                  </a:lnTo>
                  <a:lnTo>
                    <a:pt x="1563" y="533"/>
                  </a:lnTo>
                  <a:lnTo>
                    <a:pt x="1553" y="536"/>
                  </a:lnTo>
                  <a:lnTo>
                    <a:pt x="1544" y="539"/>
                  </a:lnTo>
                  <a:lnTo>
                    <a:pt x="1534" y="542"/>
                  </a:lnTo>
                  <a:lnTo>
                    <a:pt x="1522" y="543"/>
                  </a:lnTo>
                  <a:lnTo>
                    <a:pt x="1511" y="545"/>
                  </a:lnTo>
                  <a:lnTo>
                    <a:pt x="1500" y="546"/>
                  </a:lnTo>
                  <a:lnTo>
                    <a:pt x="1488" y="547"/>
                  </a:lnTo>
                  <a:lnTo>
                    <a:pt x="1477" y="548"/>
                  </a:lnTo>
                  <a:lnTo>
                    <a:pt x="1466" y="548"/>
                  </a:lnTo>
                  <a:lnTo>
                    <a:pt x="1454" y="549"/>
                  </a:lnTo>
                  <a:lnTo>
                    <a:pt x="1443" y="551"/>
                  </a:lnTo>
                  <a:lnTo>
                    <a:pt x="1433" y="552"/>
                  </a:lnTo>
                  <a:lnTo>
                    <a:pt x="1422" y="553"/>
                  </a:lnTo>
                  <a:lnTo>
                    <a:pt x="1412" y="554"/>
                  </a:lnTo>
                  <a:lnTo>
                    <a:pt x="1396" y="553"/>
                  </a:lnTo>
                  <a:lnTo>
                    <a:pt x="1379" y="549"/>
                  </a:lnTo>
                  <a:lnTo>
                    <a:pt x="1364" y="546"/>
                  </a:lnTo>
                  <a:lnTo>
                    <a:pt x="1348" y="541"/>
                  </a:lnTo>
                  <a:lnTo>
                    <a:pt x="1334" y="534"/>
                  </a:lnTo>
                  <a:lnTo>
                    <a:pt x="1321" y="526"/>
                  </a:lnTo>
                  <a:lnTo>
                    <a:pt x="1310" y="514"/>
                  </a:lnTo>
                  <a:lnTo>
                    <a:pt x="1300" y="502"/>
                  </a:lnTo>
                  <a:lnTo>
                    <a:pt x="1296" y="496"/>
                  </a:lnTo>
                  <a:lnTo>
                    <a:pt x="1294" y="490"/>
                  </a:lnTo>
                  <a:lnTo>
                    <a:pt x="1293" y="482"/>
                  </a:lnTo>
                  <a:lnTo>
                    <a:pt x="1293" y="474"/>
                  </a:lnTo>
                  <a:lnTo>
                    <a:pt x="1293" y="467"/>
                  </a:lnTo>
                  <a:lnTo>
                    <a:pt x="1293" y="459"/>
                  </a:lnTo>
                  <a:lnTo>
                    <a:pt x="1294" y="452"/>
                  </a:lnTo>
                  <a:lnTo>
                    <a:pt x="1294" y="444"/>
                  </a:lnTo>
                  <a:lnTo>
                    <a:pt x="1305" y="427"/>
                  </a:lnTo>
                  <a:lnTo>
                    <a:pt x="1318" y="411"/>
                  </a:lnTo>
                  <a:lnTo>
                    <a:pt x="1333" y="398"/>
                  </a:lnTo>
                  <a:lnTo>
                    <a:pt x="1349" y="387"/>
                  </a:lnTo>
                  <a:lnTo>
                    <a:pt x="1367" y="377"/>
                  </a:lnTo>
                  <a:lnTo>
                    <a:pt x="1387" y="370"/>
                  </a:lnTo>
                  <a:lnTo>
                    <a:pt x="1411" y="365"/>
                  </a:lnTo>
                  <a:lnTo>
                    <a:pt x="1437" y="361"/>
                  </a:lnTo>
                  <a:lnTo>
                    <a:pt x="1447" y="360"/>
                  </a:lnTo>
                  <a:lnTo>
                    <a:pt x="1457" y="359"/>
                  </a:lnTo>
                  <a:lnTo>
                    <a:pt x="1469" y="357"/>
                  </a:lnTo>
                  <a:lnTo>
                    <a:pt x="1480" y="355"/>
                  </a:lnTo>
                  <a:lnTo>
                    <a:pt x="1492" y="354"/>
                  </a:lnTo>
                  <a:lnTo>
                    <a:pt x="1505" y="352"/>
                  </a:lnTo>
                  <a:lnTo>
                    <a:pt x="1518" y="349"/>
                  </a:lnTo>
                  <a:lnTo>
                    <a:pt x="1530" y="348"/>
                  </a:lnTo>
                  <a:lnTo>
                    <a:pt x="1544" y="346"/>
                  </a:lnTo>
                  <a:lnTo>
                    <a:pt x="1556" y="345"/>
                  </a:lnTo>
                  <a:lnTo>
                    <a:pt x="1569" y="345"/>
                  </a:lnTo>
                  <a:lnTo>
                    <a:pt x="1581" y="345"/>
                  </a:lnTo>
                  <a:lnTo>
                    <a:pt x="1593" y="345"/>
                  </a:lnTo>
                  <a:lnTo>
                    <a:pt x="1604" y="346"/>
                  </a:lnTo>
                  <a:lnTo>
                    <a:pt x="1615" y="347"/>
                  </a:lnTo>
                  <a:lnTo>
                    <a:pt x="1624" y="349"/>
                  </a:lnTo>
                  <a:lnTo>
                    <a:pt x="1626" y="338"/>
                  </a:lnTo>
                  <a:lnTo>
                    <a:pt x="1627" y="327"/>
                  </a:lnTo>
                  <a:lnTo>
                    <a:pt x="1628" y="314"/>
                  </a:lnTo>
                  <a:lnTo>
                    <a:pt x="1629" y="302"/>
                  </a:lnTo>
                  <a:lnTo>
                    <a:pt x="1631" y="292"/>
                  </a:lnTo>
                  <a:lnTo>
                    <a:pt x="1635" y="281"/>
                  </a:lnTo>
                  <a:lnTo>
                    <a:pt x="1643" y="274"/>
                  </a:lnTo>
                  <a:lnTo>
                    <a:pt x="1652" y="268"/>
                  </a:lnTo>
                  <a:lnTo>
                    <a:pt x="1654" y="214"/>
                  </a:lnTo>
                  <a:lnTo>
                    <a:pt x="1646" y="210"/>
                  </a:lnTo>
                  <a:lnTo>
                    <a:pt x="1637" y="207"/>
                  </a:lnTo>
                  <a:lnTo>
                    <a:pt x="1628" y="203"/>
                  </a:lnTo>
                  <a:lnTo>
                    <a:pt x="1624" y="196"/>
                  </a:lnTo>
                  <a:lnTo>
                    <a:pt x="1628" y="195"/>
                  </a:lnTo>
                  <a:lnTo>
                    <a:pt x="1632" y="194"/>
                  </a:lnTo>
                  <a:lnTo>
                    <a:pt x="1637" y="194"/>
                  </a:lnTo>
                  <a:lnTo>
                    <a:pt x="1641" y="194"/>
                  </a:lnTo>
                  <a:lnTo>
                    <a:pt x="1645" y="194"/>
                  </a:lnTo>
                  <a:lnTo>
                    <a:pt x="1649" y="194"/>
                  </a:lnTo>
                  <a:lnTo>
                    <a:pt x="1653" y="194"/>
                  </a:lnTo>
                  <a:lnTo>
                    <a:pt x="1657" y="194"/>
                  </a:lnTo>
                  <a:lnTo>
                    <a:pt x="1663" y="179"/>
                  </a:lnTo>
                  <a:lnTo>
                    <a:pt x="1668" y="164"/>
                  </a:lnTo>
                  <a:lnTo>
                    <a:pt x="1674" y="148"/>
                  </a:lnTo>
                  <a:lnTo>
                    <a:pt x="1679" y="134"/>
                  </a:lnTo>
                  <a:lnTo>
                    <a:pt x="1685" y="120"/>
                  </a:lnTo>
                  <a:lnTo>
                    <a:pt x="1692" y="106"/>
                  </a:lnTo>
                  <a:lnTo>
                    <a:pt x="1701" y="94"/>
                  </a:lnTo>
                  <a:lnTo>
                    <a:pt x="1712" y="82"/>
                  </a:lnTo>
                  <a:lnTo>
                    <a:pt x="1706" y="75"/>
                  </a:lnTo>
                  <a:lnTo>
                    <a:pt x="1698" y="70"/>
                  </a:lnTo>
                  <a:lnTo>
                    <a:pt x="1690" y="66"/>
                  </a:lnTo>
                  <a:lnTo>
                    <a:pt x="1682" y="62"/>
                  </a:lnTo>
                  <a:lnTo>
                    <a:pt x="1675" y="59"/>
                  </a:lnTo>
                  <a:lnTo>
                    <a:pt x="1667" y="54"/>
                  </a:lnTo>
                  <a:lnTo>
                    <a:pt x="1662" y="47"/>
                  </a:lnTo>
                  <a:lnTo>
                    <a:pt x="1659" y="39"/>
                  </a:lnTo>
                  <a:lnTo>
                    <a:pt x="1667" y="39"/>
                  </a:lnTo>
                  <a:lnTo>
                    <a:pt x="1675" y="42"/>
                  </a:lnTo>
                  <a:lnTo>
                    <a:pt x="1682" y="46"/>
                  </a:lnTo>
                  <a:lnTo>
                    <a:pt x="1689" y="51"/>
                  </a:lnTo>
                  <a:lnTo>
                    <a:pt x="1695" y="56"/>
                  </a:lnTo>
                  <a:lnTo>
                    <a:pt x="1702" y="60"/>
                  </a:lnTo>
                  <a:lnTo>
                    <a:pt x="1711" y="63"/>
                  </a:lnTo>
                  <a:lnTo>
                    <a:pt x="1719" y="64"/>
                  </a:lnTo>
                  <a:lnTo>
                    <a:pt x="1716" y="58"/>
                  </a:lnTo>
                  <a:lnTo>
                    <a:pt x="1711" y="54"/>
                  </a:lnTo>
                  <a:lnTo>
                    <a:pt x="1706" y="49"/>
                  </a:lnTo>
                  <a:lnTo>
                    <a:pt x="1699" y="45"/>
                  </a:lnTo>
                  <a:lnTo>
                    <a:pt x="1693" y="41"/>
                  </a:lnTo>
                  <a:lnTo>
                    <a:pt x="1688" y="37"/>
                  </a:lnTo>
                  <a:lnTo>
                    <a:pt x="1684" y="32"/>
                  </a:lnTo>
                  <a:lnTo>
                    <a:pt x="1681" y="27"/>
                  </a:lnTo>
                  <a:lnTo>
                    <a:pt x="1687" y="26"/>
                  </a:lnTo>
                  <a:lnTo>
                    <a:pt x="1692" y="27"/>
                  </a:lnTo>
                  <a:lnTo>
                    <a:pt x="1697" y="30"/>
                  </a:lnTo>
                  <a:lnTo>
                    <a:pt x="1702" y="32"/>
                  </a:lnTo>
                  <a:lnTo>
                    <a:pt x="1709" y="35"/>
                  </a:lnTo>
                  <a:lnTo>
                    <a:pt x="1714" y="37"/>
                  </a:lnTo>
                  <a:lnTo>
                    <a:pt x="1719" y="39"/>
                  </a:lnTo>
                  <a:lnTo>
                    <a:pt x="1724" y="39"/>
                  </a:lnTo>
                  <a:lnTo>
                    <a:pt x="1720" y="33"/>
                  </a:lnTo>
                  <a:lnTo>
                    <a:pt x="1713" y="28"/>
                  </a:lnTo>
                  <a:lnTo>
                    <a:pt x="1708" y="22"/>
                  </a:lnTo>
                  <a:lnTo>
                    <a:pt x="1707" y="13"/>
                  </a:lnTo>
                  <a:lnTo>
                    <a:pt x="1713" y="13"/>
                  </a:lnTo>
                  <a:lnTo>
                    <a:pt x="1719" y="15"/>
                  </a:lnTo>
                  <a:lnTo>
                    <a:pt x="1724" y="20"/>
                  </a:lnTo>
                  <a:lnTo>
                    <a:pt x="1730" y="24"/>
                  </a:lnTo>
                  <a:lnTo>
                    <a:pt x="1735" y="29"/>
                  </a:lnTo>
                  <a:lnTo>
                    <a:pt x="1742" y="34"/>
                  </a:lnTo>
                  <a:lnTo>
                    <a:pt x="1748" y="38"/>
                  </a:lnTo>
                  <a:lnTo>
                    <a:pt x="1754" y="41"/>
                  </a:lnTo>
                  <a:lnTo>
                    <a:pt x="1755" y="36"/>
                  </a:lnTo>
                  <a:lnTo>
                    <a:pt x="1753" y="31"/>
                  </a:lnTo>
                  <a:lnTo>
                    <a:pt x="1749" y="26"/>
                  </a:lnTo>
                  <a:lnTo>
                    <a:pt x="1745" y="21"/>
                  </a:lnTo>
                  <a:lnTo>
                    <a:pt x="1741" y="16"/>
                  </a:lnTo>
                  <a:lnTo>
                    <a:pt x="1740" y="12"/>
                  </a:lnTo>
                  <a:lnTo>
                    <a:pt x="1742" y="9"/>
                  </a:lnTo>
                  <a:lnTo>
                    <a:pt x="1749" y="6"/>
                  </a:lnTo>
                  <a:lnTo>
                    <a:pt x="1769" y="31"/>
                  </a:lnTo>
                  <a:lnTo>
                    <a:pt x="1769" y="24"/>
                  </a:lnTo>
                  <a:lnTo>
                    <a:pt x="1767" y="15"/>
                  </a:lnTo>
                  <a:lnTo>
                    <a:pt x="1765" y="8"/>
                  </a:lnTo>
                  <a:lnTo>
                    <a:pt x="1761" y="1"/>
                  </a:lnTo>
                  <a:lnTo>
                    <a:pt x="1770" y="0"/>
                  </a:lnTo>
                  <a:lnTo>
                    <a:pt x="1776" y="6"/>
                  </a:lnTo>
                  <a:lnTo>
                    <a:pt x="1780" y="13"/>
                  </a:lnTo>
                  <a:lnTo>
                    <a:pt x="1784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Freeform 1109">
              <a:extLst>
                <a:ext uri="{FF2B5EF4-FFF2-40B4-BE49-F238E27FC236}">
                  <a16:creationId xmlns:a16="http://schemas.microsoft.com/office/drawing/2014/main" id="{85E29FD4-3DBC-4AF5-A1EB-8BD144EB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309"/>
              <a:ext cx="36" cy="3"/>
            </a:xfrm>
            <a:custGeom>
              <a:avLst/>
              <a:gdLst>
                <a:gd name="T0" fmla="*/ 0 w 1218"/>
                <a:gd name="T1" fmla="*/ 0 h 104"/>
                <a:gd name="T2" fmla="*/ 0 w 1218"/>
                <a:gd name="T3" fmla="*/ 0 h 104"/>
                <a:gd name="T4" fmla="*/ 0 w 1218"/>
                <a:gd name="T5" fmla="*/ 0 h 104"/>
                <a:gd name="T6" fmla="*/ 0 w 1218"/>
                <a:gd name="T7" fmla="*/ 0 h 104"/>
                <a:gd name="T8" fmla="*/ 0 w 1218"/>
                <a:gd name="T9" fmla="*/ 0 h 104"/>
                <a:gd name="T10" fmla="*/ 0 w 1218"/>
                <a:gd name="T11" fmla="*/ 0 h 104"/>
                <a:gd name="T12" fmla="*/ 0 w 1218"/>
                <a:gd name="T13" fmla="*/ 0 h 104"/>
                <a:gd name="T14" fmla="*/ 0 w 1218"/>
                <a:gd name="T15" fmla="*/ 0 h 104"/>
                <a:gd name="T16" fmla="*/ 0 w 1218"/>
                <a:gd name="T17" fmla="*/ 0 h 104"/>
                <a:gd name="T18" fmla="*/ 0 w 1218"/>
                <a:gd name="T19" fmla="*/ 0 h 104"/>
                <a:gd name="T20" fmla="*/ 0 w 1218"/>
                <a:gd name="T21" fmla="*/ 0 h 104"/>
                <a:gd name="T22" fmla="*/ 0 w 1218"/>
                <a:gd name="T23" fmla="*/ 0 h 104"/>
                <a:gd name="T24" fmla="*/ 0 w 1218"/>
                <a:gd name="T25" fmla="*/ 0 h 104"/>
                <a:gd name="T26" fmla="*/ 0 w 1218"/>
                <a:gd name="T27" fmla="*/ 0 h 104"/>
                <a:gd name="T28" fmla="*/ 0 w 1218"/>
                <a:gd name="T29" fmla="*/ 0 h 104"/>
                <a:gd name="T30" fmla="*/ 0 w 1218"/>
                <a:gd name="T31" fmla="*/ 0 h 104"/>
                <a:gd name="T32" fmla="*/ 0 w 1218"/>
                <a:gd name="T33" fmla="*/ 0 h 104"/>
                <a:gd name="T34" fmla="*/ 0 w 1218"/>
                <a:gd name="T35" fmla="*/ 0 h 104"/>
                <a:gd name="T36" fmla="*/ 0 w 1218"/>
                <a:gd name="T37" fmla="*/ 0 h 104"/>
                <a:gd name="T38" fmla="*/ 0 w 1218"/>
                <a:gd name="T39" fmla="*/ 0 h 104"/>
                <a:gd name="T40" fmla="*/ 0 w 1218"/>
                <a:gd name="T41" fmla="*/ 0 h 104"/>
                <a:gd name="T42" fmla="*/ 0 w 1218"/>
                <a:gd name="T43" fmla="*/ 0 h 104"/>
                <a:gd name="T44" fmla="*/ 0 w 1218"/>
                <a:gd name="T45" fmla="*/ 0 h 104"/>
                <a:gd name="T46" fmla="*/ 0 w 1218"/>
                <a:gd name="T47" fmla="*/ 0 h 104"/>
                <a:gd name="T48" fmla="*/ 0 w 1218"/>
                <a:gd name="T49" fmla="*/ 0 h 104"/>
                <a:gd name="T50" fmla="*/ 0 w 1218"/>
                <a:gd name="T51" fmla="*/ 0 h 104"/>
                <a:gd name="T52" fmla="*/ 0 w 1218"/>
                <a:gd name="T53" fmla="*/ 0 h 104"/>
                <a:gd name="T54" fmla="*/ 0 w 1218"/>
                <a:gd name="T55" fmla="*/ 0 h 104"/>
                <a:gd name="T56" fmla="*/ 0 w 1218"/>
                <a:gd name="T57" fmla="*/ 0 h 104"/>
                <a:gd name="T58" fmla="*/ 0 w 1218"/>
                <a:gd name="T59" fmla="*/ 0 h 104"/>
                <a:gd name="T60" fmla="*/ 0 w 1218"/>
                <a:gd name="T61" fmla="*/ 0 h 104"/>
                <a:gd name="T62" fmla="*/ 0 w 1218"/>
                <a:gd name="T63" fmla="*/ 0 h 104"/>
                <a:gd name="T64" fmla="*/ 0 w 1218"/>
                <a:gd name="T65" fmla="*/ 0 h 104"/>
                <a:gd name="T66" fmla="*/ 0 w 1218"/>
                <a:gd name="T67" fmla="*/ 0 h 104"/>
                <a:gd name="T68" fmla="*/ 0 w 1218"/>
                <a:gd name="T69" fmla="*/ 0 h 104"/>
                <a:gd name="T70" fmla="*/ 0 w 1218"/>
                <a:gd name="T71" fmla="*/ 0 h 104"/>
                <a:gd name="T72" fmla="*/ 0 w 1218"/>
                <a:gd name="T73" fmla="*/ 0 h 104"/>
                <a:gd name="T74" fmla="*/ 0 w 1218"/>
                <a:gd name="T75" fmla="*/ 0 h 104"/>
                <a:gd name="T76" fmla="*/ 0 w 1218"/>
                <a:gd name="T77" fmla="*/ 0 h 104"/>
                <a:gd name="T78" fmla="*/ 0 w 1218"/>
                <a:gd name="T79" fmla="*/ 0 h 104"/>
                <a:gd name="T80" fmla="*/ 0 w 1218"/>
                <a:gd name="T81" fmla="*/ 0 h 104"/>
                <a:gd name="T82" fmla="*/ 0 w 1218"/>
                <a:gd name="T83" fmla="*/ 0 h 104"/>
                <a:gd name="T84" fmla="*/ 0 w 1218"/>
                <a:gd name="T85" fmla="*/ 0 h 104"/>
                <a:gd name="T86" fmla="*/ 0 w 1218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18"/>
                <a:gd name="T133" fmla="*/ 0 h 104"/>
                <a:gd name="T134" fmla="*/ 1218 w 1218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18" h="104">
                  <a:moveTo>
                    <a:pt x="0" y="0"/>
                  </a:moveTo>
                  <a:lnTo>
                    <a:pt x="14" y="1"/>
                  </a:lnTo>
                  <a:lnTo>
                    <a:pt x="27" y="1"/>
                  </a:lnTo>
                  <a:lnTo>
                    <a:pt x="40" y="2"/>
                  </a:lnTo>
                  <a:lnTo>
                    <a:pt x="54" y="3"/>
                  </a:lnTo>
                  <a:lnTo>
                    <a:pt x="68" y="3"/>
                  </a:lnTo>
                  <a:lnTo>
                    <a:pt x="81" y="4"/>
                  </a:lnTo>
                  <a:lnTo>
                    <a:pt x="95" y="4"/>
                  </a:lnTo>
                  <a:lnTo>
                    <a:pt x="109" y="4"/>
                  </a:lnTo>
                  <a:lnTo>
                    <a:pt x="123" y="5"/>
                  </a:lnTo>
                  <a:lnTo>
                    <a:pt x="136" y="5"/>
                  </a:lnTo>
                  <a:lnTo>
                    <a:pt x="149" y="5"/>
                  </a:lnTo>
                  <a:lnTo>
                    <a:pt x="163" y="5"/>
                  </a:lnTo>
                  <a:lnTo>
                    <a:pt x="175" y="5"/>
                  </a:lnTo>
                  <a:lnTo>
                    <a:pt x="188" y="5"/>
                  </a:lnTo>
                  <a:lnTo>
                    <a:pt x="199" y="5"/>
                  </a:lnTo>
                  <a:lnTo>
                    <a:pt x="210" y="5"/>
                  </a:lnTo>
                  <a:lnTo>
                    <a:pt x="590" y="10"/>
                  </a:lnTo>
                  <a:lnTo>
                    <a:pt x="619" y="11"/>
                  </a:lnTo>
                  <a:lnTo>
                    <a:pt x="648" y="12"/>
                  </a:lnTo>
                  <a:lnTo>
                    <a:pt x="677" y="12"/>
                  </a:lnTo>
                  <a:lnTo>
                    <a:pt x="706" y="13"/>
                  </a:lnTo>
                  <a:lnTo>
                    <a:pt x="734" y="13"/>
                  </a:lnTo>
                  <a:lnTo>
                    <a:pt x="763" y="13"/>
                  </a:lnTo>
                  <a:lnTo>
                    <a:pt x="793" y="13"/>
                  </a:lnTo>
                  <a:lnTo>
                    <a:pt x="822" y="12"/>
                  </a:lnTo>
                  <a:lnTo>
                    <a:pt x="852" y="12"/>
                  </a:lnTo>
                  <a:lnTo>
                    <a:pt x="882" y="12"/>
                  </a:lnTo>
                  <a:lnTo>
                    <a:pt x="911" y="11"/>
                  </a:lnTo>
                  <a:lnTo>
                    <a:pt x="940" y="11"/>
                  </a:lnTo>
                  <a:lnTo>
                    <a:pt x="969" y="11"/>
                  </a:lnTo>
                  <a:lnTo>
                    <a:pt x="998" y="12"/>
                  </a:lnTo>
                  <a:lnTo>
                    <a:pt x="1028" y="12"/>
                  </a:lnTo>
                  <a:lnTo>
                    <a:pt x="1057" y="13"/>
                  </a:lnTo>
                  <a:lnTo>
                    <a:pt x="1074" y="10"/>
                  </a:lnTo>
                  <a:lnTo>
                    <a:pt x="1093" y="9"/>
                  </a:lnTo>
                  <a:lnTo>
                    <a:pt x="1112" y="9"/>
                  </a:lnTo>
                  <a:lnTo>
                    <a:pt x="1132" y="10"/>
                  </a:lnTo>
                  <a:lnTo>
                    <a:pt x="1152" y="11"/>
                  </a:lnTo>
                  <a:lnTo>
                    <a:pt x="1171" y="12"/>
                  </a:lnTo>
                  <a:lnTo>
                    <a:pt x="1191" y="13"/>
                  </a:lnTo>
                  <a:lnTo>
                    <a:pt x="1209" y="13"/>
                  </a:lnTo>
                  <a:lnTo>
                    <a:pt x="1212" y="14"/>
                  </a:lnTo>
                  <a:lnTo>
                    <a:pt x="1215" y="17"/>
                  </a:lnTo>
                  <a:lnTo>
                    <a:pt x="1217" y="20"/>
                  </a:lnTo>
                  <a:lnTo>
                    <a:pt x="1218" y="23"/>
                  </a:lnTo>
                  <a:lnTo>
                    <a:pt x="1217" y="35"/>
                  </a:lnTo>
                  <a:lnTo>
                    <a:pt x="1216" y="45"/>
                  </a:lnTo>
                  <a:lnTo>
                    <a:pt x="1214" y="54"/>
                  </a:lnTo>
                  <a:lnTo>
                    <a:pt x="1212" y="64"/>
                  </a:lnTo>
                  <a:lnTo>
                    <a:pt x="1210" y="74"/>
                  </a:lnTo>
                  <a:lnTo>
                    <a:pt x="1207" y="83"/>
                  </a:lnTo>
                  <a:lnTo>
                    <a:pt x="1205" y="93"/>
                  </a:lnTo>
                  <a:lnTo>
                    <a:pt x="1203" y="104"/>
                  </a:lnTo>
                  <a:lnTo>
                    <a:pt x="1190" y="104"/>
                  </a:lnTo>
                  <a:lnTo>
                    <a:pt x="1172" y="104"/>
                  </a:lnTo>
                  <a:lnTo>
                    <a:pt x="1153" y="104"/>
                  </a:lnTo>
                  <a:lnTo>
                    <a:pt x="1130" y="103"/>
                  </a:lnTo>
                  <a:lnTo>
                    <a:pt x="1104" y="103"/>
                  </a:lnTo>
                  <a:lnTo>
                    <a:pt x="1075" y="103"/>
                  </a:lnTo>
                  <a:lnTo>
                    <a:pt x="1045" y="103"/>
                  </a:lnTo>
                  <a:lnTo>
                    <a:pt x="1012" y="102"/>
                  </a:lnTo>
                  <a:lnTo>
                    <a:pt x="977" y="102"/>
                  </a:lnTo>
                  <a:lnTo>
                    <a:pt x="941" y="102"/>
                  </a:lnTo>
                  <a:lnTo>
                    <a:pt x="903" y="101"/>
                  </a:lnTo>
                  <a:lnTo>
                    <a:pt x="863" y="101"/>
                  </a:lnTo>
                  <a:lnTo>
                    <a:pt x="823" y="100"/>
                  </a:lnTo>
                  <a:lnTo>
                    <a:pt x="781" y="100"/>
                  </a:lnTo>
                  <a:lnTo>
                    <a:pt x="738" y="100"/>
                  </a:lnTo>
                  <a:lnTo>
                    <a:pt x="694" y="98"/>
                  </a:lnTo>
                  <a:lnTo>
                    <a:pt x="650" y="98"/>
                  </a:lnTo>
                  <a:lnTo>
                    <a:pt x="606" y="97"/>
                  </a:lnTo>
                  <a:lnTo>
                    <a:pt x="561" y="97"/>
                  </a:lnTo>
                  <a:lnTo>
                    <a:pt x="517" y="96"/>
                  </a:lnTo>
                  <a:lnTo>
                    <a:pt x="473" y="96"/>
                  </a:lnTo>
                  <a:lnTo>
                    <a:pt x="430" y="95"/>
                  </a:lnTo>
                  <a:lnTo>
                    <a:pt x="386" y="95"/>
                  </a:lnTo>
                  <a:lnTo>
                    <a:pt x="344" y="94"/>
                  </a:lnTo>
                  <a:lnTo>
                    <a:pt x="303" y="94"/>
                  </a:lnTo>
                  <a:lnTo>
                    <a:pt x="263" y="94"/>
                  </a:lnTo>
                  <a:lnTo>
                    <a:pt x="224" y="93"/>
                  </a:lnTo>
                  <a:lnTo>
                    <a:pt x="187" y="93"/>
                  </a:lnTo>
                  <a:lnTo>
                    <a:pt x="152" y="92"/>
                  </a:lnTo>
                  <a:lnTo>
                    <a:pt x="118" y="92"/>
                  </a:lnTo>
                  <a:lnTo>
                    <a:pt x="86" y="91"/>
                  </a:lnTo>
                  <a:lnTo>
                    <a:pt x="57" y="91"/>
                  </a:lnTo>
                  <a:lnTo>
                    <a:pt x="38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7" name="Freeform 1110">
              <a:extLst>
                <a:ext uri="{FF2B5EF4-FFF2-40B4-BE49-F238E27FC236}">
                  <a16:creationId xmlns:a16="http://schemas.microsoft.com/office/drawing/2014/main" id="{2FBCC13C-476F-4322-BFF3-66F25430C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336"/>
              <a:ext cx="3" cy="3"/>
            </a:xfrm>
            <a:custGeom>
              <a:avLst/>
              <a:gdLst>
                <a:gd name="T0" fmla="*/ 0 w 107"/>
                <a:gd name="T1" fmla="*/ 0 h 120"/>
                <a:gd name="T2" fmla="*/ 0 w 107"/>
                <a:gd name="T3" fmla="*/ 0 h 120"/>
                <a:gd name="T4" fmla="*/ 0 w 107"/>
                <a:gd name="T5" fmla="*/ 0 h 120"/>
                <a:gd name="T6" fmla="*/ 0 w 107"/>
                <a:gd name="T7" fmla="*/ 0 h 120"/>
                <a:gd name="T8" fmla="*/ 0 w 107"/>
                <a:gd name="T9" fmla="*/ 0 h 120"/>
                <a:gd name="T10" fmla="*/ 0 w 107"/>
                <a:gd name="T11" fmla="*/ 0 h 120"/>
                <a:gd name="T12" fmla="*/ 0 w 107"/>
                <a:gd name="T13" fmla="*/ 0 h 120"/>
                <a:gd name="T14" fmla="*/ 0 w 107"/>
                <a:gd name="T15" fmla="*/ 0 h 120"/>
                <a:gd name="T16" fmla="*/ 0 w 107"/>
                <a:gd name="T17" fmla="*/ 0 h 120"/>
                <a:gd name="T18" fmla="*/ 0 w 107"/>
                <a:gd name="T19" fmla="*/ 0 h 120"/>
                <a:gd name="T20" fmla="*/ 0 w 107"/>
                <a:gd name="T21" fmla="*/ 0 h 120"/>
                <a:gd name="T22" fmla="*/ 0 w 107"/>
                <a:gd name="T23" fmla="*/ 0 h 120"/>
                <a:gd name="T24" fmla="*/ 0 w 107"/>
                <a:gd name="T25" fmla="*/ 0 h 120"/>
                <a:gd name="T26" fmla="*/ 0 w 107"/>
                <a:gd name="T27" fmla="*/ 0 h 120"/>
                <a:gd name="T28" fmla="*/ 0 w 107"/>
                <a:gd name="T29" fmla="*/ 0 h 120"/>
                <a:gd name="T30" fmla="*/ 0 w 107"/>
                <a:gd name="T31" fmla="*/ 0 h 120"/>
                <a:gd name="T32" fmla="*/ 0 w 107"/>
                <a:gd name="T33" fmla="*/ 0 h 120"/>
                <a:gd name="T34" fmla="*/ 0 w 107"/>
                <a:gd name="T35" fmla="*/ 0 h 120"/>
                <a:gd name="T36" fmla="*/ 0 w 107"/>
                <a:gd name="T37" fmla="*/ 0 h 120"/>
                <a:gd name="T38" fmla="*/ 0 w 107"/>
                <a:gd name="T39" fmla="*/ 0 h 120"/>
                <a:gd name="T40" fmla="*/ 0 w 107"/>
                <a:gd name="T41" fmla="*/ 0 h 120"/>
                <a:gd name="T42" fmla="*/ 0 w 107"/>
                <a:gd name="T43" fmla="*/ 0 h 120"/>
                <a:gd name="T44" fmla="*/ 0 w 107"/>
                <a:gd name="T45" fmla="*/ 0 h 120"/>
                <a:gd name="T46" fmla="*/ 0 w 107"/>
                <a:gd name="T47" fmla="*/ 0 h 120"/>
                <a:gd name="T48" fmla="*/ 0 w 107"/>
                <a:gd name="T49" fmla="*/ 0 h 120"/>
                <a:gd name="T50" fmla="*/ 0 w 107"/>
                <a:gd name="T51" fmla="*/ 0 h 120"/>
                <a:gd name="T52" fmla="*/ 0 w 107"/>
                <a:gd name="T53" fmla="*/ 0 h 120"/>
                <a:gd name="T54" fmla="*/ 0 w 107"/>
                <a:gd name="T55" fmla="*/ 0 h 120"/>
                <a:gd name="T56" fmla="*/ 0 w 107"/>
                <a:gd name="T57" fmla="*/ 0 h 120"/>
                <a:gd name="T58" fmla="*/ 0 w 107"/>
                <a:gd name="T59" fmla="*/ 0 h 120"/>
                <a:gd name="T60" fmla="*/ 0 w 107"/>
                <a:gd name="T61" fmla="*/ 0 h 120"/>
                <a:gd name="T62" fmla="*/ 0 w 107"/>
                <a:gd name="T63" fmla="*/ 0 h 120"/>
                <a:gd name="T64" fmla="*/ 0 w 107"/>
                <a:gd name="T65" fmla="*/ 0 h 120"/>
                <a:gd name="T66" fmla="*/ 0 w 107"/>
                <a:gd name="T67" fmla="*/ 0 h 120"/>
                <a:gd name="T68" fmla="*/ 0 w 107"/>
                <a:gd name="T69" fmla="*/ 0 h 120"/>
                <a:gd name="T70" fmla="*/ 0 w 107"/>
                <a:gd name="T71" fmla="*/ 0 h 120"/>
                <a:gd name="T72" fmla="*/ 0 w 107"/>
                <a:gd name="T73" fmla="*/ 0 h 120"/>
                <a:gd name="T74" fmla="*/ 0 w 107"/>
                <a:gd name="T75" fmla="*/ 0 h 120"/>
                <a:gd name="T76" fmla="*/ 0 w 107"/>
                <a:gd name="T77" fmla="*/ 0 h 120"/>
                <a:gd name="T78" fmla="*/ 0 w 107"/>
                <a:gd name="T79" fmla="*/ 0 h 120"/>
                <a:gd name="T80" fmla="*/ 0 w 107"/>
                <a:gd name="T81" fmla="*/ 0 h 1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7"/>
                <a:gd name="T124" fmla="*/ 0 h 120"/>
                <a:gd name="T125" fmla="*/ 107 w 107"/>
                <a:gd name="T126" fmla="*/ 120 h 1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7" h="120">
                  <a:moveTo>
                    <a:pt x="97" y="120"/>
                  </a:moveTo>
                  <a:lnTo>
                    <a:pt x="100" y="111"/>
                  </a:lnTo>
                  <a:lnTo>
                    <a:pt x="102" y="101"/>
                  </a:lnTo>
                  <a:lnTo>
                    <a:pt x="102" y="90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102" y="59"/>
                  </a:lnTo>
                  <a:lnTo>
                    <a:pt x="103" y="48"/>
                  </a:lnTo>
                  <a:lnTo>
                    <a:pt x="104" y="39"/>
                  </a:lnTo>
                  <a:lnTo>
                    <a:pt x="52" y="32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9" y="25"/>
                  </a:lnTo>
                  <a:lnTo>
                    <a:pt x="49" y="21"/>
                  </a:lnTo>
                  <a:lnTo>
                    <a:pt x="57" y="19"/>
                  </a:lnTo>
                  <a:lnTo>
                    <a:pt x="64" y="20"/>
                  </a:lnTo>
                  <a:lnTo>
                    <a:pt x="70" y="21"/>
                  </a:lnTo>
                  <a:lnTo>
                    <a:pt x="77" y="23"/>
                  </a:lnTo>
                  <a:lnTo>
                    <a:pt x="83" y="26"/>
                  </a:lnTo>
                  <a:lnTo>
                    <a:pt x="90" y="27"/>
                  </a:lnTo>
                  <a:lnTo>
                    <a:pt x="97" y="27"/>
                  </a:lnTo>
                  <a:lnTo>
                    <a:pt x="104" y="25"/>
                  </a:lnTo>
                  <a:lnTo>
                    <a:pt x="105" y="19"/>
                  </a:lnTo>
                  <a:lnTo>
                    <a:pt x="106" y="13"/>
                  </a:lnTo>
                  <a:lnTo>
                    <a:pt x="106" y="7"/>
                  </a:lnTo>
                  <a:lnTo>
                    <a:pt x="107" y="2"/>
                  </a:lnTo>
                  <a:lnTo>
                    <a:pt x="105" y="1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7" y="1"/>
                  </a:lnTo>
                  <a:lnTo>
                    <a:pt x="94" y="4"/>
                  </a:lnTo>
                  <a:lnTo>
                    <a:pt x="7" y="16"/>
                  </a:lnTo>
                  <a:lnTo>
                    <a:pt x="5" y="28"/>
                  </a:lnTo>
                  <a:lnTo>
                    <a:pt x="3" y="40"/>
                  </a:lnTo>
                  <a:lnTo>
                    <a:pt x="2" y="52"/>
                  </a:lnTo>
                  <a:lnTo>
                    <a:pt x="1" y="65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0" y="104"/>
                  </a:lnTo>
                  <a:lnTo>
                    <a:pt x="0" y="116"/>
                  </a:lnTo>
                  <a:lnTo>
                    <a:pt x="97" y="120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8" name="Freeform 1111">
              <a:extLst>
                <a:ext uri="{FF2B5EF4-FFF2-40B4-BE49-F238E27FC236}">
                  <a16:creationId xmlns:a16="http://schemas.microsoft.com/office/drawing/2014/main" id="{2BEC4ADF-64AF-482F-8500-85CD3669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2"/>
              <a:ext cx="21" cy="28"/>
            </a:xfrm>
            <a:custGeom>
              <a:avLst/>
              <a:gdLst>
                <a:gd name="T0" fmla="*/ 0 w 690"/>
                <a:gd name="T1" fmla="*/ 0 h 976"/>
                <a:gd name="T2" fmla="*/ 0 w 690"/>
                <a:gd name="T3" fmla="*/ 0 h 976"/>
                <a:gd name="T4" fmla="*/ 0 w 690"/>
                <a:gd name="T5" fmla="*/ 0 h 976"/>
                <a:gd name="T6" fmla="*/ 0 w 690"/>
                <a:gd name="T7" fmla="*/ 0 h 976"/>
                <a:gd name="T8" fmla="*/ 0 w 690"/>
                <a:gd name="T9" fmla="*/ 0 h 976"/>
                <a:gd name="T10" fmla="*/ 0 w 690"/>
                <a:gd name="T11" fmla="*/ 0 h 976"/>
                <a:gd name="T12" fmla="*/ 0 w 690"/>
                <a:gd name="T13" fmla="*/ 0 h 976"/>
                <a:gd name="T14" fmla="*/ 0 w 690"/>
                <a:gd name="T15" fmla="*/ 0 h 976"/>
                <a:gd name="T16" fmla="*/ 0 w 690"/>
                <a:gd name="T17" fmla="*/ 0 h 976"/>
                <a:gd name="T18" fmla="*/ 0 w 690"/>
                <a:gd name="T19" fmla="*/ 0 h 976"/>
                <a:gd name="T20" fmla="*/ 0 w 690"/>
                <a:gd name="T21" fmla="*/ 0 h 976"/>
                <a:gd name="T22" fmla="*/ 0 w 690"/>
                <a:gd name="T23" fmla="*/ 0 h 976"/>
                <a:gd name="T24" fmla="*/ 0 w 690"/>
                <a:gd name="T25" fmla="*/ 0 h 976"/>
                <a:gd name="T26" fmla="*/ 0 w 690"/>
                <a:gd name="T27" fmla="*/ 0 h 976"/>
                <a:gd name="T28" fmla="*/ 0 w 690"/>
                <a:gd name="T29" fmla="*/ 0 h 976"/>
                <a:gd name="T30" fmla="*/ 0 w 690"/>
                <a:gd name="T31" fmla="*/ 0 h 976"/>
                <a:gd name="T32" fmla="*/ 0 w 690"/>
                <a:gd name="T33" fmla="*/ 0 h 976"/>
                <a:gd name="T34" fmla="*/ 0 w 690"/>
                <a:gd name="T35" fmla="*/ 0 h 976"/>
                <a:gd name="T36" fmla="*/ 0 w 690"/>
                <a:gd name="T37" fmla="*/ 0 h 976"/>
                <a:gd name="T38" fmla="*/ 0 w 690"/>
                <a:gd name="T39" fmla="*/ 0 h 976"/>
                <a:gd name="T40" fmla="*/ 0 w 690"/>
                <a:gd name="T41" fmla="*/ 0 h 976"/>
                <a:gd name="T42" fmla="*/ 0 w 690"/>
                <a:gd name="T43" fmla="*/ 0 h 976"/>
                <a:gd name="T44" fmla="*/ 0 w 690"/>
                <a:gd name="T45" fmla="*/ 0 h 976"/>
                <a:gd name="T46" fmla="*/ 0 w 690"/>
                <a:gd name="T47" fmla="*/ 0 h 976"/>
                <a:gd name="T48" fmla="*/ 0 w 690"/>
                <a:gd name="T49" fmla="*/ 0 h 976"/>
                <a:gd name="T50" fmla="*/ 0 w 690"/>
                <a:gd name="T51" fmla="*/ 0 h 976"/>
                <a:gd name="T52" fmla="*/ 0 w 690"/>
                <a:gd name="T53" fmla="*/ 0 h 976"/>
                <a:gd name="T54" fmla="*/ 0 w 690"/>
                <a:gd name="T55" fmla="*/ 0 h 976"/>
                <a:gd name="T56" fmla="*/ 0 w 690"/>
                <a:gd name="T57" fmla="*/ 0 h 976"/>
                <a:gd name="T58" fmla="*/ 0 w 690"/>
                <a:gd name="T59" fmla="*/ 0 h 976"/>
                <a:gd name="T60" fmla="*/ 0 w 690"/>
                <a:gd name="T61" fmla="*/ 0 h 976"/>
                <a:gd name="T62" fmla="*/ 0 w 690"/>
                <a:gd name="T63" fmla="*/ 0 h 976"/>
                <a:gd name="T64" fmla="*/ 0 w 690"/>
                <a:gd name="T65" fmla="*/ 0 h 976"/>
                <a:gd name="T66" fmla="*/ 0 w 690"/>
                <a:gd name="T67" fmla="*/ 0 h 976"/>
                <a:gd name="T68" fmla="*/ 0 w 690"/>
                <a:gd name="T69" fmla="*/ 0 h 976"/>
                <a:gd name="T70" fmla="*/ 0 w 690"/>
                <a:gd name="T71" fmla="*/ 0 h 976"/>
                <a:gd name="T72" fmla="*/ 0 w 690"/>
                <a:gd name="T73" fmla="*/ 0 h 976"/>
                <a:gd name="T74" fmla="*/ 0 w 690"/>
                <a:gd name="T75" fmla="*/ 0 h 976"/>
                <a:gd name="T76" fmla="*/ 0 w 690"/>
                <a:gd name="T77" fmla="*/ 0 h 976"/>
                <a:gd name="T78" fmla="*/ 0 w 690"/>
                <a:gd name="T79" fmla="*/ 0 h 976"/>
                <a:gd name="T80" fmla="*/ 0 w 690"/>
                <a:gd name="T81" fmla="*/ 0 h 976"/>
                <a:gd name="T82" fmla="*/ 0 w 690"/>
                <a:gd name="T83" fmla="*/ 0 h 976"/>
                <a:gd name="T84" fmla="*/ 0 w 690"/>
                <a:gd name="T85" fmla="*/ 0 h 976"/>
                <a:gd name="T86" fmla="*/ 0 w 690"/>
                <a:gd name="T87" fmla="*/ 0 h 976"/>
                <a:gd name="T88" fmla="*/ 0 w 690"/>
                <a:gd name="T89" fmla="*/ 0 h 976"/>
                <a:gd name="T90" fmla="*/ 0 w 690"/>
                <a:gd name="T91" fmla="*/ 0 h 976"/>
                <a:gd name="T92" fmla="*/ 0 w 690"/>
                <a:gd name="T93" fmla="*/ 0 h 976"/>
                <a:gd name="T94" fmla="*/ 0 w 690"/>
                <a:gd name="T95" fmla="*/ 0 h 976"/>
                <a:gd name="T96" fmla="*/ 0 w 690"/>
                <a:gd name="T97" fmla="*/ 0 h 976"/>
                <a:gd name="T98" fmla="*/ 0 w 690"/>
                <a:gd name="T99" fmla="*/ 0 h 976"/>
                <a:gd name="T100" fmla="*/ 0 w 690"/>
                <a:gd name="T101" fmla="*/ 0 h 976"/>
                <a:gd name="T102" fmla="*/ 0 w 690"/>
                <a:gd name="T103" fmla="*/ 0 h 976"/>
                <a:gd name="T104" fmla="*/ 0 w 690"/>
                <a:gd name="T105" fmla="*/ 0 h 976"/>
                <a:gd name="T106" fmla="*/ 0 w 690"/>
                <a:gd name="T107" fmla="*/ 0 h 976"/>
                <a:gd name="T108" fmla="*/ 0 w 690"/>
                <a:gd name="T109" fmla="*/ 0 h 97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90"/>
                <a:gd name="T166" fmla="*/ 0 h 976"/>
                <a:gd name="T167" fmla="*/ 690 w 690"/>
                <a:gd name="T168" fmla="*/ 976 h 97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90" h="976">
                  <a:moveTo>
                    <a:pt x="478" y="7"/>
                  </a:moveTo>
                  <a:lnTo>
                    <a:pt x="496" y="25"/>
                  </a:lnTo>
                  <a:lnTo>
                    <a:pt x="493" y="25"/>
                  </a:lnTo>
                  <a:lnTo>
                    <a:pt x="491" y="26"/>
                  </a:lnTo>
                  <a:lnTo>
                    <a:pt x="488" y="30"/>
                  </a:lnTo>
                  <a:lnTo>
                    <a:pt x="486" y="32"/>
                  </a:lnTo>
                  <a:lnTo>
                    <a:pt x="487" y="38"/>
                  </a:lnTo>
                  <a:lnTo>
                    <a:pt x="491" y="40"/>
                  </a:lnTo>
                  <a:lnTo>
                    <a:pt x="496" y="40"/>
                  </a:lnTo>
                  <a:lnTo>
                    <a:pt x="501" y="42"/>
                  </a:lnTo>
                  <a:lnTo>
                    <a:pt x="502" y="41"/>
                  </a:lnTo>
                  <a:lnTo>
                    <a:pt x="503" y="40"/>
                  </a:lnTo>
                  <a:lnTo>
                    <a:pt x="504" y="38"/>
                  </a:lnTo>
                  <a:lnTo>
                    <a:pt x="504" y="37"/>
                  </a:lnTo>
                  <a:lnTo>
                    <a:pt x="507" y="40"/>
                  </a:lnTo>
                  <a:lnTo>
                    <a:pt x="510" y="44"/>
                  </a:lnTo>
                  <a:lnTo>
                    <a:pt x="513" y="48"/>
                  </a:lnTo>
                  <a:lnTo>
                    <a:pt x="515" y="52"/>
                  </a:lnTo>
                  <a:lnTo>
                    <a:pt x="517" y="57"/>
                  </a:lnTo>
                  <a:lnTo>
                    <a:pt x="519" y="62"/>
                  </a:lnTo>
                  <a:lnTo>
                    <a:pt x="521" y="67"/>
                  </a:lnTo>
                  <a:lnTo>
                    <a:pt x="523" y="72"/>
                  </a:lnTo>
                  <a:lnTo>
                    <a:pt x="531" y="82"/>
                  </a:lnTo>
                  <a:lnTo>
                    <a:pt x="539" y="93"/>
                  </a:lnTo>
                  <a:lnTo>
                    <a:pt x="545" y="105"/>
                  </a:lnTo>
                  <a:lnTo>
                    <a:pt x="550" y="117"/>
                  </a:lnTo>
                  <a:lnTo>
                    <a:pt x="555" y="130"/>
                  </a:lnTo>
                  <a:lnTo>
                    <a:pt x="559" y="142"/>
                  </a:lnTo>
                  <a:lnTo>
                    <a:pt x="563" y="155"/>
                  </a:lnTo>
                  <a:lnTo>
                    <a:pt x="566" y="169"/>
                  </a:lnTo>
                  <a:lnTo>
                    <a:pt x="570" y="182"/>
                  </a:lnTo>
                  <a:lnTo>
                    <a:pt x="573" y="195"/>
                  </a:lnTo>
                  <a:lnTo>
                    <a:pt x="575" y="209"/>
                  </a:lnTo>
                  <a:lnTo>
                    <a:pt x="578" y="222"/>
                  </a:lnTo>
                  <a:lnTo>
                    <a:pt x="580" y="236"/>
                  </a:lnTo>
                  <a:lnTo>
                    <a:pt x="583" y="249"/>
                  </a:lnTo>
                  <a:lnTo>
                    <a:pt x="585" y="263"/>
                  </a:lnTo>
                  <a:lnTo>
                    <a:pt x="588" y="276"/>
                  </a:lnTo>
                  <a:lnTo>
                    <a:pt x="591" y="288"/>
                  </a:lnTo>
                  <a:lnTo>
                    <a:pt x="593" y="302"/>
                  </a:lnTo>
                  <a:lnTo>
                    <a:pt x="595" y="315"/>
                  </a:lnTo>
                  <a:lnTo>
                    <a:pt x="596" y="327"/>
                  </a:lnTo>
                  <a:lnTo>
                    <a:pt x="598" y="341"/>
                  </a:lnTo>
                  <a:lnTo>
                    <a:pt x="599" y="354"/>
                  </a:lnTo>
                  <a:lnTo>
                    <a:pt x="600" y="368"/>
                  </a:lnTo>
                  <a:lnTo>
                    <a:pt x="603" y="381"/>
                  </a:lnTo>
                  <a:lnTo>
                    <a:pt x="604" y="394"/>
                  </a:lnTo>
                  <a:lnTo>
                    <a:pt x="606" y="407"/>
                  </a:lnTo>
                  <a:lnTo>
                    <a:pt x="609" y="420"/>
                  </a:lnTo>
                  <a:lnTo>
                    <a:pt x="612" y="433"/>
                  </a:lnTo>
                  <a:lnTo>
                    <a:pt x="615" y="445"/>
                  </a:lnTo>
                  <a:lnTo>
                    <a:pt x="619" y="457"/>
                  </a:lnTo>
                  <a:lnTo>
                    <a:pt x="624" y="469"/>
                  </a:lnTo>
                  <a:lnTo>
                    <a:pt x="630" y="480"/>
                  </a:lnTo>
                  <a:lnTo>
                    <a:pt x="637" y="492"/>
                  </a:lnTo>
                  <a:lnTo>
                    <a:pt x="644" y="504"/>
                  </a:lnTo>
                  <a:lnTo>
                    <a:pt x="649" y="516"/>
                  </a:lnTo>
                  <a:lnTo>
                    <a:pt x="655" y="530"/>
                  </a:lnTo>
                  <a:lnTo>
                    <a:pt x="660" y="542"/>
                  </a:lnTo>
                  <a:lnTo>
                    <a:pt x="665" y="555"/>
                  </a:lnTo>
                  <a:lnTo>
                    <a:pt x="669" y="569"/>
                  </a:lnTo>
                  <a:lnTo>
                    <a:pt x="675" y="582"/>
                  </a:lnTo>
                  <a:lnTo>
                    <a:pt x="678" y="595"/>
                  </a:lnTo>
                  <a:lnTo>
                    <a:pt x="681" y="609"/>
                  </a:lnTo>
                  <a:lnTo>
                    <a:pt x="684" y="623"/>
                  </a:lnTo>
                  <a:lnTo>
                    <a:pt x="686" y="637"/>
                  </a:lnTo>
                  <a:lnTo>
                    <a:pt x="688" y="651"/>
                  </a:lnTo>
                  <a:lnTo>
                    <a:pt x="689" y="666"/>
                  </a:lnTo>
                  <a:lnTo>
                    <a:pt x="690" y="680"/>
                  </a:lnTo>
                  <a:lnTo>
                    <a:pt x="690" y="694"/>
                  </a:lnTo>
                  <a:lnTo>
                    <a:pt x="667" y="700"/>
                  </a:lnTo>
                  <a:lnTo>
                    <a:pt x="646" y="707"/>
                  </a:lnTo>
                  <a:lnTo>
                    <a:pt x="624" y="714"/>
                  </a:lnTo>
                  <a:lnTo>
                    <a:pt x="604" y="723"/>
                  </a:lnTo>
                  <a:lnTo>
                    <a:pt x="583" y="733"/>
                  </a:lnTo>
                  <a:lnTo>
                    <a:pt x="562" y="743"/>
                  </a:lnTo>
                  <a:lnTo>
                    <a:pt x="543" y="753"/>
                  </a:lnTo>
                  <a:lnTo>
                    <a:pt x="523" y="765"/>
                  </a:lnTo>
                  <a:lnTo>
                    <a:pt x="504" y="776"/>
                  </a:lnTo>
                  <a:lnTo>
                    <a:pt x="484" y="787"/>
                  </a:lnTo>
                  <a:lnTo>
                    <a:pt x="466" y="800"/>
                  </a:lnTo>
                  <a:lnTo>
                    <a:pt x="447" y="812"/>
                  </a:lnTo>
                  <a:lnTo>
                    <a:pt x="427" y="823"/>
                  </a:lnTo>
                  <a:lnTo>
                    <a:pt x="409" y="836"/>
                  </a:lnTo>
                  <a:lnTo>
                    <a:pt x="389" y="847"/>
                  </a:lnTo>
                  <a:lnTo>
                    <a:pt x="371" y="858"/>
                  </a:lnTo>
                  <a:lnTo>
                    <a:pt x="358" y="866"/>
                  </a:lnTo>
                  <a:lnTo>
                    <a:pt x="347" y="873"/>
                  </a:lnTo>
                  <a:lnTo>
                    <a:pt x="335" y="880"/>
                  </a:lnTo>
                  <a:lnTo>
                    <a:pt x="322" y="886"/>
                  </a:lnTo>
                  <a:lnTo>
                    <a:pt x="310" y="893"/>
                  </a:lnTo>
                  <a:lnTo>
                    <a:pt x="299" y="900"/>
                  </a:lnTo>
                  <a:lnTo>
                    <a:pt x="286" y="907"/>
                  </a:lnTo>
                  <a:lnTo>
                    <a:pt x="275" y="913"/>
                  </a:lnTo>
                  <a:lnTo>
                    <a:pt x="263" y="920"/>
                  </a:lnTo>
                  <a:lnTo>
                    <a:pt x="251" y="927"/>
                  </a:lnTo>
                  <a:lnTo>
                    <a:pt x="240" y="935"/>
                  </a:lnTo>
                  <a:lnTo>
                    <a:pt x="229" y="942"/>
                  </a:lnTo>
                  <a:lnTo>
                    <a:pt x="218" y="950"/>
                  </a:lnTo>
                  <a:lnTo>
                    <a:pt x="207" y="958"/>
                  </a:lnTo>
                  <a:lnTo>
                    <a:pt x="197" y="967"/>
                  </a:lnTo>
                  <a:lnTo>
                    <a:pt x="186" y="976"/>
                  </a:lnTo>
                  <a:lnTo>
                    <a:pt x="184" y="970"/>
                  </a:lnTo>
                  <a:lnTo>
                    <a:pt x="182" y="963"/>
                  </a:lnTo>
                  <a:lnTo>
                    <a:pt x="182" y="954"/>
                  </a:lnTo>
                  <a:lnTo>
                    <a:pt x="183" y="946"/>
                  </a:lnTo>
                  <a:lnTo>
                    <a:pt x="183" y="939"/>
                  </a:lnTo>
                  <a:lnTo>
                    <a:pt x="184" y="931"/>
                  </a:lnTo>
                  <a:lnTo>
                    <a:pt x="185" y="923"/>
                  </a:lnTo>
                  <a:lnTo>
                    <a:pt x="186" y="916"/>
                  </a:lnTo>
                  <a:lnTo>
                    <a:pt x="190" y="896"/>
                  </a:lnTo>
                  <a:lnTo>
                    <a:pt x="195" y="875"/>
                  </a:lnTo>
                  <a:lnTo>
                    <a:pt x="202" y="855"/>
                  </a:lnTo>
                  <a:lnTo>
                    <a:pt x="210" y="837"/>
                  </a:lnTo>
                  <a:lnTo>
                    <a:pt x="220" y="818"/>
                  </a:lnTo>
                  <a:lnTo>
                    <a:pt x="232" y="801"/>
                  </a:lnTo>
                  <a:lnTo>
                    <a:pt x="244" y="782"/>
                  </a:lnTo>
                  <a:lnTo>
                    <a:pt x="256" y="765"/>
                  </a:lnTo>
                  <a:lnTo>
                    <a:pt x="260" y="754"/>
                  </a:lnTo>
                  <a:lnTo>
                    <a:pt x="261" y="742"/>
                  </a:lnTo>
                  <a:lnTo>
                    <a:pt x="262" y="730"/>
                  </a:lnTo>
                  <a:lnTo>
                    <a:pt x="263" y="718"/>
                  </a:lnTo>
                  <a:lnTo>
                    <a:pt x="266" y="708"/>
                  </a:lnTo>
                  <a:lnTo>
                    <a:pt x="271" y="700"/>
                  </a:lnTo>
                  <a:lnTo>
                    <a:pt x="280" y="693"/>
                  </a:lnTo>
                  <a:lnTo>
                    <a:pt x="295" y="692"/>
                  </a:lnTo>
                  <a:lnTo>
                    <a:pt x="300" y="690"/>
                  </a:lnTo>
                  <a:lnTo>
                    <a:pt x="304" y="687"/>
                  </a:lnTo>
                  <a:lnTo>
                    <a:pt x="309" y="685"/>
                  </a:lnTo>
                  <a:lnTo>
                    <a:pt x="315" y="685"/>
                  </a:lnTo>
                  <a:lnTo>
                    <a:pt x="317" y="699"/>
                  </a:lnTo>
                  <a:lnTo>
                    <a:pt x="318" y="712"/>
                  </a:lnTo>
                  <a:lnTo>
                    <a:pt x="319" y="724"/>
                  </a:lnTo>
                  <a:lnTo>
                    <a:pt x="321" y="738"/>
                  </a:lnTo>
                  <a:lnTo>
                    <a:pt x="322" y="751"/>
                  </a:lnTo>
                  <a:lnTo>
                    <a:pt x="324" y="764"/>
                  </a:lnTo>
                  <a:lnTo>
                    <a:pt x="327" y="776"/>
                  </a:lnTo>
                  <a:lnTo>
                    <a:pt x="330" y="788"/>
                  </a:lnTo>
                  <a:lnTo>
                    <a:pt x="333" y="791"/>
                  </a:lnTo>
                  <a:lnTo>
                    <a:pt x="337" y="793"/>
                  </a:lnTo>
                  <a:lnTo>
                    <a:pt x="340" y="794"/>
                  </a:lnTo>
                  <a:lnTo>
                    <a:pt x="344" y="791"/>
                  </a:lnTo>
                  <a:lnTo>
                    <a:pt x="343" y="772"/>
                  </a:lnTo>
                  <a:lnTo>
                    <a:pt x="342" y="752"/>
                  </a:lnTo>
                  <a:lnTo>
                    <a:pt x="340" y="734"/>
                  </a:lnTo>
                  <a:lnTo>
                    <a:pt x="338" y="714"/>
                  </a:lnTo>
                  <a:lnTo>
                    <a:pt x="336" y="695"/>
                  </a:lnTo>
                  <a:lnTo>
                    <a:pt x="334" y="677"/>
                  </a:lnTo>
                  <a:lnTo>
                    <a:pt x="331" y="658"/>
                  </a:lnTo>
                  <a:lnTo>
                    <a:pt x="329" y="639"/>
                  </a:lnTo>
                  <a:lnTo>
                    <a:pt x="327" y="620"/>
                  </a:lnTo>
                  <a:lnTo>
                    <a:pt x="324" y="602"/>
                  </a:lnTo>
                  <a:lnTo>
                    <a:pt x="322" y="582"/>
                  </a:lnTo>
                  <a:lnTo>
                    <a:pt x="320" y="564"/>
                  </a:lnTo>
                  <a:lnTo>
                    <a:pt x="319" y="544"/>
                  </a:lnTo>
                  <a:lnTo>
                    <a:pt x="318" y="523"/>
                  </a:lnTo>
                  <a:lnTo>
                    <a:pt x="318" y="504"/>
                  </a:lnTo>
                  <a:lnTo>
                    <a:pt x="319" y="483"/>
                  </a:lnTo>
                  <a:lnTo>
                    <a:pt x="323" y="486"/>
                  </a:lnTo>
                  <a:lnTo>
                    <a:pt x="327" y="487"/>
                  </a:lnTo>
                  <a:lnTo>
                    <a:pt x="328" y="485"/>
                  </a:lnTo>
                  <a:lnTo>
                    <a:pt x="328" y="481"/>
                  </a:lnTo>
                  <a:lnTo>
                    <a:pt x="325" y="475"/>
                  </a:lnTo>
                  <a:lnTo>
                    <a:pt x="322" y="468"/>
                  </a:lnTo>
                  <a:lnTo>
                    <a:pt x="317" y="457"/>
                  </a:lnTo>
                  <a:lnTo>
                    <a:pt x="312" y="447"/>
                  </a:lnTo>
                  <a:lnTo>
                    <a:pt x="303" y="447"/>
                  </a:lnTo>
                  <a:lnTo>
                    <a:pt x="295" y="448"/>
                  </a:lnTo>
                  <a:lnTo>
                    <a:pt x="285" y="449"/>
                  </a:lnTo>
                  <a:lnTo>
                    <a:pt x="275" y="450"/>
                  </a:lnTo>
                  <a:lnTo>
                    <a:pt x="266" y="453"/>
                  </a:lnTo>
                  <a:lnTo>
                    <a:pt x="255" y="455"/>
                  </a:lnTo>
                  <a:lnTo>
                    <a:pt x="245" y="458"/>
                  </a:lnTo>
                  <a:lnTo>
                    <a:pt x="235" y="460"/>
                  </a:lnTo>
                  <a:lnTo>
                    <a:pt x="225" y="464"/>
                  </a:lnTo>
                  <a:lnTo>
                    <a:pt x="213" y="467"/>
                  </a:lnTo>
                  <a:lnTo>
                    <a:pt x="202" y="470"/>
                  </a:lnTo>
                  <a:lnTo>
                    <a:pt x="191" y="473"/>
                  </a:lnTo>
                  <a:lnTo>
                    <a:pt x="179" y="475"/>
                  </a:lnTo>
                  <a:lnTo>
                    <a:pt x="167" y="477"/>
                  </a:lnTo>
                  <a:lnTo>
                    <a:pt x="155" y="479"/>
                  </a:lnTo>
                  <a:lnTo>
                    <a:pt x="142" y="480"/>
                  </a:lnTo>
                  <a:lnTo>
                    <a:pt x="127" y="481"/>
                  </a:lnTo>
                  <a:lnTo>
                    <a:pt x="111" y="482"/>
                  </a:lnTo>
                  <a:lnTo>
                    <a:pt x="95" y="482"/>
                  </a:lnTo>
                  <a:lnTo>
                    <a:pt x="79" y="481"/>
                  </a:lnTo>
                  <a:lnTo>
                    <a:pt x="64" y="478"/>
                  </a:lnTo>
                  <a:lnTo>
                    <a:pt x="49" y="475"/>
                  </a:lnTo>
                  <a:lnTo>
                    <a:pt x="36" y="469"/>
                  </a:lnTo>
                  <a:lnTo>
                    <a:pt x="23" y="460"/>
                  </a:lnTo>
                  <a:lnTo>
                    <a:pt x="15" y="454"/>
                  </a:lnTo>
                  <a:lnTo>
                    <a:pt x="10" y="448"/>
                  </a:lnTo>
                  <a:lnTo>
                    <a:pt x="6" y="441"/>
                  </a:lnTo>
                  <a:lnTo>
                    <a:pt x="3" y="433"/>
                  </a:lnTo>
                  <a:lnTo>
                    <a:pt x="0" y="425"/>
                  </a:lnTo>
                  <a:lnTo>
                    <a:pt x="0" y="416"/>
                  </a:lnTo>
                  <a:lnTo>
                    <a:pt x="0" y="408"/>
                  </a:lnTo>
                  <a:lnTo>
                    <a:pt x="1" y="399"/>
                  </a:lnTo>
                  <a:lnTo>
                    <a:pt x="8" y="385"/>
                  </a:lnTo>
                  <a:lnTo>
                    <a:pt x="17" y="373"/>
                  </a:lnTo>
                  <a:lnTo>
                    <a:pt x="27" y="363"/>
                  </a:lnTo>
                  <a:lnTo>
                    <a:pt x="37" y="353"/>
                  </a:lnTo>
                  <a:lnTo>
                    <a:pt x="47" y="347"/>
                  </a:lnTo>
                  <a:lnTo>
                    <a:pt x="56" y="342"/>
                  </a:lnTo>
                  <a:lnTo>
                    <a:pt x="61" y="339"/>
                  </a:lnTo>
                  <a:lnTo>
                    <a:pt x="63" y="338"/>
                  </a:lnTo>
                  <a:lnTo>
                    <a:pt x="76" y="336"/>
                  </a:lnTo>
                  <a:lnTo>
                    <a:pt x="91" y="333"/>
                  </a:lnTo>
                  <a:lnTo>
                    <a:pt x="106" y="331"/>
                  </a:lnTo>
                  <a:lnTo>
                    <a:pt x="122" y="327"/>
                  </a:lnTo>
                  <a:lnTo>
                    <a:pt x="137" y="324"/>
                  </a:lnTo>
                  <a:lnTo>
                    <a:pt x="152" y="321"/>
                  </a:lnTo>
                  <a:lnTo>
                    <a:pt x="169" y="318"/>
                  </a:lnTo>
                  <a:lnTo>
                    <a:pt x="185" y="316"/>
                  </a:lnTo>
                  <a:lnTo>
                    <a:pt x="202" y="314"/>
                  </a:lnTo>
                  <a:lnTo>
                    <a:pt x="219" y="312"/>
                  </a:lnTo>
                  <a:lnTo>
                    <a:pt x="236" y="311"/>
                  </a:lnTo>
                  <a:lnTo>
                    <a:pt x="252" y="310"/>
                  </a:lnTo>
                  <a:lnTo>
                    <a:pt x="268" y="309"/>
                  </a:lnTo>
                  <a:lnTo>
                    <a:pt x="284" y="310"/>
                  </a:lnTo>
                  <a:lnTo>
                    <a:pt x="299" y="311"/>
                  </a:lnTo>
                  <a:lnTo>
                    <a:pt x="314" y="313"/>
                  </a:lnTo>
                  <a:lnTo>
                    <a:pt x="315" y="318"/>
                  </a:lnTo>
                  <a:lnTo>
                    <a:pt x="316" y="323"/>
                  </a:lnTo>
                  <a:lnTo>
                    <a:pt x="318" y="328"/>
                  </a:lnTo>
                  <a:lnTo>
                    <a:pt x="320" y="333"/>
                  </a:lnTo>
                  <a:lnTo>
                    <a:pt x="323" y="337"/>
                  </a:lnTo>
                  <a:lnTo>
                    <a:pt x="328" y="340"/>
                  </a:lnTo>
                  <a:lnTo>
                    <a:pt x="332" y="343"/>
                  </a:lnTo>
                  <a:lnTo>
                    <a:pt x="337" y="346"/>
                  </a:lnTo>
                  <a:lnTo>
                    <a:pt x="341" y="347"/>
                  </a:lnTo>
                  <a:lnTo>
                    <a:pt x="346" y="347"/>
                  </a:lnTo>
                  <a:lnTo>
                    <a:pt x="351" y="348"/>
                  </a:lnTo>
                  <a:lnTo>
                    <a:pt x="356" y="348"/>
                  </a:lnTo>
                  <a:lnTo>
                    <a:pt x="362" y="347"/>
                  </a:lnTo>
                  <a:lnTo>
                    <a:pt x="366" y="345"/>
                  </a:lnTo>
                  <a:lnTo>
                    <a:pt x="369" y="342"/>
                  </a:lnTo>
                  <a:lnTo>
                    <a:pt x="372" y="338"/>
                  </a:lnTo>
                  <a:lnTo>
                    <a:pt x="371" y="299"/>
                  </a:lnTo>
                  <a:lnTo>
                    <a:pt x="385" y="297"/>
                  </a:lnTo>
                  <a:lnTo>
                    <a:pt x="401" y="295"/>
                  </a:lnTo>
                  <a:lnTo>
                    <a:pt x="416" y="295"/>
                  </a:lnTo>
                  <a:lnTo>
                    <a:pt x="432" y="295"/>
                  </a:lnTo>
                  <a:lnTo>
                    <a:pt x="447" y="297"/>
                  </a:lnTo>
                  <a:lnTo>
                    <a:pt x="461" y="299"/>
                  </a:lnTo>
                  <a:lnTo>
                    <a:pt x="476" y="302"/>
                  </a:lnTo>
                  <a:lnTo>
                    <a:pt x="490" y="306"/>
                  </a:lnTo>
                  <a:lnTo>
                    <a:pt x="489" y="312"/>
                  </a:lnTo>
                  <a:lnTo>
                    <a:pt x="487" y="318"/>
                  </a:lnTo>
                  <a:lnTo>
                    <a:pt x="484" y="326"/>
                  </a:lnTo>
                  <a:lnTo>
                    <a:pt x="481" y="334"/>
                  </a:lnTo>
                  <a:lnTo>
                    <a:pt x="479" y="341"/>
                  </a:lnTo>
                  <a:lnTo>
                    <a:pt x="480" y="348"/>
                  </a:lnTo>
                  <a:lnTo>
                    <a:pt x="483" y="354"/>
                  </a:lnTo>
                  <a:lnTo>
                    <a:pt x="490" y="358"/>
                  </a:lnTo>
                  <a:lnTo>
                    <a:pt x="494" y="343"/>
                  </a:lnTo>
                  <a:lnTo>
                    <a:pt x="500" y="328"/>
                  </a:lnTo>
                  <a:lnTo>
                    <a:pt x="506" y="314"/>
                  </a:lnTo>
                  <a:lnTo>
                    <a:pt x="512" y="302"/>
                  </a:lnTo>
                  <a:lnTo>
                    <a:pt x="520" y="291"/>
                  </a:lnTo>
                  <a:lnTo>
                    <a:pt x="530" y="282"/>
                  </a:lnTo>
                  <a:lnTo>
                    <a:pt x="542" y="276"/>
                  </a:lnTo>
                  <a:lnTo>
                    <a:pt x="555" y="274"/>
                  </a:lnTo>
                  <a:lnTo>
                    <a:pt x="557" y="281"/>
                  </a:lnTo>
                  <a:lnTo>
                    <a:pt x="559" y="288"/>
                  </a:lnTo>
                  <a:lnTo>
                    <a:pt x="560" y="297"/>
                  </a:lnTo>
                  <a:lnTo>
                    <a:pt x="561" y="304"/>
                  </a:lnTo>
                  <a:lnTo>
                    <a:pt x="562" y="311"/>
                  </a:lnTo>
                  <a:lnTo>
                    <a:pt x="561" y="319"/>
                  </a:lnTo>
                  <a:lnTo>
                    <a:pt x="560" y="326"/>
                  </a:lnTo>
                  <a:lnTo>
                    <a:pt x="558" y="334"/>
                  </a:lnTo>
                  <a:lnTo>
                    <a:pt x="555" y="339"/>
                  </a:lnTo>
                  <a:lnTo>
                    <a:pt x="553" y="343"/>
                  </a:lnTo>
                  <a:lnTo>
                    <a:pt x="550" y="348"/>
                  </a:lnTo>
                  <a:lnTo>
                    <a:pt x="547" y="352"/>
                  </a:lnTo>
                  <a:lnTo>
                    <a:pt x="544" y="356"/>
                  </a:lnTo>
                  <a:lnTo>
                    <a:pt x="541" y="359"/>
                  </a:lnTo>
                  <a:lnTo>
                    <a:pt x="538" y="364"/>
                  </a:lnTo>
                  <a:lnTo>
                    <a:pt x="534" y="368"/>
                  </a:lnTo>
                  <a:lnTo>
                    <a:pt x="531" y="367"/>
                  </a:lnTo>
                  <a:lnTo>
                    <a:pt x="528" y="365"/>
                  </a:lnTo>
                  <a:lnTo>
                    <a:pt x="525" y="364"/>
                  </a:lnTo>
                  <a:lnTo>
                    <a:pt x="523" y="366"/>
                  </a:lnTo>
                  <a:lnTo>
                    <a:pt x="519" y="369"/>
                  </a:lnTo>
                  <a:lnTo>
                    <a:pt x="519" y="373"/>
                  </a:lnTo>
                  <a:lnTo>
                    <a:pt x="520" y="377"/>
                  </a:lnTo>
                  <a:lnTo>
                    <a:pt x="520" y="380"/>
                  </a:lnTo>
                  <a:lnTo>
                    <a:pt x="526" y="381"/>
                  </a:lnTo>
                  <a:lnTo>
                    <a:pt x="531" y="384"/>
                  </a:lnTo>
                  <a:lnTo>
                    <a:pt x="537" y="385"/>
                  </a:lnTo>
                  <a:lnTo>
                    <a:pt x="543" y="385"/>
                  </a:lnTo>
                  <a:lnTo>
                    <a:pt x="552" y="376"/>
                  </a:lnTo>
                  <a:lnTo>
                    <a:pt x="560" y="366"/>
                  </a:lnTo>
                  <a:lnTo>
                    <a:pt x="569" y="354"/>
                  </a:lnTo>
                  <a:lnTo>
                    <a:pt x="576" y="343"/>
                  </a:lnTo>
                  <a:lnTo>
                    <a:pt x="581" y="331"/>
                  </a:lnTo>
                  <a:lnTo>
                    <a:pt x="584" y="317"/>
                  </a:lnTo>
                  <a:lnTo>
                    <a:pt x="583" y="303"/>
                  </a:lnTo>
                  <a:lnTo>
                    <a:pt x="579" y="288"/>
                  </a:lnTo>
                  <a:lnTo>
                    <a:pt x="577" y="283"/>
                  </a:lnTo>
                  <a:lnTo>
                    <a:pt x="576" y="278"/>
                  </a:lnTo>
                  <a:lnTo>
                    <a:pt x="574" y="273"/>
                  </a:lnTo>
                  <a:lnTo>
                    <a:pt x="572" y="268"/>
                  </a:lnTo>
                  <a:lnTo>
                    <a:pt x="569" y="263"/>
                  </a:lnTo>
                  <a:lnTo>
                    <a:pt x="565" y="258"/>
                  </a:lnTo>
                  <a:lnTo>
                    <a:pt x="560" y="254"/>
                  </a:lnTo>
                  <a:lnTo>
                    <a:pt x="555" y="251"/>
                  </a:lnTo>
                  <a:lnTo>
                    <a:pt x="546" y="253"/>
                  </a:lnTo>
                  <a:lnTo>
                    <a:pt x="538" y="256"/>
                  </a:lnTo>
                  <a:lnTo>
                    <a:pt x="530" y="261"/>
                  </a:lnTo>
                  <a:lnTo>
                    <a:pt x="523" y="267"/>
                  </a:lnTo>
                  <a:lnTo>
                    <a:pt x="517" y="272"/>
                  </a:lnTo>
                  <a:lnTo>
                    <a:pt x="511" y="278"/>
                  </a:lnTo>
                  <a:lnTo>
                    <a:pt x="505" y="283"/>
                  </a:lnTo>
                  <a:lnTo>
                    <a:pt x="499" y="288"/>
                  </a:lnTo>
                  <a:lnTo>
                    <a:pt x="483" y="284"/>
                  </a:lnTo>
                  <a:lnTo>
                    <a:pt x="468" y="281"/>
                  </a:lnTo>
                  <a:lnTo>
                    <a:pt x="451" y="278"/>
                  </a:lnTo>
                  <a:lnTo>
                    <a:pt x="435" y="277"/>
                  </a:lnTo>
                  <a:lnTo>
                    <a:pt x="417" y="276"/>
                  </a:lnTo>
                  <a:lnTo>
                    <a:pt x="402" y="276"/>
                  </a:lnTo>
                  <a:lnTo>
                    <a:pt x="385" y="277"/>
                  </a:lnTo>
                  <a:lnTo>
                    <a:pt x="371" y="279"/>
                  </a:lnTo>
                  <a:lnTo>
                    <a:pt x="370" y="269"/>
                  </a:lnTo>
                  <a:lnTo>
                    <a:pt x="370" y="258"/>
                  </a:lnTo>
                  <a:lnTo>
                    <a:pt x="371" y="247"/>
                  </a:lnTo>
                  <a:lnTo>
                    <a:pt x="373" y="236"/>
                  </a:lnTo>
                  <a:lnTo>
                    <a:pt x="373" y="226"/>
                  </a:lnTo>
                  <a:lnTo>
                    <a:pt x="370" y="218"/>
                  </a:lnTo>
                  <a:lnTo>
                    <a:pt x="365" y="211"/>
                  </a:lnTo>
                  <a:lnTo>
                    <a:pt x="355" y="208"/>
                  </a:lnTo>
                  <a:lnTo>
                    <a:pt x="362" y="170"/>
                  </a:lnTo>
                  <a:lnTo>
                    <a:pt x="368" y="176"/>
                  </a:lnTo>
                  <a:lnTo>
                    <a:pt x="374" y="182"/>
                  </a:lnTo>
                  <a:lnTo>
                    <a:pt x="379" y="188"/>
                  </a:lnTo>
                  <a:lnTo>
                    <a:pt x="383" y="194"/>
                  </a:lnTo>
                  <a:lnTo>
                    <a:pt x="386" y="202"/>
                  </a:lnTo>
                  <a:lnTo>
                    <a:pt x="388" y="210"/>
                  </a:lnTo>
                  <a:lnTo>
                    <a:pt x="390" y="218"/>
                  </a:lnTo>
                  <a:lnTo>
                    <a:pt x="391" y="226"/>
                  </a:lnTo>
                  <a:lnTo>
                    <a:pt x="396" y="228"/>
                  </a:lnTo>
                  <a:lnTo>
                    <a:pt x="400" y="231"/>
                  </a:lnTo>
                  <a:lnTo>
                    <a:pt x="406" y="233"/>
                  </a:lnTo>
                  <a:lnTo>
                    <a:pt x="411" y="234"/>
                  </a:lnTo>
                  <a:lnTo>
                    <a:pt x="410" y="222"/>
                  </a:lnTo>
                  <a:lnTo>
                    <a:pt x="407" y="211"/>
                  </a:lnTo>
                  <a:lnTo>
                    <a:pt x="402" y="200"/>
                  </a:lnTo>
                  <a:lnTo>
                    <a:pt x="397" y="188"/>
                  </a:lnTo>
                  <a:lnTo>
                    <a:pt x="389" y="178"/>
                  </a:lnTo>
                  <a:lnTo>
                    <a:pt x="382" y="169"/>
                  </a:lnTo>
                  <a:lnTo>
                    <a:pt x="374" y="159"/>
                  </a:lnTo>
                  <a:lnTo>
                    <a:pt x="367" y="151"/>
                  </a:lnTo>
                  <a:lnTo>
                    <a:pt x="368" y="141"/>
                  </a:lnTo>
                  <a:lnTo>
                    <a:pt x="370" y="132"/>
                  </a:lnTo>
                  <a:lnTo>
                    <a:pt x="373" y="121"/>
                  </a:lnTo>
                  <a:lnTo>
                    <a:pt x="376" y="111"/>
                  </a:lnTo>
                  <a:lnTo>
                    <a:pt x="379" y="102"/>
                  </a:lnTo>
                  <a:lnTo>
                    <a:pt x="383" y="92"/>
                  </a:lnTo>
                  <a:lnTo>
                    <a:pt x="386" y="83"/>
                  </a:lnTo>
                  <a:lnTo>
                    <a:pt x="389" y="74"/>
                  </a:lnTo>
                  <a:lnTo>
                    <a:pt x="391" y="69"/>
                  </a:lnTo>
                  <a:lnTo>
                    <a:pt x="393" y="64"/>
                  </a:lnTo>
                  <a:lnTo>
                    <a:pt x="396" y="59"/>
                  </a:lnTo>
                  <a:lnTo>
                    <a:pt x="399" y="54"/>
                  </a:lnTo>
                  <a:lnTo>
                    <a:pt x="401" y="49"/>
                  </a:lnTo>
                  <a:lnTo>
                    <a:pt x="404" y="45"/>
                  </a:lnTo>
                  <a:lnTo>
                    <a:pt x="407" y="41"/>
                  </a:lnTo>
                  <a:lnTo>
                    <a:pt x="409" y="37"/>
                  </a:lnTo>
                  <a:lnTo>
                    <a:pt x="413" y="40"/>
                  </a:lnTo>
                  <a:lnTo>
                    <a:pt x="416" y="40"/>
                  </a:lnTo>
                  <a:lnTo>
                    <a:pt x="419" y="39"/>
                  </a:lnTo>
                  <a:lnTo>
                    <a:pt x="423" y="35"/>
                  </a:lnTo>
                  <a:lnTo>
                    <a:pt x="421" y="32"/>
                  </a:lnTo>
                  <a:lnTo>
                    <a:pt x="420" y="28"/>
                  </a:lnTo>
                  <a:lnTo>
                    <a:pt x="419" y="24"/>
                  </a:lnTo>
                  <a:lnTo>
                    <a:pt x="419" y="20"/>
                  </a:lnTo>
                  <a:lnTo>
                    <a:pt x="425" y="19"/>
                  </a:lnTo>
                  <a:lnTo>
                    <a:pt x="433" y="18"/>
                  </a:lnTo>
                  <a:lnTo>
                    <a:pt x="440" y="16"/>
                  </a:lnTo>
                  <a:lnTo>
                    <a:pt x="446" y="12"/>
                  </a:lnTo>
                  <a:lnTo>
                    <a:pt x="446" y="5"/>
                  </a:lnTo>
                  <a:lnTo>
                    <a:pt x="468" y="3"/>
                  </a:lnTo>
                  <a:lnTo>
                    <a:pt x="468" y="0"/>
                  </a:lnTo>
                  <a:lnTo>
                    <a:pt x="472" y="0"/>
                  </a:lnTo>
                  <a:lnTo>
                    <a:pt x="475" y="1"/>
                  </a:lnTo>
                  <a:lnTo>
                    <a:pt x="476" y="3"/>
                  </a:lnTo>
                  <a:lnTo>
                    <a:pt x="478" y="7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Freeform 1112">
              <a:extLst>
                <a:ext uri="{FF2B5EF4-FFF2-40B4-BE49-F238E27FC236}">
                  <a16:creationId xmlns:a16="http://schemas.microsoft.com/office/drawing/2014/main" id="{B1469F1A-1051-4CB0-BFDB-0571E09A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272"/>
              <a:ext cx="0" cy="0"/>
            </a:xfrm>
            <a:custGeom>
              <a:avLst/>
              <a:gdLst>
                <a:gd name="T0" fmla="*/ 0 w 11"/>
                <a:gd name="T1" fmla="*/ 0 h 14"/>
                <a:gd name="T2" fmla="*/ 0 w 11"/>
                <a:gd name="T3" fmla="*/ 0 h 14"/>
                <a:gd name="T4" fmla="*/ 0 w 11"/>
                <a:gd name="T5" fmla="*/ 0 h 14"/>
                <a:gd name="T6" fmla="*/ 0 w 11"/>
                <a:gd name="T7" fmla="*/ 0 h 14"/>
                <a:gd name="T8" fmla="*/ 0 w 11"/>
                <a:gd name="T9" fmla="*/ 0 h 14"/>
                <a:gd name="T10" fmla="*/ 0 w 11"/>
                <a:gd name="T11" fmla="*/ 0 h 14"/>
                <a:gd name="T12" fmla="*/ 0 w 11"/>
                <a:gd name="T13" fmla="*/ 0 h 14"/>
                <a:gd name="T14" fmla="*/ 0 w 11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4"/>
                <a:gd name="T26" fmla="*/ 11 w 11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4">
                  <a:moveTo>
                    <a:pt x="10" y="0"/>
                  </a:moveTo>
                  <a:lnTo>
                    <a:pt x="11" y="4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0" name="Freeform 1113">
              <a:extLst>
                <a:ext uri="{FF2B5EF4-FFF2-40B4-BE49-F238E27FC236}">
                  <a16:creationId xmlns:a16="http://schemas.microsoft.com/office/drawing/2014/main" id="{E546AE4E-0B8A-4171-840C-E5D9960E0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272"/>
              <a:ext cx="0" cy="1"/>
            </a:xfrm>
            <a:custGeom>
              <a:avLst/>
              <a:gdLst>
                <a:gd name="T0" fmla="*/ 0 w 15"/>
                <a:gd name="T1" fmla="*/ 0 h 14"/>
                <a:gd name="T2" fmla="*/ 0 w 15"/>
                <a:gd name="T3" fmla="*/ 0 h 14"/>
                <a:gd name="T4" fmla="*/ 0 w 15"/>
                <a:gd name="T5" fmla="*/ 0 h 14"/>
                <a:gd name="T6" fmla="*/ 0 w 15"/>
                <a:gd name="T7" fmla="*/ 0 h 14"/>
                <a:gd name="T8" fmla="*/ 0 w 15"/>
                <a:gd name="T9" fmla="*/ 0 h 14"/>
                <a:gd name="T10" fmla="*/ 0 w 15"/>
                <a:gd name="T11" fmla="*/ 0 h 14"/>
                <a:gd name="T12" fmla="*/ 0 w 15"/>
                <a:gd name="T13" fmla="*/ 0 h 14"/>
                <a:gd name="T14" fmla="*/ 0 w 15"/>
                <a:gd name="T15" fmla="*/ 0 h 14"/>
                <a:gd name="T16" fmla="*/ 0 w 15"/>
                <a:gd name="T17" fmla="*/ 0 h 14"/>
                <a:gd name="T18" fmla="*/ 0 w 15"/>
                <a:gd name="T19" fmla="*/ 0 h 14"/>
                <a:gd name="T20" fmla="*/ 0 w 15"/>
                <a:gd name="T21" fmla="*/ 0 h 14"/>
                <a:gd name="T22" fmla="*/ 0 w 15"/>
                <a:gd name="T23" fmla="*/ 0 h 14"/>
                <a:gd name="T24" fmla="*/ 0 w 15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14"/>
                <a:gd name="T41" fmla="*/ 0 w 15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14">
                  <a:moveTo>
                    <a:pt x="15" y="7"/>
                  </a:moveTo>
                  <a:lnTo>
                    <a:pt x="14" y="10"/>
                  </a:lnTo>
                  <a:lnTo>
                    <a:pt x="12" y="13"/>
                  </a:lnTo>
                  <a:lnTo>
                    <a:pt x="9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3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1" name="Freeform 1114">
              <a:extLst>
                <a:ext uri="{FF2B5EF4-FFF2-40B4-BE49-F238E27FC236}">
                  <a16:creationId xmlns:a16="http://schemas.microsoft.com/office/drawing/2014/main" id="{2A244DBC-C965-4C30-A527-E5017BE5F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273"/>
              <a:ext cx="1" cy="1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0 h 14"/>
                <a:gd name="T4" fmla="*/ 0 w 14"/>
                <a:gd name="T5" fmla="*/ 0 h 14"/>
                <a:gd name="T6" fmla="*/ 0 w 14"/>
                <a:gd name="T7" fmla="*/ 0 h 14"/>
                <a:gd name="T8" fmla="*/ 0 w 14"/>
                <a:gd name="T9" fmla="*/ 0 h 14"/>
                <a:gd name="T10" fmla="*/ 0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0 h 14"/>
                <a:gd name="T18" fmla="*/ 0 w 14"/>
                <a:gd name="T19" fmla="*/ 0 h 14"/>
                <a:gd name="T20" fmla="*/ 0 w 14"/>
                <a:gd name="T21" fmla="*/ 0 h 14"/>
                <a:gd name="T22" fmla="*/ 0 w 14"/>
                <a:gd name="T23" fmla="*/ 0 h 14"/>
                <a:gd name="T24" fmla="*/ 0 w 14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4"/>
                <a:gd name="T41" fmla="*/ 14 w 1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4">
                  <a:moveTo>
                    <a:pt x="14" y="5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2" y="13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1"/>
                  </a:lnTo>
                  <a:lnTo>
                    <a:pt x="8" y="0"/>
                  </a:lnTo>
                  <a:lnTo>
                    <a:pt x="13" y="1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Freeform 1115">
              <a:extLst>
                <a:ext uri="{FF2B5EF4-FFF2-40B4-BE49-F238E27FC236}">
                  <a16:creationId xmlns:a16="http://schemas.microsoft.com/office/drawing/2014/main" id="{D770562A-4A92-49B8-A51D-03C1D0485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274"/>
              <a:ext cx="1" cy="0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0 w 13"/>
                <a:gd name="T5" fmla="*/ 0 h 13"/>
                <a:gd name="T6" fmla="*/ 0 w 13"/>
                <a:gd name="T7" fmla="*/ 0 h 13"/>
                <a:gd name="T8" fmla="*/ 0 w 13"/>
                <a:gd name="T9" fmla="*/ 0 h 13"/>
                <a:gd name="T10" fmla="*/ 0 w 13"/>
                <a:gd name="T11" fmla="*/ 0 h 13"/>
                <a:gd name="T12" fmla="*/ 0 w 13"/>
                <a:gd name="T13" fmla="*/ 0 h 13"/>
                <a:gd name="T14" fmla="*/ 0 w 13"/>
                <a:gd name="T15" fmla="*/ 0 h 13"/>
                <a:gd name="T16" fmla="*/ 0 w 13"/>
                <a:gd name="T17" fmla="*/ 0 h 13"/>
                <a:gd name="T18" fmla="*/ 0 w 13"/>
                <a:gd name="T19" fmla="*/ 0 h 13"/>
                <a:gd name="T20" fmla="*/ 0 w 13"/>
                <a:gd name="T21" fmla="*/ 0 h 13"/>
                <a:gd name="T22" fmla="*/ 0 w 13"/>
                <a:gd name="T23" fmla="*/ 0 h 13"/>
                <a:gd name="T24" fmla="*/ 0 w 13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"/>
                <a:gd name="T40" fmla="*/ 0 h 13"/>
                <a:gd name="T41" fmla="*/ 13 w 13"/>
                <a:gd name="T42" fmla="*/ 0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" h="13">
                  <a:moveTo>
                    <a:pt x="13" y="7"/>
                  </a:moveTo>
                  <a:lnTo>
                    <a:pt x="12" y="10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3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3" y="0"/>
                  </a:lnTo>
                  <a:lnTo>
                    <a:pt x="6" y="2"/>
                  </a:lnTo>
                  <a:lnTo>
                    <a:pt x="9" y="2"/>
                  </a:lnTo>
                  <a:lnTo>
                    <a:pt x="12" y="4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3" name="Freeform 1116">
              <a:extLst>
                <a:ext uri="{FF2B5EF4-FFF2-40B4-BE49-F238E27FC236}">
                  <a16:creationId xmlns:a16="http://schemas.microsoft.com/office/drawing/2014/main" id="{B807971D-51A5-406F-9CAB-BBEE46369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77"/>
              <a:ext cx="5" cy="24"/>
            </a:xfrm>
            <a:custGeom>
              <a:avLst/>
              <a:gdLst>
                <a:gd name="T0" fmla="*/ 0 w 164"/>
                <a:gd name="T1" fmla="*/ 0 h 825"/>
                <a:gd name="T2" fmla="*/ 0 w 164"/>
                <a:gd name="T3" fmla="*/ 0 h 825"/>
                <a:gd name="T4" fmla="*/ 0 w 164"/>
                <a:gd name="T5" fmla="*/ 0 h 825"/>
                <a:gd name="T6" fmla="*/ 0 w 164"/>
                <a:gd name="T7" fmla="*/ 0 h 825"/>
                <a:gd name="T8" fmla="*/ 0 w 164"/>
                <a:gd name="T9" fmla="*/ 0 h 825"/>
                <a:gd name="T10" fmla="*/ 0 w 164"/>
                <a:gd name="T11" fmla="*/ 0 h 825"/>
                <a:gd name="T12" fmla="*/ 0 w 164"/>
                <a:gd name="T13" fmla="*/ 0 h 825"/>
                <a:gd name="T14" fmla="*/ 0 w 164"/>
                <a:gd name="T15" fmla="*/ 0 h 825"/>
                <a:gd name="T16" fmla="*/ 0 w 164"/>
                <a:gd name="T17" fmla="*/ 0 h 825"/>
                <a:gd name="T18" fmla="*/ 0 w 164"/>
                <a:gd name="T19" fmla="*/ 0 h 825"/>
                <a:gd name="T20" fmla="*/ 0 w 164"/>
                <a:gd name="T21" fmla="*/ 0 h 825"/>
                <a:gd name="T22" fmla="*/ 0 w 164"/>
                <a:gd name="T23" fmla="*/ 0 h 825"/>
                <a:gd name="T24" fmla="*/ 0 w 164"/>
                <a:gd name="T25" fmla="*/ 0 h 825"/>
                <a:gd name="T26" fmla="*/ 0 w 164"/>
                <a:gd name="T27" fmla="*/ 0 h 825"/>
                <a:gd name="T28" fmla="*/ 0 w 164"/>
                <a:gd name="T29" fmla="*/ 0 h 825"/>
                <a:gd name="T30" fmla="*/ 0 w 164"/>
                <a:gd name="T31" fmla="*/ 0 h 825"/>
                <a:gd name="T32" fmla="*/ 0 w 164"/>
                <a:gd name="T33" fmla="*/ 0 h 825"/>
                <a:gd name="T34" fmla="*/ 0 w 164"/>
                <a:gd name="T35" fmla="*/ 0 h 825"/>
                <a:gd name="T36" fmla="*/ 0 w 164"/>
                <a:gd name="T37" fmla="*/ 0 h 825"/>
                <a:gd name="T38" fmla="*/ 0 w 164"/>
                <a:gd name="T39" fmla="*/ 0 h 825"/>
                <a:gd name="T40" fmla="*/ 0 w 164"/>
                <a:gd name="T41" fmla="*/ 0 h 825"/>
                <a:gd name="T42" fmla="*/ 0 w 164"/>
                <a:gd name="T43" fmla="*/ 0 h 825"/>
                <a:gd name="T44" fmla="*/ 0 w 164"/>
                <a:gd name="T45" fmla="*/ 0 h 825"/>
                <a:gd name="T46" fmla="*/ 0 w 164"/>
                <a:gd name="T47" fmla="*/ 0 h 825"/>
                <a:gd name="T48" fmla="*/ 0 w 164"/>
                <a:gd name="T49" fmla="*/ 0 h 825"/>
                <a:gd name="T50" fmla="*/ 0 w 164"/>
                <a:gd name="T51" fmla="*/ 0 h 825"/>
                <a:gd name="T52" fmla="*/ 0 w 164"/>
                <a:gd name="T53" fmla="*/ 0 h 825"/>
                <a:gd name="T54" fmla="*/ 0 w 164"/>
                <a:gd name="T55" fmla="*/ 0 h 825"/>
                <a:gd name="T56" fmla="*/ 0 w 164"/>
                <a:gd name="T57" fmla="*/ 0 h 825"/>
                <a:gd name="T58" fmla="*/ 0 w 164"/>
                <a:gd name="T59" fmla="*/ 0 h 825"/>
                <a:gd name="T60" fmla="*/ 0 w 164"/>
                <a:gd name="T61" fmla="*/ 0 h 825"/>
                <a:gd name="T62" fmla="*/ 0 w 164"/>
                <a:gd name="T63" fmla="*/ 0 h 825"/>
                <a:gd name="T64" fmla="*/ 0 w 164"/>
                <a:gd name="T65" fmla="*/ 0 h 825"/>
                <a:gd name="T66" fmla="*/ 0 w 164"/>
                <a:gd name="T67" fmla="*/ 0 h 825"/>
                <a:gd name="T68" fmla="*/ 0 w 164"/>
                <a:gd name="T69" fmla="*/ 0 h 825"/>
                <a:gd name="T70" fmla="*/ 0 w 164"/>
                <a:gd name="T71" fmla="*/ 0 h 825"/>
                <a:gd name="T72" fmla="*/ 0 w 164"/>
                <a:gd name="T73" fmla="*/ 0 h 82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825"/>
                <a:gd name="T113" fmla="*/ 164 w 164"/>
                <a:gd name="T114" fmla="*/ 825 h 82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825">
                  <a:moveTo>
                    <a:pt x="122" y="10"/>
                  </a:moveTo>
                  <a:lnTo>
                    <a:pt x="132" y="49"/>
                  </a:lnTo>
                  <a:lnTo>
                    <a:pt x="141" y="89"/>
                  </a:lnTo>
                  <a:lnTo>
                    <a:pt x="148" y="128"/>
                  </a:lnTo>
                  <a:lnTo>
                    <a:pt x="153" y="168"/>
                  </a:lnTo>
                  <a:lnTo>
                    <a:pt x="158" y="209"/>
                  </a:lnTo>
                  <a:lnTo>
                    <a:pt x="161" y="250"/>
                  </a:lnTo>
                  <a:lnTo>
                    <a:pt x="163" y="290"/>
                  </a:lnTo>
                  <a:lnTo>
                    <a:pt x="164" y="331"/>
                  </a:lnTo>
                  <a:lnTo>
                    <a:pt x="164" y="372"/>
                  </a:lnTo>
                  <a:lnTo>
                    <a:pt x="164" y="414"/>
                  </a:lnTo>
                  <a:lnTo>
                    <a:pt x="164" y="456"/>
                  </a:lnTo>
                  <a:lnTo>
                    <a:pt x="163" y="497"/>
                  </a:lnTo>
                  <a:lnTo>
                    <a:pt x="161" y="539"/>
                  </a:lnTo>
                  <a:lnTo>
                    <a:pt x="160" y="582"/>
                  </a:lnTo>
                  <a:lnTo>
                    <a:pt x="158" y="624"/>
                  </a:lnTo>
                  <a:lnTo>
                    <a:pt x="157" y="667"/>
                  </a:lnTo>
                  <a:lnTo>
                    <a:pt x="154" y="685"/>
                  </a:lnTo>
                  <a:lnTo>
                    <a:pt x="152" y="702"/>
                  </a:lnTo>
                  <a:lnTo>
                    <a:pt x="151" y="721"/>
                  </a:lnTo>
                  <a:lnTo>
                    <a:pt x="151" y="738"/>
                  </a:lnTo>
                  <a:lnTo>
                    <a:pt x="149" y="757"/>
                  </a:lnTo>
                  <a:lnTo>
                    <a:pt x="146" y="775"/>
                  </a:lnTo>
                  <a:lnTo>
                    <a:pt x="142" y="791"/>
                  </a:lnTo>
                  <a:lnTo>
                    <a:pt x="134" y="807"/>
                  </a:lnTo>
                  <a:lnTo>
                    <a:pt x="119" y="814"/>
                  </a:lnTo>
                  <a:lnTo>
                    <a:pt x="103" y="820"/>
                  </a:lnTo>
                  <a:lnTo>
                    <a:pt x="85" y="823"/>
                  </a:lnTo>
                  <a:lnTo>
                    <a:pt x="66" y="825"/>
                  </a:lnTo>
                  <a:lnTo>
                    <a:pt x="49" y="825"/>
                  </a:lnTo>
                  <a:lnTo>
                    <a:pt x="31" y="822"/>
                  </a:lnTo>
                  <a:lnTo>
                    <a:pt x="15" y="818"/>
                  </a:lnTo>
                  <a:lnTo>
                    <a:pt x="1" y="812"/>
                  </a:lnTo>
                  <a:lnTo>
                    <a:pt x="3" y="790"/>
                  </a:lnTo>
                  <a:lnTo>
                    <a:pt x="5" y="769"/>
                  </a:lnTo>
                  <a:lnTo>
                    <a:pt x="7" y="748"/>
                  </a:lnTo>
                  <a:lnTo>
                    <a:pt x="9" y="727"/>
                  </a:lnTo>
                  <a:lnTo>
                    <a:pt x="11" y="705"/>
                  </a:lnTo>
                  <a:lnTo>
                    <a:pt x="12" y="685"/>
                  </a:lnTo>
                  <a:lnTo>
                    <a:pt x="14" y="664"/>
                  </a:lnTo>
                  <a:lnTo>
                    <a:pt x="15" y="643"/>
                  </a:lnTo>
                  <a:lnTo>
                    <a:pt x="17" y="622"/>
                  </a:lnTo>
                  <a:lnTo>
                    <a:pt x="18" y="601"/>
                  </a:lnTo>
                  <a:lnTo>
                    <a:pt x="19" y="581"/>
                  </a:lnTo>
                  <a:lnTo>
                    <a:pt x="20" y="559"/>
                  </a:lnTo>
                  <a:lnTo>
                    <a:pt x="20" y="538"/>
                  </a:lnTo>
                  <a:lnTo>
                    <a:pt x="21" y="518"/>
                  </a:lnTo>
                  <a:lnTo>
                    <a:pt x="22" y="496"/>
                  </a:lnTo>
                  <a:lnTo>
                    <a:pt x="22" y="476"/>
                  </a:lnTo>
                  <a:lnTo>
                    <a:pt x="22" y="447"/>
                  </a:lnTo>
                  <a:lnTo>
                    <a:pt x="22" y="419"/>
                  </a:lnTo>
                  <a:lnTo>
                    <a:pt x="21" y="390"/>
                  </a:lnTo>
                  <a:lnTo>
                    <a:pt x="20" y="362"/>
                  </a:lnTo>
                  <a:lnTo>
                    <a:pt x="19" y="333"/>
                  </a:lnTo>
                  <a:lnTo>
                    <a:pt x="17" y="304"/>
                  </a:lnTo>
                  <a:lnTo>
                    <a:pt x="16" y="277"/>
                  </a:lnTo>
                  <a:lnTo>
                    <a:pt x="14" y="248"/>
                  </a:lnTo>
                  <a:lnTo>
                    <a:pt x="12" y="219"/>
                  </a:lnTo>
                  <a:lnTo>
                    <a:pt x="10" y="191"/>
                  </a:lnTo>
                  <a:lnTo>
                    <a:pt x="7" y="162"/>
                  </a:lnTo>
                  <a:lnTo>
                    <a:pt x="6" y="133"/>
                  </a:lnTo>
                  <a:lnTo>
                    <a:pt x="4" y="105"/>
                  </a:lnTo>
                  <a:lnTo>
                    <a:pt x="2" y="77"/>
                  </a:lnTo>
                  <a:lnTo>
                    <a:pt x="1" y="49"/>
                  </a:lnTo>
                  <a:lnTo>
                    <a:pt x="0" y="20"/>
                  </a:lnTo>
                  <a:lnTo>
                    <a:pt x="10" y="11"/>
                  </a:lnTo>
                  <a:lnTo>
                    <a:pt x="22" y="4"/>
                  </a:lnTo>
                  <a:lnTo>
                    <a:pt x="36" y="1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79" y="1"/>
                  </a:lnTo>
                  <a:lnTo>
                    <a:pt x="93" y="2"/>
                  </a:lnTo>
                  <a:lnTo>
                    <a:pt x="107" y="2"/>
                  </a:lnTo>
                  <a:lnTo>
                    <a:pt x="122" y="1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4" name="Freeform 1117">
              <a:extLst>
                <a:ext uri="{FF2B5EF4-FFF2-40B4-BE49-F238E27FC236}">
                  <a16:creationId xmlns:a16="http://schemas.microsoft.com/office/drawing/2014/main" id="{DBE9B852-4C69-4989-9F90-D63D99D19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278"/>
              <a:ext cx="14" cy="22"/>
            </a:xfrm>
            <a:custGeom>
              <a:avLst/>
              <a:gdLst>
                <a:gd name="T0" fmla="*/ 0 w 460"/>
                <a:gd name="T1" fmla="*/ 0 h 749"/>
                <a:gd name="T2" fmla="*/ 0 w 460"/>
                <a:gd name="T3" fmla="*/ 0 h 749"/>
                <a:gd name="T4" fmla="*/ 0 w 460"/>
                <a:gd name="T5" fmla="*/ 0 h 749"/>
                <a:gd name="T6" fmla="*/ 0 w 460"/>
                <a:gd name="T7" fmla="*/ 0 h 749"/>
                <a:gd name="T8" fmla="*/ 0 w 460"/>
                <a:gd name="T9" fmla="*/ 0 h 749"/>
                <a:gd name="T10" fmla="*/ 0 w 460"/>
                <a:gd name="T11" fmla="*/ 0 h 749"/>
                <a:gd name="T12" fmla="*/ 0 w 460"/>
                <a:gd name="T13" fmla="*/ 0 h 749"/>
                <a:gd name="T14" fmla="*/ 0 w 460"/>
                <a:gd name="T15" fmla="*/ 0 h 749"/>
                <a:gd name="T16" fmla="*/ 0 w 460"/>
                <a:gd name="T17" fmla="*/ 0 h 749"/>
                <a:gd name="T18" fmla="*/ 0 w 460"/>
                <a:gd name="T19" fmla="*/ 0 h 749"/>
                <a:gd name="T20" fmla="*/ 0 w 460"/>
                <a:gd name="T21" fmla="*/ 0 h 749"/>
                <a:gd name="T22" fmla="*/ 0 w 460"/>
                <a:gd name="T23" fmla="*/ 0 h 749"/>
                <a:gd name="T24" fmla="*/ 0 w 460"/>
                <a:gd name="T25" fmla="*/ 0 h 749"/>
                <a:gd name="T26" fmla="*/ 0 w 460"/>
                <a:gd name="T27" fmla="*/ 0 h 749"/>
                <a:gd name="T28" fmla="*/ 0 w 460"/>
                <a:gd name="T29" fmla="*/ 0 h 749"/>
                <a:gd name="T30" fmla="*/ 0 w 460"/>
                <a:gd name="T31" fmla="*/ 0 h 749"/>
                <a:gd name="T32" fmla="*/ 0 w 460"/>
                <a:gd name="T33" fmla="*/ 0 h 749"/>
                <a:gd name="T34" fmla="*/ 0 w 460"/>
                <a:gd name="T35" fmla="*/ 0 h 749"/>
                <a:gd name="T36" fmla="*/ 0 w 460"/>
                <a:gd name="T37" fmla="*/ 0 h 749"/>
                <a:gd name="T38" fmla="*/ 0 w 460"/>
                <a:gd name="T39" fmla="*/ 0 h 749"/>
                <a:gd name="T40" fmla="*/ 0 w 460"/>
                <a:gd name="T41" fmla="*/ 0 h 749"/>
                <a:gd name="T42" fmla="*/ 0 w 460"/>
                <a:gd name="T43" fmla="*/ 0 h 749"/>
                <a:gd name="T44" fmla="*/ 0 w 460"/>
                <a:gd name="T45" fmla="*/ 0 h 749"/>
                <a:gd name="T46" fmla="*/ 0 w 460"/>
                <a:gd name="T47" fmla="*/ 0 h 749"/>
                <a:gd name="T48" fmla="*/ 0 w 460"/>
                <a:gd name="T49" fmla="*/ 0 h 749"/>
                <a:gd name="T50" fmla="*/ 0 w 460"/>
                <a:gd name="T51" fmla="*/ 0 h 749"/>
                <a:gd name="T52" fmla="*/ 0 w 460"/>
                <a:gd name="T53" fmla="*/ 0 h 749"/>
                <a:gd name="T54" fmla="*/ 0 w 460"/>
                <a:gd name="T55" fmla="*/ 0 h 749"/>
                <a:gd name="T56" fmla="*/ 0 w 460"/>
                <a:gd name="T57" fmla="*/ 0 h 749"/>
                <a:gd name="T58" fmla="*/ 0 w 460"/>
                <a:gd name="T59" fmla="*/ 0 h 749"/>
                <a:gd name="T60" fmla="*/ 0 w 460"/>
                <a:gd name="T61" fmla="*/ 0 h 749"/>
                <a:gd name="T62" fmla="*/ 0 w 460"/>
                <a:gd name="T63" fmla="*/ 0 h 749"/>
                <a:gd name="T64" fmla="*/ 0 w 460"/>
                <a:gd name="T65" fmla="*/ 0 h 749"/>
                <a:gd name="T66" fmla="*/ 0 w 460"/>
                <a:gd name="T67" fmla="*/ 0 h 749"/>
                <a:gd name="T68" fmla="*/ 0 w 460"/>
                <a:gd name="T69" fmla="*/ 0 h 749"/>
                <a:gd name="T70" fmla="*/ 0 w 460"/>
                <a:gd name="T71" fmla="*/ 0 h 749"/>
                <a:gd name="T72" fmla="*/ 0 w 460"/>
                <a:gd name="T73" fmla="*/ 0 h 749"/>
                <a:gd name="T74" fmla="*/ 0 w 460"/>
                <a:gd name="T75" fmla="*/ 0 h 749"/>
                <a:gd name="T76" fmla="*/ 0 w 460"/>
                <a:gd name="T77" fmla="*/ 0 h 749"/>
                <a:gd name="T78" fmla="*/ 0 w 460"/>
                <a:gd name="T79" fmla="*/ 0 h 749"/>
                <a:gd name="T80" fmla="*/ 0 w 460"/>
                <a:gd name="T81" fmla="*/ 0 h 749"/>
                <a:gd name="T82" fmla="*/ 0 w 460"/>
                <a:gd name="T83" fmla="*/ 0 h 749"/>
                <a:gd name="T84" fmla="*/ 0 w 460"/>
                <a:gd name="T85" fmla="*/ 0 h 749"/>
                <a:gd name="T86" fmla="*/ 0 w 460"/>
                <a:gd name="T87" fmla="*/ 0 h 7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60"/>
                <a:gd name="T133" fmla="*/ 0 h 749"/>
                <a:gd name="T134" fmla="*/ 460 w 460"/>
                <a:gd name="T135" fmla="*/ 749 h 74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60" h="749">
                  <a:moveTo>
                    <a:pt x="458" y="590"/>
                  </a:moveTo>
                  <a:lnTo>
                    <a:pt x="453" y="609"/>
                  </a:lnTo>
                  <a:lnTo>
                    <a:pt x="452" y="629"/>
                  </a:lnTo>
                  <a:lnTo>
                    <a:pt x="451" y="649"/>
                  </a:lnTo>
                  <a:lnTo>
                    <a:pt x="452" y="670"/>
                  </a:lnTo>
                  <a:lnTo>
                    <a:pt x="451" y="690"/>
                  </a:lnTo>
                  <a:lnTo>
                    <a:pt x="451" y="710"/>
                  </a:lnTo>
                  <a:lnTo>
                    <a:pt x="448" y="730"/>
                  </a:lnTo>
                  <a:lnTo>
                    <a:pt x="443" y="749"/>
                  </a:lnTo>
                  <a:lnTo>
                    <a:pt x="421" y="748"/>
                  </a:lnTo>
                  <a:lnTo>
                    <a:pt x="400" y="748"/>
                  </a:lnTo>
                  <a:lnTo>
                    <a:pt x="377" y="748"/>
                  </a:lnTo>
                  <a:lnTo>
                    <a:pt x="355" y="748"/>
                  </a:lnTo>
                  <a:lnTo>
                    <a:pt x="332" y="749"/>
                  </a:lnTo>
                  <a:lnTo>
                    <a:pt x="308" y="749"/>
                  </a:lnTo>
                  <a:lnTo>
                    <a:pt x="286" y="749"/>
                  </a:lnTo>
                  <a:lnTo>
                    <a:pt x="262" y="749"/>
                  </a:lnTo>
                  <a:lnTo>
                    <a:pt x="238" y="749"/>
                  </a:lnTo>
                  <a:lnTo>
                    <a:pt x="216" y="749"/>
                  </a:lnTo>
                  <a:lnTo>
                    <a:pt x="192" y="748"/>
                  </a:lnTo>
                  <a:lnTo>
                    <a:pt x="169" y="747"/>
                  </a:lnTo>
                  <a:lnTo>
                    <a:pt x="147" y="745"/>
                  </a:lnTo>
                  <a:lnTo>
                    <a:pt x="125" y="743"/>
                  </a:lnTo>
                  <a:lnTo>
                    <a:pt x="103" y="740"/>
                  </a:lnTo>
                  <a:lnTo>
                    <a:pt x="83" y="736"/>
                  </a:lnTo>
                  <a:lnTo>
                    <a:pt x="72" y="733"/>
                  </a:lnTo>
                  <a:lnTo>
                    <a:pt x="61" y="728"/>
                  </a:lnTo>
                  <a:lnTo>
                    <a:pt x="50" y="724"/>
                  </a:lnTo>
                  <a:lnTo>
                    <a:pt x="38" y="718"/>
                  </a:lnTo>
                  <a:lnTo>
                    <a:pt x="29" y="712"/>
                  </a:lnTo>
                  <a:lnTo>
                    <a:pt x="21" y="704"/>
                  </a:lnTo>
                  <a:lnTo>
                    <a:pt x="14" y="694"/>
                  </a:lnTo>
                  <a:lnTo>
                    <a:pt x="10" y="683"/>
                  </a:lnTo>
                  <a:lnTo>
                    <a:pt x="6" y="652"/>
                  </a:lnTo>
                  <a:lnTo>
                    <a:pt x="4" y="622"/>
                  </a:lnTo>
                  <a:lnTo>
                    <a:pt x="2" y="592"/>
                  </a:lnTo>
                  <a:lnTo>
                    <a:pt x="1" y="562"/>
                  </a:lnTo>
                  <a:lnTo>
                    <a:pt x="0" y="534"/>
                  </a:lnTo>
                  <a:lnTo>
                    <a:pt x="0" y="505"/>
                  </a:lnTo>
                  <a:lnTo>
                    <a:pt x="0" y="476"/>
                  </a:lnTo>
                  <a:lnTo>
                    <a:pt x="0" y="447"/>
                  </a:lnTo>
                  <a:lnTo>
                    <a:pt x="1" y="418"/>
                  </a:lnTo>
                  <a:lnTo>
                    <a:pt x="2" y="389"/>
                  </a:lnTo>
                  <a:lnTo>
                    <a:pt x="4" y="360"/>
                  </a:lnTo>
                  <a:lnTo>
                    <a:pt x="6" y="332"/>
                  </a:lnTo>
                  <a:lnTo>
                    <a:pt x="9" y="303"/>
                  </a:lnTo>
                  <a:lnTo>
                    <a:pt x="12" y="273"/>
                  </a:lnTo>
                  <a:lnTo>
                    <a:pt x="15" y="244"/>
                  </a:lnTo>
                  <a:lnTo>
                    <a:pt x="18" y="214"/>
                  </a:lnTo>
                  <a:lnTo>
                    <a:pt x="21" y="195"/>
                  </a:lnTo>
                  <a:lnTo>
                    <a:pt x="25" y="179"/>
                  </a:lnTo>
                  <a:lnTo>
                    <a:pt x="31" y="162"/>
                  </a:lnTo>
                  <a:lnTo>
                    <a:pt x="38" y="147"/>
                  </a:lnTo>
                  <a:lnTo>
                    <a:pt x="48" y="134"/>
                  </a:lnTo>
                  <a:lnTo>
                    <a:pt x="59" y="121"/>
                  </a:lnTo>
                  <a:lnTo>
                    <a:pt x="72" y="111"/>
                  </a:lnTo>
                  <a:lnTo>
                    <a:pt x="88" y="102"/>
                  </a:lnTo>
                  <a:lnTo>
                    <a:pt x="108" y="93"/>
                  </a:lnTo>
                  <a:lnTo>
                    <a:pt x="130" y="86"/>
                  </a:lnTo>
                  <a:lnTo>
                    <a:pt x="152" y="79"/>
                  </a:lnTo>
                  <a:lnTo>
                    <a:pt x="173" y="72"/>
                  </a:lnTo>
                  <a:lnTo>
                    <a:pt x="195" y="66"/>
                  </a:lnTo>
                  <a:lnTo>
                    <a:pt x="217" y="59"/>
                  </a:lnTo>
                  <a:lnTo>
                    <a:pt x="238" y="53"/>
                  </a:lnTo>
                  <a:lnTo>
                    <a:pt x="260" y="47"/>
                  </a:lnTo>
                  <a:lnTo>
                    <a:pt x="282" y="42"/>
                  </a:lnTo>
                  <a:lnTo>
                    <a:pt x="304" y="37"/>
                  </a:lnTo>
                  <a:lnTo>
                    <a:pt x="326" y="30"/>
                  </a:lnTo>
                  <a:lnTo>
                    <a:pt x="347" y="24"/>
                  </a:lnTo>
                  <a:lnTo>
                    <a:pt x="369" y="19"/>
                  </a:lnTo>
                  <a:lnTo>
                    <a:pt x="391" y="13"/>
                  </a:lnTo>
                  <a:lnTo>
                    <a:pt x="412" y="7"/>
                  </a:lnTo>
                  <a:lnTo>
                    <a:pt x="434" y="0"/>
                  </a:lnTo>
                  <a:lnTo>
                    <a:pt x="437" y="36"/>
                  </a:lnTo>
                  <a:lnTo>
                    <a:pt x="440" y="73"/>
                  </a:lnTo>
                  <a:lnTo>
                    <a:pt x="443" y="109"/>
                  </a:lnTo>
                  <a:lnTo>
                    <a:pt x="446" y="146"/>
                  </a:lnTo>
                  <a:lnTo>
                    <a:pt x="449" y="183"/>
                  </a:lnTo>
                  <a:lnTo>
                    <a:pt x="451" y="221"/>
                  </a:lnTo>
                  <a:lnTo>
                    <a:pt x="453" y="258"/>
                  </a:lnTo>
                  <a:lnTo>
                    <a:pt x="455" y="295"/>
                  </a:lnTo>
                  <a:lnTo>
                    <a:pt x="458" y="334"/>
                  </a:lnTo>
                  <a:lnTo>
                    <a:pt x="459" y="371"/>
                  </a:lnTo>
                  <a:lnTo>
                    <a:pt x="460" y="408"/>
                  </a:lnTo>
                  <a:lnTo>
                    <a:pt x="460" y="445"/>
                  </a:lnTo>
                  <a:lnTo>
                    <a:pt x="460" y="481"/>
                  </a:lnTo>
                  <a:lnTo>
                    <a:pt x="460" y="518"/>
                  </a:lnTo>
                  <a:lnTo>
                    <a:pt x="459" y="554"/>
                  </a:lnTo>
                  <a:lnTo>
                    <a:pt x="458" y="59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Freeform 1118">
              <a:extLst>
                <a:ext uri="{FF2B5EF4-FFF2-40B4-BE49-F238E27FC236}">
                  <a16:creationId xmlns:a16="http://schemas.microsoft.com/office/drawing/2014/main" id="{755CAEF5-2089-44B6-8DFE-6D330DDB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278"/>
              <a:ext cx="0" cy="3"/>
            </a:xfrm>
            <a:custGeom>
              <a:avLst/>
              <a:gdLst>
                <a:gd name="T0" fmla="*/ 0 w 17"/>
                <a:gd name="T1" fmla="*/ 0 h 96"/>
                <a:gd name="T2" fmla="*/ 0 w 17"/>
                <a:gd name="T3" fmla="*/ 0 h 96"/>
                <a:gd name="T4" fmla="*/ 0 w 17"/>
                <a:gd name="T5" fmla="*/ 0 h 96"/>
                <a:gd name="T6" fmla="*/ 0 w 17"/>
                <a:gd name="T7" fmla="*/ 0 h 96"/>
                <a:gd name="T8" fmla="*/ 0 w 17"/>
                <a:gd name="T9" fmla="*/ 0 h 96"/>
                <a:gd name="T10" fmla="*/ 0 w 17"/>
                <a:gd name="T11" fmla="*/ 0 h 96"/>
                <a:gd name="T12" fmla="*/ 0 w 17"/>
                <a:gd name="T13" fmla="*/ 0 h 96"/>
                <a:gd name="T14" fmla="*/ 0 w 17"/>
                <a:gd name="T15" fmla="*/ 0 h 96"/>
                <a:gd name="T16" fmla="*/ 0 w 17"/>
                <a:gd name="T17" fmla="*/ 0 h 96"/>
                <a:gd name="T18" fmla="*/ 0 w 17"/>
                <a:gd name="T19" fmla="*/ 0 h 96"/>
                <a:gd name="T20" fmla="*/ 0 w 17"/>
                <a:gd name="T21" fmla="*/ 0 h 96"/>
                <a:gd name="T22" fmla="*/ 0 w 17"/>
                <a:gd name="T23" fmla="*/ 0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6"/>
                <a:gd name="T38" fmla="*/ 0 w 17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6">
                  <a:moveTo>
                    <a:pt x="2" y="91"/>
                  </a:moveTo>
                  <a:lnTo>
                    <a:pt x="1" y="80"/>
                  </a:lnTo>
                  <a:lnTo>
                    <a:pt x="0" y="69"/>
                  </a:lnTo>
                  <a:lnTo>
                    <a:pt x="0" y="57"/>
                  </a:lnTo>
                  <a:lnTo>
                    <a:pt x="0" y="46"/>
                  </a:lnTo>
                  <a:lnTo>
                    <a:pt x="1" y="36"/>
                  </a:lnTo>
                  <a:lnTo>
                    <a:pt x="2" y="24"/>
                  </a:lnTo>
                  <a:lnTo>
                    <a:pt x="5" y="14"/>
                  </a:lnTo>
                  <a:lnTo>
                    <a:pt x="8" y="4"/>
                  </a:lnTo>
                  <a:lnTo>
                    <a:pt x="15" y="0"/>
                  </a:lnTo>
                  <a:lnTo>
                    <a:pt x="17" y="96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6" name="Freeform 1119">
              <a:extLst>
                <a:ext uri="{FF2B5EF4-FFF2-40B4-BE49-F238E27FC236}">
                  <a16:creationId xmlns:a16="http://schemas.microsoft.com/office/drawing/2014/main" id="{017C050D-E57B-434B-9D47-1B798AD3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280"/>
              <a:ext cx="1" cy="2"/>
            </a:xfrm>
            <a:custGeom>
              <a:avLst/>
              <a:gdLst>
                <a:gd name="T0" fmla="*/ 0 w 40"/>
                <a:gd name="T1" fmla="*/ 0 h 54"/>
                <a:gd name="T2" fmla="*/ 0 w 40"/>
                <a:gd name="T3" fmla="*/ 0 h 54"/>
                <a:gd name="T4" fmla="*/ 0 w 40"/>
                <a:gd name="T5" fmla="*/ 0 h 54"/>
                <a:gd name="T6" fmla="*/ 0 w 40"/>
                <a:gd name="T7" fmla="*/ 0 h 54"/>
                <a:gd name="T8" fmla="*/ 0 w 40"/>
                <a:gd name="T9" fmla="*/ 0 h 54"/>
                <a:gd name="T10" fmla="*/ 0 w 40"/>
                <a:gd name="T11" fmla="*/ 0 h 54"/>
                <a:gd name="T12" fmla="*/ 0 w 40"/>
                <a:gd name="T13" fmla="*/ 0 h 54"/>
                <a:gd name="T14" fmla="*/ 0 w 40"/>
                <a:gd name="T15" fmla="*/ 0 h 54"/>
                <a:gd name="T16" fmla="*/ 0 w 40"/>
                <a:gd name="T17" fmla="*/ 0 h 54"/>
                <a:gd name="T18" fmla="*/ 0 w 40"/>
                <a:gd name="T19" fmla="*/ 0 h 54"/>
                <a:gd name="T20" fmla="*/ 0 w 40"/>
                <a:gd name="T21" fmla="*/ 0 h 54"/>
                <a:gd name="T22" fmla="*/ 0 w 40"/>
                <a:gd name="T23" fmla="*/ 0 h 54"/>
                <a:gd name="T24" fmla="*/ 0 w 40"/>
                <a:gd name="T25" fmla="*/ 0 h 54"/>
                <a:gd name="T26" fmla="*/ 0 w 40"/>
                <a:gd name="T27" fmla="*/ 0 h 54"/>
                <a:gd name="T28" fmla="*/ 0 w 40"/>
                <a:gd name="T29" fmla="*/ 0 h 54"/>
                <a:gd name="T30" fmla="*/ 0 w 40"/>
                <a:gd name="T31" fmla="*/ 0 h 54"/>
                <a:gd name="T32" fmla="*/ 0 w 40"/>
                <a:gd name="T33" fmla="*/ 0 h 54"/>
                <a:gd name="T34" fmla="*/ 0 w 40"/>
                <a:gd name="T35" fmla="*/ 0 h 54"/>
                <a:gd name="T36" fmla="*/ 0 w 40"/>
                <a:gd name="T37" fmla="*/ 0 h 54"/>
                <a:gd name="T38" fmla="*/ 0 w 40"/>
                <a:gd name="T39" fmla="*/ 0 h 54"/>
                <a:gd name="T40" fmla="*/ 0 w 40"/>
                <a:gd name="T41" fmla="*/ 0 h 54"/>
                <a:gd name="T42" fmla="*/ 0 w 40"/>
                <a:gd name="T43" fmla="*/ 0 h 54"/>
                <a:gd name="T44" fmla="*/ 0 w 40"/>
                <a:gd name="T45" fmla="*/ 0 h 54"/>
                <a:gd name="T46" fmla="*/ 0 w 40"/>
                <a:gd name="T47" fmla="*/ 0 h 54"/>
                <a:gd name="T48" fmla="*/ 0 w 40"/>
                <a:gd name="T49" fmla="*/ 0 h 54"/>
                <a:gd name="T50" fmla="*/ 0 w 40"/>
                <a:gd name="T51" fmla="*/ 0 h 54"/>
                <a:gd name="T52" fmla="*/ 0 w 40"/>
                <a:gd name="T53" fmla="*/ 0 h 54"/>
                <a:gd name="T54" fmla="*/ 0 w 40"/>
                <a:gd name="T55" fmla="*/ 0 h 54"/>
                <a:gd name="T56" fmla="*/ 0 w 40"/>
                <a:gd name="T57" fmla="*/ 0 h 54"/>
                <a:gd name="T58" fmla="*/ 0 w 40"/>
                <a:gd name="T59" fmla="*/ 0 h 54"/>
                <a:gd name="T60" fmla="*/ 0 w 40"/>
                <a:gd name="T61" fmla="*/ 0 h 54"/>
                <a:gd name="T62" fmla="*/ 0 w 40"/>
                <a:gd name="T63" fmla="*/ 0 h 54"/>
                <a:gd name="T64" fmla="*/ 0 w 40"/>
                <a:gd name="T65" fmla="*/ 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"/>
                <a:gd name="T100" fmla="*/ 0 h 54"/>
                <a:gd name="T101" fmla="*/ 40 w 40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" h="54">
                  <a:moveTo>
                    <a:pt x="40" y="6"/>
                  </a:moveTo>
                  <a:lnTo>
                    <a:pt x="28" y="17"/>
                  </a:lnTo>
                  <a:lnTo>
                    <a:pt x="23" y="24"/>
                  </a:lnTo>
                  <a:lnTo>
                    <a:pt x="22" y="31"/>
                  </a:lnTo>
                  <a:lnTo>
                    <a:pt x="24" y="36"/>
                  </a:lnTo>
                  <a:lnTo>
                    <a:pt x="27" y="42"/>
                  </a:lnTo>
                  <a:lnTo>
                    <a:pt x="29" y="46"/>
                  </a:lnTo>
                  <a:lnTo>
                    <a:pt x="30" y="50"/>
                  </a:lnTo>
                  <a:lnTo>
                    <a:pt x="26" y="54"/>
                  </a:lnTo>
                  <a:lnTo>
                    <a:pt x="22" y="53"/>
                  </a:lnTo>
                  <a:lnTo>
                    <a:pt x="18" y="50"/>
                  </a:lnTo>
                  <a:lnTo>
                    <a:pt x="16" y="45"/>
                  </a:lnTo>
                  <a:lnTo>
                    <a:pt x="15" y="41"/>
                  </a:lnTo>
                  <a:lnTo>
                    <a:pt x="14" y="36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2" y="45"/>
                  </a:lnTo>
                  <a:lnTo>
                    <a:pt x="0" y="44"/>
                  </a:lnTo>
                  <a:lnTo>
                    <a:pt x="3" y="37"/>
                  </a:lnTo>
                  <a:lnTo>
                    <a:pt x="6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3"/>
                  </a:lnTo>
                  <a:lnTo>
                    <a:pt x="4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7" name="Freeform 1120">
              <a:extLst>
                <a:ext uri="{FF2B5EF4-FFF2-40B4-BE49-F238E27FC236}">
                  <a16:creationId xmlns:a16="http://schemas.microsoft.com/office/drawing/2014/main" id="{6C269BD3-E3C4-4AA9-9965-68ECCF4B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85"/>
              <a:ext cx="1" cy="3"/>
            </a:xfrm>
            <a:custGeom>
              <a:avLst/>
              <a:gdLst>
                <a:gd name="T0" fmla="*/ 0 w 25"/>
                <a:gd name="T1" fmla="*/ 0 h 91"/>
                <a:gd name="T2" fmla="*/ 0 w 25"/>
                <a:gd name="T3" fmla="*/ 0 h 91"/>
                <a:gd name="T4" fmla="*/ 0 w 25"/>
                <a:gd name="T5" fmla="*/ 0 h 91"/>
                <a:gd name="T6" fmla="*/ 0 w 25"/>
                <a:gd name="T7" fmla="*/ 0 h 91"/>
                <a:gd name="T8" fmla="*/ 0 w 25"/>
                <a:gd name="T9" fmla="*/ 0 h 91"/>
                <a:gd name="T10" fmla="*/ 0 w 25"/>
                <a:gd name="T11" fmla="*/ 0 h 91"/>
                <a:gd name="T12" fmla="*/ 0 w 25"/>
                <a:gd name="T13" fmla="*/ 0 h 91"/>
                <a:gd name="T14" fmla="*/ 0 w 25"/>
                <a:gd name="T15" fmla="*/ 0 h 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91"/>
                <a:gd name="T26" fmla="*/ 25 w 25"/>
                <a:gd name="T27" fmla="*/ 91 h 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91">
                  <a:moveTo>
                    <a:pt x="25" y="5"/>
                  </a:moveTo>
                  <a:lnTo>
                    <a:pt x="25" y="91"/>
                  </a:lnTo>
                  <a:lnTo>
                    <a:pt x="0" y="91"/>
                  </a:lnTo>
                  <a:lnTo>
                    <a:pt x="15" y="4"/>
                  </a:lnTo>
                  <a:lnTo>
                    <a:pt x="18" y="2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5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Freeform 1121">
              <a:extLst>
                <a:ext uri="{FF2B5EF4-FFF2-40B4-BE49-F238E27FC236}">
                  <a16:creationId xmlns:a16="http://schemas.microsoft.com/office/drawing/2014/main" id="{CF2BA7BD-E712-4FC8-AEC8-CD1084FE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88"/>
              <a:ext cx="1" cy="1"/>
            </a:xfrm>
            <a:custGeom>
              <a:avLst/>
              <a:gdLst>
                <a:gd name="T0" fmla="*/ 0 w 23"/>
                <a:gd name="T1" fmla="*/ 0 h 24"/>
                <a:gd name="T2" fmla="*/ 0 w 23"/>
                <a:gd name="T3" fmla="*/ 0 h 24"/>
                <a:gd name="T4" fmla="*/ 0 w 23"/>
                <a:gd name="T5" fmla="*/ 0 h 24"/>
                <a:gd name="T6" fmla="*/ 0 w 23"/>
                <a:gd name="T7" fmla="*/ 0 h 24"/>
                <a:gd name="T8" fmla="*/ 0 w 23"/>
                <a:gd name="T9" fmla="*/ 0 h 24"/>
                <a:gd name="T10" fmla="*/ 0 w 23"/>
                <a:gd name="T11" fmla="*/ 0 h 24"/>
                <a:gd name="T12" fmla="*/ 0 w 23"/>
                <a:gd name="T13" fmla="*/ 0 h 24"/>
                <a:gd name="T14" fmla="*/ 0 w 23"/>
                <a:gd name="T15" fmla="*/ 0 h 24"/>
                <a:gd name="T16" fmla="*/ 0 w 23"/>
                <a:gd name="T17" fmla="*/ 0 h 24"/>
                <a:gd name="T18" fmla="*/ 0 w 23"/>
                <a:gd name="T19" fmla="*/ 0 h 24"/>
                <a:gd name="T20" fmla="*/ 0 w 23"/>
                <a:gd name="T21" fmla="*/ 0 h 24"/>
                <a:gd name="T22" fmla="*/ 0 w 23"/>
                <a:gd name="T23" fmla="*/ 0 h 24"/>
                <a:gd name="T24" fmla="*/ 0 w 23"/>
                <a:gd name="T25" fmla="*/ 0 h 24"/>
                <a:gd name="T26" fmla="*/ 0 w 23"/>
                <a:gd name="T27" fmla="*/ 0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24"/>
                <a:gd name="T44" fmla="*/ 23 w 23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24">
                  <a:moveTo>
                    <a:pt x="19" y="2"/>
                  </a:moveTo>
                  <a:lnTo>
                    <a:pt x="23" y="23"/>
                  </a:lnTo>
                  <a:lnTo>
                    <a:pt x="19" y="24"/>
                  </a:lnTo>
                  <a:lnTo>
                    <a:pt x="13" y="24"/>
                  </a:lnTo>
                  <a:lnTo>
                    <a:pt x="6" y="22"/>
                  </a:lnTo>
                  <a:lnTo>
                    <a:pt x="1" y="22"/>
                  </a:lnTo>
                  <a:lnTo>
                    <a:pt x="1" y="17"/>
                  </a:lnTo>
                  <a:lnTo>
                    <a:pt x="2" y="12"/>
                  </a:lnTo>
                  <a:lnTo>
                    <a:pt x="1" y="7"/>
                  </a:lnTo>
                  <a:lnTo>
                    <a:pt x="0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9" name="Freeform 1122">
              <a:extLst>
                <a:ext uri="{FF2B5EF4-FFF2-40B4-BE49-F238E27FC236}">
                  <a16:creationId xmlns:a16="http://schemas.microsoft.com/office/drawing/2014/main" id="{F3BD4B67-14D9-4E60-882E-FD82276F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" y="292"/>
              <a:ext cx="18" cy="12"/>
            </a:xfrm>
            <a:custGeom>
              <a:avLst/>
              <a:gdLst>
                <a:gd name="T0" fmla="*/ 0 w 576"/>
                <a:gd name="T1" fmla="*/ 0 h 389"/>
                <a:gd name="T2" fmla="*/ 0 w 576"/>
                <a:gd name="T3" fmla="*/ 0 h 389"/>
                <a:gd name="T4" fmla="*/ 0 w 576"/>
                <a:gd name="T5" fmla="*/ 0 h 389"/>
                <a:gd name="T6" fmla="*/ 0 w 576"/>
                <a:gd name="T7" fmla="*/ 0 h 389"/>
                <a:gd name="T8" fmla="*/ 0 w 576"/>
                <a:gd name="T9" fmla="*/ 0 h 389"/>
                <a:gd name="T10" fmla="*/ 0 w 576"/>
                <a:gd name="T11" fmla="*/ 0 h 389"/>
                <a:gd name="T12" fmla="*/ 0 w 576"/>
                <a:gd name="T13" fmla="*/ 0 h 389"/>
                <a:gd name="T14" fmla="*/ 0 w 576"/>
                <a:gd name="T15" fmla="*/ 0 h 389"/>
                <a:gd name="T16" fmla="*/ 0 w 576"/>
                <a:gd name="T17" fmla="*/ 0 h 389"/>
                <a:gd name="T18" fmla="*/ 0 w 576"/>
                <a:gd name="T19" fmla="*/ 0 h 389"/>
                <a:gd name="T20" fmla="*/ 0 w 576"/>
                <a:gd name="T21" fmla="*/ 0 h 389"/>
                <a:gd name="T22" fmla="*/ 0 w 576"/>
                <a:gd name="T23" fmla="*/ 0 h 389"/>
                <a:gd name="T24" fmla="*/ 0 w 576"/>
                <a:gd name="T25" fmla="*/ 0 h 389"/>
                <a:gd name="T26" fmla="*/ 0 w 576"/>
                <a:gd name="T27" fmla="*/ 0 h 389"/>
                <a:gd name="T28" fmla="*/ 0 w 576"/>
                <a:gd name="T29" fmla="*/ 0 h 389"/>
                <a:gd name="T30" fmla="*/ 0 w 576"/>
                <a:gd name="T31" fmla="*/ 0 h 389"/>
                <a:gd name="T32" fmla="*/ 0 w 576"/>
                <a:gd name="T33" fmla="*/ 0 h 389"/>
                <a:gd name="T34" fmla="*/ 0 w 576"/>
                <a:gd name="T35" fmla="*/ 0 h 389"/>
                <a:gd name="T36" fmla="*/ 0 w 576"/>
                <a:gd name="T37" fmla="*/ 0 h 389"/>
                <a:gd name="T38" fmla="*/ 0 w 576"/>
                <a:gd name="T39" fmla="*/ 0 h 389"/>
                <a:gd name="T40" fmla="*/ 0 w 576"/>
                <a:gd name="T41" fmla="*/ 0 h 389"/>
                <a:gd name="T42" fmla="*/ 0 w 576"/>
                <a:gd name="T43" fmla="*/ 0 h 389"/>
                <a:gd name="T44" fmla="*/ 0 w 576"/>
                <a:gd name="T45" fmla="*/ 0 h 389"/>
                <a:gd name="T46" fmla="*/ 0 w 576"/>
                <a:gd name="T47" fmla="*/ 0 h 389"/>
                <a:gd name="T48" fmla="*/ 0 w 576"/>
                <a:gd name="T49" fmla="*/ 0 h 389"/>
                <a:gd name="T50" fmla="*/ 0 w 576"/>
                <a:gd name="T51" fmla="*/ 0 h 389"/>
                <a:gd name="T52" fmla="*/ 0 w 576"/>
                <a:gd name="T53" fmla="*/ 0 h 389"/>
                <a:gd name="T54" fmla="*/ 0 w 576"/>
                <a:gd name="T55" fmla="*/ 0 h 389"/>
                <a:gd name="T56" fmla="*/ 0 w 576"/>
                <a:gd name="T57" fmla="*/ 0 h 389"/>
                <a:gd name="T58" fmla="*/ 0 w 576"/>
                <a:gd name="T59" fmla="*/ 0 h 389"/>
                <a:gd name="T60" fmla="*/ 0 w 576"/>
                <a:gd name="T61" fmla="*/ 0 h 389"/>
                <a:gd name="T62" fmla="*/ 0 w 576"/>
                <a:gd name="T63" fmla="*/ 0 h 389"/>
                <a:gd name="T64" fmla="*/ 0 w 576"/>
                <a:gd name="T65" fmla="*/ 0 h 389"/>
                <a:gd name="T66" fmla="*/ 0 w 576"/>
                <a:gd name="T67" fmla="*/ 0 h 389"/>
                <a:gd name="T68" fmla="*/ 0 w 576"/>
                <a:gd name="T69" fmla="*/ 0 h 389"/>
                <a:gd name="T70" fmla="*/ 0 w 576"/>
                <a:gd name="T71" fmla="*/ 0 h 389"/>
                <a:gd name="T72" fmla="*/ 0 w 576"/>
                <a:gd name="T73" fmla="*/ 0 h 389"/>
                <a:gd name="T74" fmla="*/ 0 w 576"/>
                <a:gd name="T75" fmla="*/ 0 h 389"/>
                <a:gd name="T76" fmla="*/ 0 w 576"/>
                <a:gd name="T77" fmla="*/ 0 h 389"/>
                <a:gd name="T78" fmla="*/ 0 w 576"/>
                <a:gd name="T79" fmla="*/ 0 h 389"/>
                <a:gd name="T80" fmla="*/ 0 w 576"/>
                <a:gd name="T81" fmla="*/ 0 h 389"/>
                <a:gd name="T82" fmla="*/ 0 w 576"/>
                <a:gd name="T83" fmla="*/ 0 h 389"/>
                <a:gd name="T84" fmla="*/ 0 w 576"/>
                <a:gd name="T85" fmla="*/ 0 h 38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6"/>
                <a:gd name="T130" fmla="*/ 0 h 389"/>
                <a:gd name="T131" fmla="*/ 576 w 576"/>
                <a:gd name="T132" fmla="*/ 389 h 38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6" h="389">
                  <a:moveTo>
                    <a:pt x="576" y="42"/>
                  </a:moveTo>
                  <a:lnTo>
                    <a:pt x="576" y="55"/>
                  </a:lnTo>
                  <a:lnTo>
                    <a:pt x="569" y="58"/>
                  </a:lnTo>
                  <a:lnTo>
                    <a:pt x="561" y="61"/>
                  </a:lnTo>
                  <a:lnTo>
                    <a:pt x="553" y="64"/>
                  </a:lnTo>
                  <a:lnTo>
                    <a:pt x="545" y="67"/>
                  </a:lnTo>
                  <a:lnTo>
                    <a:pt x="538" y="71"/>
                  </a:lnTo>
                  <a:lnTo>
                    <a:pt x="531" y="74"/>
                  </a:lnTo>
                  <a:lnTo>
                    <a:pt x="523" y="77"/>
                  </a:lnTo>
                  <a:lnTo>
                    <a:pt x="516" y="80"/>
                  </a:lnTo>
                  <a:lnTo>
                    <a:pt x="504" y="82"/>
                  </a:lnTo>
                  <a:lnTo>
                    <a:pt x="495" y="87"/>
                  </a:lnTo>
                  <a:lnTo>
                    <a:pt x="486" y="91"/>
                  </a:lnTo>
                  <a:lnTo>
                    <a:pt x="479" y="96"/>
                  </a:lnTo>
                  <a:lnTo>
                    <a:pt x="472" y="100"/>
                  </a:lnTo>
                  <a:lnTo>
                    <a:pt x="464" y="105"/>
                  </a:lnTo>
                  <a:lnTo>
                    <a:pt x="452" y="110"/>
                  </a:lnTo>
                  <a:lnTo>
                    <a:pt x="439" y="114"/>
                  </a:lnTo>
                  <a:lnTo>
                    <a:pt x="436" y="117"/>
                  </a:lnTo>
                  <a:lnTo>
                    <a:pt x="432" y="118"/>
                  </a:lnTo>
                  <a:lnTo>
                    <a:pt x="428" y="118"/>
                  </a:lnTo>
                  <a:lnTo>
                    <a:pt x="424" y="117"/>
                  </a:lnTo>
                  <a:lnTo>
                    <a:pt x="418" y="116"/>
                  </a:lnTo>
                  <a:lnTo>
                    <a:pt x="413" y="115"/>
                  </a:lnTo>
                  <a:lnTo>
                    <a:pt x="408" y="113"/>
                  </a:lnTo>
                  <a:lnTo>
                    <a:pt x="404" y="112"/>
                  </a:lnTo>
                  <a:lnTo>
                    <a:pt x="379" y="114"/>
                  </a:lnTo>
                  <a:lnTo>
                    <a:pt x="356" y="119"/>
                  </a:lnTo>
                  <a:lnTo>
                    <a:pt x="334" y="128"/>
                  </a:lnTo>
                  <a:lnTo>
                    <a:pt x="313" y="137"/>
                  </a:lnTo>
                  <a:lnTo>
                    <a:pt x="294" y="150"/>
                  </a:lnTo>
                  <a:lnTo>
                    <a:pt x="277" y="165"/>
                  </a:lnTo>
                  <a:lnTo>
                    <a:pt x="262" y="182"/>
                  </a:lnTo>
                  <a:lnTo>
                    <a:pt x="250" y="202"/>
                  </a:lnTo>
                  <a:lnTo>
                    <a:pt x="239" y="217"/>
                  </a:lnTo>
                  <a:lnTo>
                    <a:pt x="227" y="232"/>
                  </a:lnTo>
                  <a:lnTo>
                    <a:pt x="215" y="246"/>
                  </a:lnTo>
                  <a:lnTo>
                    <a:pt x="201" y="259"/>
                  </a:lnTo>
                  <a:lnTo>
                    <a:pt x="187" y="271"/>
                  </a:lnTo>
                  <a:lnTo>
                    <a:pt x="172" y="282"/>
                  </a:lnTo>
                  <a:lnTo>
                    <a:pt x="157" y="294"/>
                  </a:lnTo>
                  <a:lnTo>
                    <a:pt x="141" y="304"/>
                  </a:lnTo>
                  <a:lnTo>
                    <a:pt x="125" y="314"/>
                  </a:lnTo>
                  <a:lnTo>
                    <a:pt x="108" y="325"/>
                  </a:lnTo>
                  <a:lnTo>
                    <a:pt x="92" y="335"/>
                  </a:lnTo>
                  <a:lnTo>
                    <a:pt x="75" y="344"/>
                  </a:lnTo>
                  <a:lnTo>
                    <a:pt x="59" y="355"/>
                  </a:lnTo>
                  <a:lnTo>
                    <a:pt x="43" y="365"/>
                  </a:lnTo>
                  <a:lnTo>
                    <a:pt x="27" y="376"/>
                  </a:lnTo>
                  <a:lnTo>
                    <a:pt x="11" y="388"/>
                  </a:lnTo>
                  <a:lnTo>
                    <a:pt x="9" y="388"/>
                  </a:lnTo>
                  <a:lnTo>
                    <a:pt x="6" y="387"/>
                  </a:lnTo>
                  <a:lnTo>
                    <a:pt x="4" y="388"/>
                  </a:lnTo>
                  <a:lnTo>
                    <a:pt x="3" y="389"/>
                  </a:lnTo>
                  <a:lnTo>
                    <a:pt x="0" y="358"/>
                  </a:lnTo>
                  <a:lnTo>
                    <a:pt x="5" y="332"/>
                  </a:lnTo>
                  <a:lnTo>
                    <a:pt x="19" y="310"/>
                  </a:lnTo>
                  <a:lnTo>
                    <a:pt x="37" y="292"/>
                  </a:lnTo>
                  <a:lnTo>
                    <a:pt x="58" y="275"/>
                  </a:lnTo>
                  <a:lnTo>
                    <a:pt x="81" y="261"/>
                  </a:lnTo>
                  <a:lnTo>
                    <a:pt x="101" y="245"/>
                  </a:lnTo>
                  <a:lnTo>
                    <a:pt x="120" y="230"/>
                  </a:lnTo>
                  <a:lnTo>
                    <a:pt x="146" y="216"/>
                  </a:lnTo>
                  <a:lnTo>
                    <a:pt x="171" y="202"/>
                  </a:lnTo>
                  <a:lnTo>
                    <a:pt x="197" y="188"/>
                  </a:lnTo>
                  <a:lnTo>
                    <a:pt x="223" y="172"/>
                  </a:lnTo>
                  <a:lnTo>
                    <a:pt x="249" y="156"/>
                  </a:lnTo>
                  <a:lnTo>
                    <a:pt x="274" y="139"/>
                  </a:lnTo>
                  <a:lnTo>
                    <a:pt x="300" y="124"/>
                  </a:lnTo>
                  <a:lnTo>
                    <a:pt x="326" y="107"/>
                  </a:lnTo>
                  <a:lnTo>
                    <a:pt x="353" y="92"/>
                  </a:lnTo>
                  <a:lnTo>
                    <a:pt x="378" y="76"/>
                  </a:lnTo>
                  <a:lnTo>
                    <a:pt x="405" y="61"/>
                  </a:lnTo>
                  <a:lnTo>
                    <a:pt x="432" y="47"/>
                  </a:lnTo>
                  <a:lnTo>
                    <a:pt x="459" y="34"/>
                  </a:lnTo>
                  <a:lnTo>
                    <a:pt x="486" y="23"/>
                  </a:lnTo>
                  <a:lnTo>
                    <a:pt x="514" y="12"/>
                  </a:lnTo>
                  <a:lnTo>
                    <a:pt x="543" y="3"/>
                  </a:lnTo>
                  <a:lnTo>
                    <a:pt x="553" y="0"/>
                  </a:lnTo>
                  <a:lnTo>
                    <a:pt x="561" y="1"/>
                  </a:lnTo>
                  <a:lnTo>
                    <a:pt x="566" y="5"/>
                  </a:lnTo>
                  <a:lnTo>
                    <a:pt x="569" y="11"/>
                  </a:lnTo>
                  <a:lnTo>
                    <a:pt x="571" y="19"/>
                  </a:lnTo>
                  <a:lnTo>
                    <a:pt x="572" y="28"/>
                  </a:lnTo>
                  <a:lnTo>
                    <a:pt x="574" y="36"/>
                  </a:lnTo>
                  <a:lnTo>
                    <a:pt x="576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0" name="Freeform 1123">
              <a:extLst>
                <a:ext uri="{FF2B5EF4-FFF2-40B4-BE49-F238E27FC236}">
                  <a16:creationId xmlns:a16="http://schemas.microsoft.com/office/drawing/2014/main" id="{79C253EA-3F0A-45D4-9640-F0E6039F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294"/>
              <a:ext cx="32" cy="24"/>
            </a:xfrm>
            <a:custGeom>
              <a:avLst/>
              <a:gdLst>
                <a:gd name="T0" fmla="*/ 0 w 1080"/>
                <a:gd name="T1" fmla="*/ 0 h 800"/>
                <a:gd name="T2" fmla="*/ 0 w 1080"/>
                <a:gd name="T3" fmla="*/ 0 h 800"/>
                <a:gd name="T4" fmla="*/ 0 w 1080"/>
                <a:gd name="T5" fmla="*/ 0 h 800"/>
                <a:gd name="T6" fmla="*/ 0 w 1080"/>
                <a:gd name="T7" fmla="*/ 0 h 800"/>
                <a:gd name="T8" fmla="*/ 0 w 1080"/>
                <a:gd name="T9" fmla="*/ 0 h 800"/>
                <a:gd name="T10" fmla="*/ 0 w 1080"/>
                <a:gd name="T11" fmla="*/ 0 h 800"/>
                <a:gd name="T12" fmla="*/ 0 w 1080"/>
                <a:gd name="T13" fmla="*/ 0 h 800"/>
                <a:gd name="T14" fmla="*/ 0 w 1080"/>
                <a:gd name="T15" fmla="*/ 0 h 800"/>
                <a:gd name="T16" fmla="*/ 0 w 1080"/>
                <a:gd name="T17" fmla="*/ 0 h 800"/>
                <a:gd name="T18" fmla="*/ 0 w 1080"/>
                <a:gd name="T19" fmla="*/ 0 h 800"/>
                <a:gd name="T20" fmla="*/ 0 w 1080"/>
                <a:gd name="T21" fmla="*/ 0 h 800"/>
                <a:gd name="T22" fmla="*/ 0 w 1080"/>
                <a:gd name="T23" fmla="*/ 0 h 800"/>
                <a:gd name="T24" fmla="*/ 0 w 1080"/>
                <a:gd name="T25" fmla="*/ 0 h 800"/>
                <a:gd name="T26" fmla="*/ 0 w 1080"/>
                <a:gd name="T27" fmla="*/ 0 h 800"/>
                <a:gd name="T28" fmla="*/ 0 w 1080"/>
                <a:gd name="T29" fmla="*/ 0 h 800"/>
                <a:gd name="T30" fmla="*/ 0 w 1080"/>
                <a:gd name="T31" fmla="*/ 0 h 800"/>
                <a:gd name="T32" fmla="*/ 0 w 1080"/>
                <a:gd name="T33" fmla="*/ 0 h 800"/>
                <a:gd name="T34" fmla="*/ 0 w 1080"/>
                <a:gd name="T35" fmla="*/ 0 h 800"/>
                <a:gd name="T36" fmla="*/ 0 w 1080"/>
                <a:gd name="T37" fmla="*/ 0 h 800"/>
                <a:gd name="T38" fmla="*/ 0 w 1080"/>
                <a:gd name="T39" fmla="*/ 0 h 800"/>
                <a:gd name="T40" fmla="*/ 0 w 1080"/>
                <a:gd name="T41" fmla="*/ 0 h 800"/>
                <a:gd name="T42" fmla="*/ 0 w 1080"/>
                <a:gd name="T43" fmla="*/ 0 h 800"/>
                <a:gd name="T44" fmla="*/ 0 w 1080"/>
                <a:gd name="T45" fmla="*/ 0 h 800"/>
                <a:gd name="T46" fmla="*/ 0 w 1080"/>
                <a:gd name="T47" fmla="*/ 0 h 800"/>
                <a:gd name="T48" fmla="*/ 0 w 1080"/>
                <a:gd name="T49" fmla="*/ 0 h 800"/>
                <a:gd name="T50" fmla="*/ 0 w 1080"/>
                <a:gd name="T51" fmla="*/ 0 h 800"/>
                <a:gd name="T52" fmla="*/ 0 w 1080"/>
                <a:gd name="T53" fmla="*/ 0 h 800"/>
                <a:gd name="T54" fmla="*/ 0 w 1080"/>
                <a:gd name="T55" fmla="*/ 0 h 800"/>
                <a:gd name="T56" fmla="*/ 0 w 1080"/>
                <a:gd name="T57" fmla="*/ 0 h 800"/>
                <a:gd name="T58" fmla="*/ 0 w 1080"/>
                <a:gd name="T59" fmla="*/ 0 h 800"/>
                <a:gd name="T60" fmla="*/ 0 w 1080"/>
                <a:gd name="T61" fmla="*/ 0 h 800"/>
                <a:gd name="T62" fmla="*/ 0 w 1080"/>
                <a:gd name="T63" fmla="*/ 0 h 800"/>
                <a:gd name="T64" fmla="*/ 0 w 1080"/>
                <a:gd name="T65" fmla="*/ 0 h 800"/>
                <a:gd name="T66" fmla="*/ 0 w 1080"/>
                <a:gd name="T67" fmla="*/ 0 h 800"/>
                <a:gd name="T68" fmla="*/ 0 w 1080"/>
                <a:gd name="T69" fmla="*/ 0 h 800"/>
                <a:gd name="T70" fmla="*/ 0 w 1080"/>
                <a:gd name="T71" fmla="*/ 0 h 800"/>
                <a:gd name="T72" fmla="*/ 0 w 1080"/>
                <a:gd name="T73" fmla="*/ 0 h 800"/>
                <a:gd name="T74" fmla="*/ 0 w 1080"/>
                <a:gd name="T75" fmla="*/ 0 h 800"/>
                <a:gd name="T76" fmla="*/ 0 w 1080"/>
                <a:gd name="T77" fmla="*/ 0 h 800"/>
                <a:gd name="T78" fmla="*/ 0 w 1080"/>
                <a:gd name="T79" fmla="*/ 0 h 800"/>
                <a:gd name="T80" fmla="*/ 0 w 1080"/>
                <a:gd name="T81" fmla="*/ 0 h 800"/>
                <a:gd name="T82" fmla="*/ 0 w 1080"/>
                <a:gd name="T83" fmla="*/ 0 h 800"/>
                <a:gd name="T84" fmla="*/ 0 w 1080"/>
                <a:gd name="T85" fmla="*/ 0 h 800"/>
                <a:gd name="T86" fmla="*/ 0 w 1080"/>
                <a:gd name="T87" fmla="*/ 0 h 800"/>
                <a:gd name="T88" fmla="*/ 0 w 1080"/>
                <a:gd name="T89" fmla="*/ 0 h 800"/>
                <a:gd name="T90" fmla="*/ 0 w 1080"/>
                <a:gd name="T91" fmla="*/ 0 h 800"/>
                <a:gd name="T92" fmla="*/ 0 w 1080"/>
                <a:gd name="T93" fmla="*/ 0 h 800"/>
                <a:gd name="T94" fmla="*/ 0 w 1080"/>
                <a:gd name="T95" fmla="*/ 0 h 800"/>
                <a:gd name="T96" fmla="*/ 0 w 1080"/>
                <a:gd name="T97" fmla="*/ 0 h 800"/>
                <a:gd name="T98" fmla="*/ 0 w 1080"/>
                <a:gd name="T99" fmla="*/ 0 h 800"/>
                <a:gd name="T100" fmla="*/ 0 w 1080"/>
                <a:gd name="T101" fmla="*/ 0 h 800"/>
                <a:gd name="T102" fmla="*/ 0 w 1080"/>
                <a:gd name="T103" fmla="*/ 0 h 800"/>
                <a:gd name="T104" fmla="*/ 0 w 1080"/>
                <a:gd name="T105" fmla="*/ 0 h 800"/>
                <a:gd name="T106" fmla="*/ 0 w 1080"/>
                <a:gd name="T107" fmla="*/ 0 h 800"/>
                <a:gd name="T108" fmla="*/ 0 w 1080"/>
                <a:gd name="T109" fmla="*/ 0 h 800"/>
                <a:gd name="T110" fmla="*/ 0 w 1080"/>
                <a:gd name="T111" fmla="*/ 0 h 800"/>
                <a:gd name="T112" fmla="*/ 0 w 1080"/>
                <a:gd name="T113" fmla="*/ 0 h 800"/>
                <a:gd name="T114" fmla="*/ 0 w 1080"/>
                <a:gd name="T115" fmla="*/ 0 h 800"/>
                <a:gd name="T116" fmla="*/ 0 w 1080"/>
                <a:gd name="T117" fmla="*/ 0 h 800"/>
                <a:gd name="T118" fmla="*/ 0 w 1080"/>
                <a:gd name="T119" fmla="*/ 0 h 800"/>
                <a:gd name="T120" fmla="*/ 0 w 1080"/>
                <a:gd name="T121" fmla="*/ 0 h 800"/>
                <a:gd name="T122" fmla="*/ 0 w 1080"/>
                <a:gd name="T123" fmla="*/ 0 h 800"/>
                <a:gd name="T124" fmla="*/ 0 w 1080"/>
                <a:gd name="T125" fmla="*/ 0 h 8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0"/>
                <a:gd name="T190" fmla="*/ 0 h 800"/>
                <a:gd name="T191" fmla="*/ 1080 w 1080"/>
                <a:gd name="T192" fmla="*/ 800 h 80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0" h="800">
                  <a:moveTo>
                    <a:pt x="1074" y="615"/>
                  </a:moveTo>
                  <a:lnTo>
                    <a:pt x="1075" y="625"/>
                  </a:lnTo>
                  <a:lnTo>
                    <a:pt x="1076" y="634"/>
                  </a:lnTo>
                  <a:lnTo>
                    <a:pt x="1077" y="644"/>
                  </a:lnTo>
                  <a:lnTo>
                    <a:pt x="1078" y="655"/>
                  </a:lnTo>
                  <a:lnTo>
                    <a:pt x="1080" y="665"/>
                  </a:lnTo>
                  <a:lnTo>
                    <a:pt x="1080" y="675"/>
                  </a:lnTo>
                  <a:lnTo>
                    <a:pt x="1078" y="686"/>
                  </a:lnTo>
                  <a:lnTo>
                    <a:pt x="1077" y="696"/>
                  </a:lnTo>
                  <a:lnTo>
                    <a:pt x="1064" y="703"/>
                  </a:lnTo>
                  <a:lnTo>
                    <a:pt x="1051" y="709"/>
                  </a:lnTo>
                  <a:lnTo>
                    <a:pt x="1037" y="717"/>
                  </a:lnTo>
                  <a:lnTo>
                    <a:pt x="1024" y="724"/>
                  </a:lnTo>
                  <a:lnTo>
                    <a:pt x="1009" y="730"/>
                  </a:lnTo>
                  <a:lnTo>
                    <a:pt x="995" y="734"/>
                  </a:lnTo>
                  <a:lnTo>
                    <a:pt x="980" y="738"/>
                  </a:lnTo>
                  <a:lnTo>
                    <a:pt x="963" y="740"/>
                  </a:lnTo>
                  <a:lnTo>
                    <a:pt x="945" y="741"/>
                  </a:lnTo>
                  <a:lnTo>
                    <a:pt x="926" y="742"/>
                  </a:lnTo>
                  <a:lnTo>
                    <a:pt x="909" y="744"/>
                  </a:lnTo>
                  <a:lnTo>
                    <a:pt x="891" y="745"/>
                  </a:lnTo>
                  <a:lnTo>
                    <a:pt x="873" y="748"/>
                  </a:lnTo>
                  <a:lnTo>
                    <a:pt x="855" y="749"/>
                  </a:lnTo>
                  <a:lnTo>
                    <a:pt x="838" y="751"/>
                  </a:lnTo>
                  <a:lnTo>
                    <a:pt x="820" y="752"/>
                  </a:lnTo>
                  <a:lnTo>
                    <a:pt x="802" y="754"/>
                  </a:lnTo>
                  <a:lnTo>
                    <a:pt x="785" y="755"/>
                  </a:lnTo>
                  <a:lnTo>
                    <a:pt x="766" y="757"/>
                  </a:lnTo>
                  <a:lnTo>
                    <a:pt x="749" y="758"/>
                  </a:lnTo>
                  <a:lnTo>
                    <a:pt x="730" y="759"/>
                  </a:lnTo>
                  <a:lnTo>
                    <a:pt x="713" y="760"/>
                  </a:lnTo>
                  <a:lnTo>
                    <a:pt x="693" y="761"/>
                  </a:lnTo>
                  <a:lnTo>
                    <a:pt x="675" y="762"/>
                  </a:lnTo>
                  <a:lnTo>
                    <a:pt x="671" y="760"/>
                  </a:lnTo>
                  <a:lnTo>
                    <a:pt x="667" y="759"/>
                  </a:lnTo>
                  <a:lnTo>
                    <a:pt x="662" y="758"/>
                  </a:lnTo>
                  <a:lnTo>
                    <a:pt x="657" y="758"/>
                  </a:lnTo>
                  <a:lnTo>
                    <a:pt x="648" y="765"/>
                  </a:lnTo>
                  <a:lnTo>
                    <a:pt x="621" y="766"/>
                  </a:lnTo>
                  <a:lnTo>
                    <a:pt x="595" y="768"/>
                  </a:lnTo>
                  <a:lnTo>
                    <a:pt x="569" y="770"/>
                  </a:lnTo>
                  <a:lnTo>
                    <a:pt x="543" y="772"/>
                  </a:lnTo>
                  <a:lnTo>
                    <a:pt x="516" y="775"/>
                  </a:lnTo>
                  <a:lnTo>
                    <a:pt x="489" y="777"/>
                  </a:lnTo>
                  <a:lnTo>
                    <a:pt x="463" y="780"/>
                  </a:lnTo>
                  <a:lnTo>
                    <a:pt x="437" y="783"/>
                  </a:lnTo>
                  <a:lnTo>
                    <a:pt x="410" y="786"/>
                  </a:lnTo>
                  <a:lnTo>
                    <a:pt x="383" y="788"/>
                  </a:lnTo>
                  <a:lnTo>
                    <a:pt x="357" y="791"/>
                  </a:lnTo>
                  <a:lnTo>
                    <a:pt x="330" y="793"/>
                  </a:lnTo>
                  <a:lnTo>
                    <a:pt x="304" y="795"/>
                  </a:lnTo>
                  <a:lnTo>
                    <a:pt x="277" y="797"/>
                  </a:lnTo>
                  <a:lnTo>
                    <a:pt x="251" y="799"/>
                  </a:lnTo>
                  <a:lnTo>
                    <a:pt x="225" y="800"/>
                  </a:lnTo>
                  <a:lnTo>
                    <a:pt x="211" y="797"/>
                  </a:lnTo>
                  <a:lnTo>
                    <a:pt x="198" y="795"/>
                  </a:lnTo>
                  <a:lnTo>
                    <a:pt x="184" y="793"/>
                  </a:lnTo>
                  <a:lnTo>
                    <a:pt x="169" y="792"/>
                  </a:lnTo>
                  <a:lnTo>
                    <a:pt x="155" y="790"/>
                  </a:lnTo>
                  <a:lnTo>
                    <a:pt x="140" y="789"/>
                  </a:lnTo>
                  <a:lnTo>
                    <a:pt x="126" y="788"/>
                  </a:lnTo>
                  <a:lnTo>
                    <a:pt x="111" y="786"/>
                  </a:lnTo>
                  <a:lnTo>
                    <a:pt x="97" y="785"/>
                  </a:lnTo>
                  <a:lnTo>
                    <a:pt x="83" y="783"/>
                  </a:lnTo>
                  <a:lnTo>
                    <a:pt x="68" y="780"/>
                  </a:lnTo>
                  <a:lnTo>
                    <a:pt x="54" y="778"/>
                  </a:lnTo>
                  <a:lnTo>
                    <a:pt x="40" y="775"/>
                  </a:lnTo>
                  <a:lnTo>
                    <a:pt x="26" y="772"/>
                  </a:lnTo>
                  <a:lnTo>
                    <a:pt x="14" y="768"/>
                  </a:lnTo>
                  <a:lnTo>
                    <a:pt x="0" y="764"/>
                  </a:lnTo>
                  <a:lnTo>
                    <a:pt x="0" y="745"/>
                  </a:lnTo>
                  <a:lnTo>
                    <a:pt x="3" y="728"/>
                  </a:lnTo>
                  <a:lnTo>
                    <a:pt x="7" y="711"/>
                  </a:lnTo>
                  <a:lnTo>
                    <a:pt x="14" y="696"/>
                  </a:lnTo>
                  <a:lnTo>
                    <a:pt x="20" y="680"/>
                  </a:lnTo>
                  <a:lnTo>
                    <a:pt x="26" y="665"/>
                  </a:lnTo>
                  <a:lnTo>
                    <a:pt x="32" y="650"/>
                  </a:lnTo>
                  <a:lnTo>
                    <a:pt x="37" y="633"/>
                  </a:lnTo>
                  <a:lnTo>
                    <a:pt x="42" y="634"/>
                  </a:lnTo>
                  <a:lnTo>
                    <a:pt x="48" y="636"/>
                  </a:lnTo>
                  <a:lnTo>
                    <a:pt x="54" y="639"/>
                  </a:lnTo>
                  <a:lnTo>
                    <a:pt x="60" y="643"/>
                  </a:lnTo>
                  <a:lnTo>
                    <a:pt x="66" y="648"/>
                  </a:lnTo>
                  <a:lnTo>
                    <a:pt x="71" y="652"/>
                  </a:lnTo>
                  <a:lnTo>
                    <a:pt x="77" y="656"/>
                  </a:lnTo>
                  <a:lnTo>
                    <a:pt x="84" y="660"/>
                  </a:lnTo>
                  <a:lnTo>
                    <a:pt x="91" y="663"/>
                  </a:lnTo>
                  <a:lnTo>
                    <a:pt x="97" y="666"/>
                  </a:lnTo>
                  <a:lnTo>
                    <a:pt x="103" y="670"/>
                  </a:lnTo>
                  <a:lnTo>
                    <a:pt x="108" y="675"/>
                  </a:lnTo>
                  <a:lnTo>
                    <a:pt x="115" y="679"/>
                  </a:lnTo>
                  <a:lnTo>
                    <a:pt x="120" y="684"/>
                  </a:lnTo>
                  <a:lnTo>
                    <a:pt x="126" y="688"/>
                  </a:lnTo>
                  <a:lnTo>
                    <a:pt x="132" y="691"/>
                  </a:lnTo>
                  <a:lnTo>
                    <a:pt x="143" y="695"/>
                  </a:lnTo>
                  <a:lnTo>
                    <a:pt x="156" y="699"/>
                  </a:lnTo>
                  <a:lnTo>
                    <a:pt x="167" y="705"/>
                  </a:lnTo>
                  <a:lnTo>
                    <a:pt x="179" y="711"/>
                  </a:lnTo>
                  <a:lnTo>
                    <a:pt x="191" y="719"/>
                  </a:lnTo>
                  <a:lnTo>
                    <a:pt x="203" y="725"/>
                  </a:lnTo>
                  <a:lnTo>
                    <a:pt x="215" y="732"/>
                  </a:lnTo>
                  <a:lnTo>
                    <a:pt x="228" y="737"/>
                  </a:lnTo>
                  <a:lnTo>
                    <a:pt x="239" y="742"/>
                  </a:lnTo>
                  <a:lnTo>
                    <a:pt x="251" y="746"/>
                  </a:lnTo>
                  <a:lnTo>
                    <a:pt x="264" y="750"/>
                  </a:lnTo>
                  <a:lnTo>
                    <a:pt x="277" y="751"/>
                  </a:lnTo>
                  <a:lnTo>
                    <a:pt x="290" y="750"/>
                  </a:lnTo>
                  <a:lnTo>
                    <a:pt x="302" y="746"/>
                  </a:lnTo>
                  <a:lnTo>
                    <a:pt x="315" y="740"/>
                  </a:lnTo>
                  <a:lnTo>
                    <a:pt x="329" y="732"/>
                  </a:lnTo>
                  <a:lnTo>
                    <a:pt x="341" y="726"/>
                  </a:lnTo>
                  <a:lnTo>
                    <a:pt x="353" y="720"/>
                  </a:lnTo>
                  <a:lnTo>
                    <a:pt x="367" y="711"/>
                  </a:lnTo>
                  <a:lnTo>
                    <a:pt x="379" y="703"/>
                  </a:lnTo>
                  <a:lnTo>
                    <a:pt x="392" y="694"/>
                  </a:lnTo>
                  <a:lnTo>
                    <a:pt x="404" y="685"/>
                  </a:lnTo>
                  <a:lnTo>
                    <a:pt x="417" y="676"/>
                  </a:lnTo>
                  <a:lnTo>
                    <a:pt x="431" y="668"/>
                  </a:lnTo>
                  <a:lnTo>
                    <a:pt x="444" y="658"/>
                  </a:lnTo>
                  <a:lnTo>
                    <a:pt x="459" y="649"/>
                  </a:lnTo>
                  <a:lnTo>
                    <a:pt x="472" y="638"/>
                  </a:lnTo>
                  <a:lnTo>
                    <a:pt x="486" y="628"/>
                  </a:lnTo>
                  <a:lnTo>
                    <a:pt x="501" y="618"/>
                  </a:lnTo>
                  <a:lnTo>
                    <a:pt x="515" y="607"/>
                  </a:lnTo>
                  <a:lnTo>
                    <a:pt x="530" y="598"/>
                  </a:lnTo>
                  <a:lnTo>
                    <a:pt x="544" y="588"/>
                  </a:lnTo>
                  <a:lnTo>
                    <a:pt x="558" y="577"/>
                  </a:lnTo>
                  <a:lnTo>
                    <a:pt x="573" y="566"/>
                  </a:lnTo>
                  <a:lnTo>
                    <a:pt x="587" y="556"/>
                  </a:lnTo>
                  <a:lnTo>
                    <a:pt x="602" y="545"/>
                  </a:lnTo>
                  <a:lnTo>
                    <a:pt x="615" y="534"/>
                  </a:lnTo>
                  <a:lnTo>
                    <a:pt x="628" y="524"/>
                  </a:lnTo>
                  <a:lnTo>
                    <a:pt x="642" y="512"/>
                  </a:lnTo>
                  <a:lnTo>
                    <a:pt x="654" y="501"/>
                  </a:lnTo>
                  <a:lnTo>
                    <a:pt x="660" y="502"/>
                  </a:lnTo>
                  <a:lnTo>
                    <a:pt x="668" y="502"/>
                  </a:lnTo>
                  <a:lnTo>
                    <a:pt x="674" y="501"/>
                  </a:lnTo>
                  <a:lnTo>
                    <a:pt x="681" y="500"/>
                  </a:lnTo>
                  <a:lnTo>
                    <a:pt x="687" y="499"/>
                  </a:lnTo>
                  <a:lnTo>
                    <a:pt x="692" y="496"/>
                  </a:lnTo>
                  <a:lnTo>
                    <a:pt x="697" y="493"/>
                  </a:lnTo>
                  <a:lnTo>
                    <a:pt x="702" y="489"/>
                  </a:lnTo>
                  <a:lnTo>
                    <a:pt x="702" y="485"/>
                  </a:lnTo>
                  <a:lnTo>
                    <a:pt x="698" y="484"/>
                  </a:lnTo>
                  <a:lnTo>
                    <a:pt x="694" y="483"/>
                  </a:lnTo>
                  <a:lnTo>
                    <a:pt x="691" y="480"/>
                  </a:lnTo>
                  <a:lnTo>
                    <a:pt x="686" y="482"/>
                  </a:lnTo>
                  <a:lnTo>
                    <a:pt x="682" y="484"/>
                  </a:lnTo>
                  <a:lnTo>
                    <a:pt x="677" y="485"/>
                  </a:lnTo>
                  <a:lnTo>
                    <a:pt x="672" y="484"/>
                  </a:lnTo>
                  <a:lnTo>
                    <a:pt x="675" y="478"/>
                  </a:lnTo>
                  <a:lnTo>
                    <a:pt x="679" y="474"/>
                  </a:lnTo>
                  <a:lnTo>
                    <a:pt x="683" y="471"/>
                  </a:lnTo>
                  <a:lnTo>
                    <a:pt x="687" y="467"/>
                  </a:lnTo>
                  <a:lnTo>
                    <a:pt x="691" y="463"/>
                  </a:lnTo>
                  <a:lnTo>
                    <a:pt x="695" y="459"/>
                  </a:lnTo>
                  <a:lnTo>
                    <a:pt x="699" y="455"/>
                  </a:lnTo>
                  <a:lnTo>
                    <a:pt x="702" y="450"/>
                  </a:lnTo>
                  <a:lnTo>
                    <a:pt x="697" y="445"/>
                  </a:lnTo>
                  <a:lnTo>
                    <a:pt x="693" y="443"/>
                  </a:lnTo>
                  <a:lnTo>
                    <a:pt x="689" y="443"/>
                  </a:lnTo>
                  <a:lnTo>
                    <a:pt x="684" y="445"/>
                  </a:lnTo>
                  <a:lnTo>
                    <a:pt x="680" y="449"/>
                  </a:lnTo>
                  <a:lnTo>
                    <a:pt x="676" y="453"/>
                  </a:lnTo>
                  <a:lnTo>
                    <a:pt x="673" y="456"/>
                  </a:lnTo>
                  <a:lnTo>
                    <a:pt x="670" y="458"/>
                  </a:lnTo>
                  <a:lnTo>
                    <a:pt x="664" y="463"/>
                  </a:lnTo>
                  <a:lnTo>
                    <a:pt x="659" y="469"/>
                  </a:lnTo>
                  <a:lnTo>
                    <a:pt x="654" y="475"/>
                  </a:lnTo>
                  <a:lnTo>
                    <a:pt x="649" y="480"/>
                  </a:lnTo>
                  <a:lnTo>
                    <a:pt x="643" y="486"/>
                  </a:lnTo>
                  <a:lnTo>
                    <a:pt x="636" y="490"/>
                  </a:lnTo>
                  <a:lnTo>
                    <a:pt x="627" y="493"/>
                  </a:lnTo>
                  <a:lnTo>
                    <a:pt x="619" y="494"/>
                  </a:lnTo>
                  <a:lnTo>
                    <a:pt x="616" y="497"/>
                  </a:lnTo>
                  <a:lnTo>
                    <a:pt x="614" y="501"/>
                  </a:lnTo>
                  <a:lnTo>
                    <a:pt x="613" y="504"/>
                  </a:lnTo>
                  <a:lnTo>
                    <a:pt x="615" y="508"/>
                  </a:lnTo>
                  <a:lnTo>
                    <a:pt x="606" y="517"/>
                  </a:lnTo>
                  <a:lnTo>
                    <a:pt x="597" y="526"/>
                  </a:lnTo>
                  <a:lnTo>
                    <a:pt x="586" y="534"/>
                  </a:lnTo>
                  <a:lnTo>
                    <a:pt x="576" y="542"/>
                  </a:lnTo>
                  <a:lnTo>
                    <a:pt x="566" y="550"/>
                  </a:lnTo>
                  <a:lnTo>
                    <a:pt x="555" y="558"/>
                  </a:lnTo>
                  <a:lnTo>
                    <a:pt x="544" y="565"/>
                  </a:lnTo>
                  <a:lnTo>
                    <a:pt x="533" y="573"/>
                  </a:lnTo>
                  <a:lnTo>
                    <a:pt x="521" y="580"/>
                  </a:lnTo>
                  <a:lnTo>
                    <a:pt x="510" y="588"/>
                  </a:lnTo>
                  <a:lnTo>
                    <a:pt x="499" y="595"/>
                  </a:lnTo>
                  <a:lnTo>
                    <a:pt x="488" y="603"/>
                  </a:lnTo>
                  <a:lnTo>
                    <a:pt x="477" y="610"/>
                  </a:lnTo>
                  <a:lnTo>
                    <a:pt x="466" y="618"/>
                  </a:lnTo>
                  <a:lnTo>
                    <a:pt x="455" y="626"/>
                  </a:lnTo>
                  <a:lnTo>
                    <a:pt x="445" y="633"/>
                  </a:lnTo>
                  <a:lnTo>
                    <a:pt x="435" y="640"/>
                  </a:lnTo>
                  <a:lnTo>
                    <a:pt x="425" y="648"/>
                  </a:lnTo>
                  <a:lnTo>
                    <a:pt x="413" y="656"/>
                  </a:lnTo>
                  <a:lnTo>
                    <a:pt x="403" y="663"/>
                  </a:lnTo>
                  <a:lnTo>
                    <a:pt x="393" y="671"/>
                  </a:lnTo>
                  <a:lnTo>
                    <a:pt x="382" y="678"/>
                  </a:lnTo>
                  <a:lnTo>
                    <a:pt x="372" y="686"/>
                  </a:lnTo>
                  <a:lnTo>
                    <a:pt x="361" y="693"/>
                  </a:lnTo>
                  <a:lnTo>
                    <a:pt x="350" y="700"/>
                  </a:lnTo>
                  <a:lnTo>
                    <a:pt x="339" y="706"/>
                  </a:lnTo>
                  <a:lnTo>
                    <a:pt x="328" y="712"/>
                  </a:lnTo>
                  <a:lnTo>
                    <a:pt x="316" y="719"/>
                  </a:lnTo>
                  <a:lnTo>
                    <a:pt x="305" y="724"/>
                  </a:lnTo>
                  <a:lnTo>
                    <a:pt x="293" y="728"/>
                  </a:lnTo>
                  <a:lnTo>
                    <a:pt x="280" y="732"/>
                  </a:lnTo>
                  <a:lnTo>
                    <a:pt x="268" y="735"/>
                  </a:lnTo>
                  <a:lnTo>
                    <a:pt x="250" y="729"/>
                  </a:lnTo>
                  <a:lnTo>
                    <a:pt x="233" y="722"/>
                  </a:lnTo>
                  <a:lnTo>
                    <a:pt x="216" y="712"/>
                  </a:lnTo>
                  <a:lnTo>
                    <a:pt x="200" y="703"/>
                  </a:lnTo>
                  <a:lnTo>
                    <a:pt x="184" y="695"/>
                  </a:lnTo>
                  <a:lnTo>
                    <a:pt x="167" y="686"/>
                  </a:lnTo>
                  <a:lnTo>
                    <a:pt x="150" y="678"/>
                  </a:lnTo>
                  <a:lnTo>
                    <a:pt x="132" y="672"/>
                  </a:lnTo>
                  <a:lnTo>
                    <a:pt x="115" y="659"/>
                  </a:lnTo>
                  <a:lnTo>
                    <a:pt x="96" y="646"/>
                  </a:lnTo>
                  <a:lnTo>
                    <a:pt x="77" y="633"/>
                  </a:lnTo>
                  <a:lnTo>
                    <a:pt x="60" y="620"/>
                  </a:lnTo>
                  <a:lnTo>
                    <a:pt x="42" y="605"/>
                  </a:lnTo>
                  <a:lnTo>
                    <a:pt x="27" y="590"/>
                  </a:lnTo>
                  <a:lnTo>
                    <a:pt x="14" y="571"/>
                  </a:lnTo>
                  <a:lnTo>
                    <a:pt x="2" y="551"/>
                  </a:lnTo>
                  <a:lnTo>
                    <a:pt x="7" y="537"/>
                  </a:lnTo>
                  <a:lnTo>
                    <a:pt x="13" y="523"/>
                  </a:lnTo>
                  <a:lnTo>
                    <a:pt x="18" y="509"/>
                  </a:lnTo>
                  <a:lnTo>
                    <a:pt x="24" y="496"/>
                  </a:lnTo>
                  <a:lnTo>
                    <a:pt x="30" y="483"/>
                  </a:lnTo>
                  <a:lnTo>
                    <a:pt x="36" y="469"/>
                  </a:lnTo>
                  <a:lnTo>
                    <a:pt x="43" y="457"/>
                  </a:lnTo>
                  <a:lnTo>
                    <a:pt x="51" y="443"/>
                  </a:lnTo>
                  <a:lnTo>
                    <a:pt x="59" y="431"/>
                  </a:lnTo>
                  <a:lnTo>
                    <a:pt x="67" y="419"/>
                  </a:lnTo>
                  <a:lnTo>
                    <a:pt x="76" y="406"/>
                  </a:lnTo>
                  <a:lnTo>
                    <a:pt x="86" y="395"/>
                  </a:lnTo>
                  <a:lnTo>
                    <a:pt x="96" y="383"/>
                  </a:lnTo>
                  <a:lnTo>
                    <a:pt x="106" y="371"/>
                  </a:lnTo>
                  <a:lnTo>
                    <a:pt x="118" y="360"/>
                  </a:lnTo>
                  <a:lnTo>
                    <a:pt x="129" y="349"/>
                  </a:lnTo>
                  <a:lnTo>
                    <a:pt x="144" y="358"/>
                  </a:lnTo>
                  <a:lnTo>
                    <a:pt x="159" y="367"/>
                  </a:lnTo>
                  <a:lnTo>
                    <a:pt x="173" y="377"/>
                  </a:lnTo>
                  <a:lnTo>
                    <a:pt x="187" y="388"/>
                  </a:lnTo>
                  <a:lnTo>
                    <a:pt x="200" y="398"/>
                  </a:lnTo>
                  <a:lnTo>
                    <a:pt x="212" y="408"/>
                  </a:lnTo>
                  <a:lnTo>
                    <a:pt x="226" y="420"/>
                  </a:lnTo>
                  <a:lnTo>
                    <a:pt x="239" y="431"/>
                  </a:lnTo>
                  <a:lnTo>
                    <a:pt x="234" y="444"/>
                  </a:lnTo>
                  <a:lnTo>
                    <a:pt x="232" y="458"/>
                  </a:lnTo>
                  <a:lnTo>
                    <a:pt x="230" y="471"/>
                  </a:lnTo>
                  <a:lnTo>
                    <a:pt x="229" y="486"/>
                  </a:lnTo>
                  <a:lnTo>
                    <a:pt x="229" y="499"/>
                  </a:lnTo>
                  <a:lnTo>
                    <a:pt x="228" y="513"/>
                  </a:lnTo>
                  <a:lnTo>
                    <a:pt x="227" y="527"/>
                  </a:lnTo>
                  <a:lnTo>
                    <a:pt x="225" y="540"/>
                  </a:lnTo>
                  <a:lnTo>
                    <a:pt x="228" y="543"/>
                  </a:lnTo>
                  <a:lnTo>
                    <a:pt x="231" y="546"/>
                  </a:lnTo>
                  <a:lnTo>
                    <a:pt x="235" y="549"/>
                  </a:lnTo>
                  <a:lnTo>
                    <a:pt x="239" y="549"/>
                  </a:lnTo>
                  <a:lnTo>
                    <a:pt x="241" y="535"/>
                  </a:lnTo>
                  <a:lnTo>
                    <a:pt x="243" y="521"/>
                  </a:lnTo>
                  <a:lnTo>
                    <a:pt x="245" y="507"/>
                  </a:lnTo>
                  <a:lnTo>
                    <a:pt x="247" y="494"/>
                  </a:lnTo>
                  <a:lnTo>
                    <a:pt x="249" y="479"/>
                  </a:lnTo>
                  <a:lnTo>
                    <a:pt x="251" y="466"/>
                  </a:lnTo>
                  <a:lnTo>
                    <a:pt x="255" y="453"/>
                  </a:lnTo>
                  <a:lnTo>
                    <a:pt x="259" y="439"/>
                  </a:lnTo>
                  <a:lnTo>
                    <a:pt x="268" y="444"/>
                  </a:lnTo>
                  <a:lnTo>
                    <a:pt x="275" y="452"/>
                  </a:lnTo>
                  <a:lnTo>
                    <a:pt x="279" y="460"/>
                  </a:lnTo>
                  <a:lnTo>
                    <a:pt x="282" y="469"/>
                  </a:lnTo>
                  <a:lnTo>
                    <a:pt x="284" y="479"/>
                  </a:lnTo>
                  <a:lnTo>
                    <a:pt x="287" y="490"/>
                  </a:lnTo>
                  <a:lnTo>
                    <a:pt x="289" y="500"/>
                  </a:lnTo>
                  <a:lnTo>
                    <a:pt x="291" y="508"/>
                  </a:lnTo>
                  <a:lnTo>
                    <a:pt x="294" y="503"/>
                  </a:lnTo>
                  <a:lnTo>
                    <a:pt x="294" y="504"/>
                  </a:lnTo>
                  <a:lnTo>
                    <a:pt x="293" y="505"/>
                  </a:lnTo>
                  <a:lnTo>
                    <a:pt x="292" y="506"/>
                  </a:lnTo>
                  <a:lnTo>
                    <a:pt x="297" y="511"/>
                  </a:lnTo>
                  <a:lnTo>
                    <a:pt x="301" y="502"/>
                  </a:lnTo>
                  <a:lnTo>
                    <a:pt x="302" y="493"/>
                  </a:lnTo>
                  <a:lnTo>
                    <a:pt x="302" y="484"/>
                  </a:lnTo>
                  <a:lnTo>
                    <a:pt x="301" y="474"/>
                  </a:lnTo>
                  <a:lnTo>
                    <a:pt x="299" y="465"/>
                  </a:lnTo>
                  <a:lnTo>
                    <a:pt x="295" y="457"/>
                  </a:lnTo>
                  <a:lnTo>
                    <a:pt x="291" y="449"/>
                  </a:lnTo>
                  <a:lnTo>
                    <a:pt x="285" y="441"/>
                  </a:lnTo>
                  <a:lnTo>
                    <a:pt x="279" y="436"/>
                  </a:lnTo>
                  <a:lnTo>
                    <a:pt x="275" y="431"/>
                  </a:lnTo>
                  <a:lnTo>
                    <a:pt x="273" y="425"/>
                  </a:lnTo>
                  <a:lnTo>
                    <a:pt x="274" y="417"/>
                  </a:lnTo>
                  <a:lnTo>
                    <a:pt x="282" y="401"/>
                  </a:lnTo>
                  <a:lnTo>
                    <a:pt x="291" y="387"/>
                  </a:lnTo>
                  <a:lnTo>
                    <a:pt x="299" y="372"/>
                  </a:lnTo>
                  <a:lnTo>
                    <a:pt x="308" y="358"/>
                  </a:lnTo>
                  <a:lnTo>
                    <a:pt x="316" y="343"/>
                  </a:lnTo>
                  <a:lnTo>
                    <a:pt x="325" y="329"/>
                  </a:lnTo>
                  <a:lnTo>
                    <a:pt x="333" y="315"/>
                  </a:lnTo>
                  <a:lnTo>
                    <a:pt x="341" y="300"/>
                  </a:lnTo>
                  <a:lnTo>
                    <a:pt x="350" y="286"/>
                  </a:lnTo>
                  <a:lnTo>
                    <a:pt x="359" y="271"/>
                  </a:lnTo>
                  <a:lnTo>
                    <a:pt x="367" y="258"/>
                  </a:lnTo>
                  <a:lnTo>
                    <a:pt x="375" y="243"/>
                  </a:lnTo>
                  <a:lnTo>
                    <a:pt x="383" y="229"/>
                  </a:lnTo>
                  <a:lnTo>
                    <a:pt x="392" y="215"/>
                  </a:lnTo>
                  <a:lnTo>
                    <a:pt x="400" y="199"/>
                  </a:lnTo>
                  <a:lnTo>
                    <a:pt x="408" y="185"/>
                  </a:lnTo>
                  <a:lnTo>
                    <a:pt x="425" y="165"/>
                  </a:lnTo>
                  <a:lnTo>
                    <a:pt x="441" y="144"/>
                  </a:lnTo>
                  <a:lnTo>
                    <a:pt x="456" y="124"/>
                  </a:lnTo>
                  <a:lnTo>
                    <a:pt x="473" y="104"/>
                  </a:lnTo>
                  <a:lnTo>
                    <a:pt x="491" y="86"/>
                  </a:lnTo>
                  <a:lnTo>
                    <a:pt x="512" y="71"/>
                  </a:lnTo>
                  <a:lnTo>
                    <a:pt x="537" y="62"/>
                  </a:lnTo>
                  <a:lnTo>
                    <a:pt x="565" y="58"/>
                  </a:lnTo>
                  <a:lnTo>
                    <a:pt x="585" y="62"/>
                  </a:lnTo>
                  <a:lnTo>
                    <a:pt x="583" y="65"/>
                  </a:lnTo>
                  <a:lnTo>
                    <a:pt x="585" y="67"/>
                  </a:lnTo>
                  <a:lnTo>
                    <a:pt x="587" y="69"/>
                  </a:lnTo>
                  <a:lnTo>
                    <a:pt x="589" y="72"/>
                  </a:lnTo>
                  <a:lnTo>
                    <a:pt x="597" y="74"/>
                  </a:lnTo>
                  <a:lnTo>
                    <a:pt x="604" y="72"/>
                  </a:lnTo>
                  <a:lnTo>
                    <a:pt x="611" y="70"/>
                  </a:lnTo>
                  <a:lnTo>
                    <a:pt x="619" y="74"/>
                  </a:lnTo>
                  <a:lnTo>
                    <a:pt x="632" y="82"/>
                  </a:lnTo>
                  <a:lnTo>
                    <a:pt x="644" y="90"/>
                  </a:lnTo>
                  <a:lnTo>
                    <a:pt x="654" y="98"/>
                  </a:lnTo>
                  <a:lnTo>
                    <a:pt x="664" y="107"/>
                  </a:lnTo>
                  <a:lnTo>
                    <a:pt x="675" y="117"/>
                  </a:lnTo>
                  <a:lnTo>
                    <a:pt x="684" y="127"/>
                  </a:lnTo>
                  <a:lnTo>
                    <a:pt x="694" y="138"/>
                  </a:lnTo>
                  <a:lnTo>
                    <a:pt x="705" y="150"/>
                  </a:lnTo>
                  <a:lnTo>
                    <a:pt x="705" y="155"/>
                  </a:lnTo>
                  <a:lnTo>
                    <a:pt x="708" y="158"/>
                  </a:lnTo>
                  <a:lnTo>
                    <a:pt x="712" y="161"/>
                  </a:lnTo>
                  <a:lnTo>
                    <a:pt x="716" y="163"/>
                  </a:lnTo>
                  <a:lnTo>
                    <a:pt x="719" y="164"/>
                  </a:lnTo>
                  <a:lnTo>
                    <a:pt x="721" y="162"/>
                  </a:lnTo>
                  <a:lnTo>
                    <a:pt x="722" y="160"/>
                  </a:lnTo>
                  <a:lnTo>
                    <a:pt x="724" y="158"/>
                  </a:lnTo>
                  <a:lnTo>
                    <a:pt x="723" y="145"/>
                  </a:lnTo>
                  <a:lnTo>
                    <a:pt x="719" y="135"/>
                  </a:lnTo>
                  <a:lnTo>
                    <a:pt x="712" y="126"/>
                  </a:lnTo>
                  <a:lnTo>
                    <a:pt x="704" y="118"/>
                  </a:lnTo>
                  <a:lnTo>
                    <a:pt x="694" y="110"/>
                  </a:lnTo>
                  <a:lnTo>
                    <a:pt x="685" y="103"/>
                  </a:lnTo>
                  <a:lnTo>
                    <a:pt x="678" y="95"/>
                  </a:lnTo>
                  <a:lnTo>
                    <a:pt x="672" y="87"/>
                  </a:lnTo>
                  <a:lnTo>
                    <a:pt x="634" y="60"/>
                  </a:lnTo>
                  <a:lnTo>
                    <a:pt x="634" y="54"/>
                  </a:lnTo>
                  <a:lnTo>
                    <a:pt x="650" y="47"/>
                  </a:lnTo>
                  <a:lnTo>
                    <a:pt x="666" y="41"/>
                  </a:lnTo>
                  <a:lnTo>
                    <a:pt x="681" y="34"/>
                  </a:lnTo>
                  <a:lnTo>
                    <a:pt x="697" y="27"/>
                  </a:lnTo>
                  <a:lnTo>
                    <a:pt x="713" y="20"/>
                  </a:lnTo>
                  <a:lnTo>
                    <a:pt x="728" y="12"/>
                  </a:lnTo>
                  <a:lnTo>
                    <a:pt x="744" y="6"/>
                  </a:lnTo>
                  <a:lnTo>
                    <a:pt x="760" y="0"/>
                  </a:lnTo>
                  <a:lnTo>
                    <a:pt x="789" y="28"/>
                  </a:lnTo>
                  <a:lnTo>
                    <a:pt x="816" y="59"/>
                  </a:lnTo>
                  <a:lnTo>
                    <a:pt x="843" y="93"/>
                  </a:lnTo>
                  <a:lnTo>
                    <a:pt x="868" y="130"/>
                  </a:lnTo>
                  <a:lnTo>
                    <a:pt x="894" y="169"/>
                  </a:lnTo>
                  <a:lnTo>
                    <a:pt x="917" y="209"/>
                  </a:lnTo>
                  <a:lnTo>
                    <a:pt x="939" y="252"/>
                  </a:lnTo>
                  <a:lnTo>
                    <a:pt x="961" y="294"/>
                  </a:lnTo>
                  <a:lnTo>
                    <a:pt x="981" y="337"/>
                  </a:lnTo>
                  <a:lnTo>
                    <a:pt x="999" y="380"/>
                  </a:lnTo>
                  <a:lnTo>
                    <a:pt x="1016" y="424"/>
                  </a:lnTo>
                  <a:lnTo>
                    <a:pt x="1031" y="465"/>
                  </a:lnTo>
                  <a:lnTo>
                    <a:pt x="1045" y="505"/>
                  </a:lnTo>
                  <a:lnTo>
                    <a:pt x="1057" y="544"/>
                  </a:lnTo>
                  <a:lnTo>
                    <a:pt x="1066" y="580"/>
                  </a:lnTo>
                  <a:lnTo>
                    <a:pt x="1074" y="6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Freeform 1124">
              <a:extLst>
                <a:ext uri="{FF2B5EF4-FFF2-40B4-BE49-F238E27FC236}">
                  <a16:creationId xmlns:a16="http://schemas.microsoft.com/office/drawing/2014/main" id="{8A371057-74F5-4865-9B17-B97E7EE1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95"/>
              <a:ext cx="7" cy="12"/>
            </a:xfrm>
            <a:custGeom>
              <a:avLst/>
              <a:gdLst>
                <a:gd name="T0" fmla="*/ 0 w 257"/>
                <a:gd name="T1" fmla="*/ 0 h 436"/>
                <a:gd name="T2" fmla="*/ 0 w 257"/>
                <a:gd name="T3" fmla="*/ 0 h 436"/>
                <a:gd name="T4" fmla="*/ 0 w 257"/>
                <a:gd name="T5" fmla="*/ 0 h 436"/>
                <a:gd name="T6" fmla="*/ 0 w 257"/>
                <a:gd name="T7" fmla="*/ 0 h 436"/>
                <a:gd name="T8" fmla="*/ 0 w 257"/>
                <a:gd name="T9" fmla="*/ 0 h 436"/>
                <a:gd name="T10" fmla="*/ 0 w 257"/>
                <a:gd name="T11" fmla="*/ 0 h 436"/>
                <a:gd name="T12" fmla="*/ 0 w 257"/>
                <a:gd name="T13" fmla="*/ 0 h 436"/>
                <a:gd name="T14" fmla="*/ 0 w 257"/>
                <a:gd name="T15" fmla="*/ 0 h 436"/>
                <a:gd name="T16" fmla="*/ 0 w 257"/>
                <a:gd name="T17" fmla="*/ 0 h 436"/>
                <a:gd name="T18" fmla="*/ 0 w 257"/>
                <a:gd name="T19" fmla="*/ 0 h 436"/>
                <a:gd name="T20" fmla="*/ 0 w 257"/>
                <a:gd name="T21" fmla="*/ 0 h 436"/>
                <a:gd name="T22" fmla="*/ 0 w 257"/>
                <a:gd name="T23" fmla="*/ 0 h 436"/>
                <a:gd name="T24" fmla="*/ 0 w 257"/>
                <a:gd name="T25" fmla="*/ 0 h 436"/>
                <a:gd name="T26" fmla="*/ 0 w 257"/>
                <a:gd name="T27" fmla="*/ 0 h 436"/>
                <a:gd name="T28" fmla="*/ 0 w 257"/>
                <a:gd name="T29" fmla="*/ 0 h 436"/>
                <a:gd name="T30" fmla="*/ 0 w 257"/>
                <a:gd name="T31" fmla="*/ 0 h 436"/>
                <a:gd name="T32" fmla="*/ 0 w 257"/>
                <a:gd name="T33" fmla="*/ 0 h 436"/>
                <a:gd name="T34" fmla="*/ 0 w 257"/>
                <a:gd name="T35" fmla="*/ 0 h 436"/>
                <a:gd name="T36" fmla="*/ 0 w 257"/>
                <a:gd name="T37" fmla="*/ 0 h 436"/>
                <a:gd name="T38" fmla="*/ 0 w 257"/>
                <a:gd name="T39" fmla="*/ 0 h 436"/>
                <a:gd name="T40" fmla="*/ 0 w 257"/>
                <a:gd name="T41" fmla="*/ 0 h 436"/>
                <a:gd name="T42" fmla="*/ 0 w 257"/>
                <a:gd name="T43" fmla="*/ 0 h 436"/>
                <a:gd name="T44" fmla="*/ 0 w 257"/>
                <a:gd name="T45" fmla="*/ 0 h 436"/>
                <a:gd name="T46" fmla="*/ 0 w 257"/>
                <a:gd name="T47" fmla="*/ 0 h 436"/>
                <a:gd name="T48" fmla="*/ 0 w 257"/>
                <a:gd name="T49" fmla="*/ 0 h 436"/>
                <a:gd name="T50" fmla="*/ 0 w 257"/>
                <a:gd name="T51" fmla="*/ 0 h 436"/>
                <a:gd name="T52" fmla="*/ 0 w 257"/>
                <a:gd name="T53" fmla="*/ 0 h 436"/>
                <a:gd name="T54" fmla="*/ 0 w 257"/>
                <a:gd name="T55" fmla="*/ 0 h 436"/>
                <a:gd name="T56" fmla="*/ 0 w 257"/>
                <a:gd name="T57" fmla="*/ 0 h 436"/>
                <a:gd name="T58" fmla="*/ 0 w 257"/>
                <a:gd name="T59" fmla="*/ 0 h 436"/>
                <a:gd name="T60" fmla="*/ 0 w 257"/>
                <a:gd name="T61" fmla="*/ 0 h 436"/>
                <a:gd name="T62" fmla="*/ 0 w 257"/>
                <a:gd name="T63" fmla="*/ 0 h 436"/>
                <a:gd name="T64" fmla="*/ 0 w 257"/>
                <a:gd name="T65" fmla="*/ 0 h 436"/>
                <a:gd name="T66" fmla="*/ 0 w 257"/>
                <a:gd name="T67" fmla="*/ 0 h 436"/>
                <a:gd name="T68" fmla="*/ 0 w 257"/>
                <a:gd name="T69" fmla="*/ 0 h 436"/>
                <a:gd name="T70" fmla="*/ 0 w 257"/>
                <a:gd name="T71" fmla="*/ 0 h 436"/>
                <a:gd name="T72" fmla="*/ 0 w 257"/>
                <a:gd name="T73" fmla="*/ 0 h 436"/>
                <a:gd name="T74" fmla="*/ 0 w 257"/>
                <a:gd name="T75" fmla="*/ 0 h 436"/>
                <a:gd name="T76" fmla="*/ 0 w 257"/>
                <a:gd name="T77" fmla="*/ 0 h 436"/>
                <a:gd name="T78" fmla="*/ 0 w 257"/>
                <a:gd name="T79" fmla="*/ 0 h 436"/>
                <a:gd name="T80" fmla="*/ 0 w 257"/>
                <a:gd name="T81" fmla="*/ 0 h 436"/>
                <a:gd name="T82" fmla="*/ 0 w 257"/>
                <a:gd name="T83" fmla="*/ 0 h 436"/>
                <a:gd name="T84" fmla="*/ 0 w 257"/>
                <a:gd name="T85" fmla="*/ 0 h 436"/>
                <a:gd name="T86" fmla="*/ 0 w 257"/>
                <a:gd name="T87" fmla="*/ 0 h 436"/>
                <a:gd name="T88" fmla="*/ 0 w 257"/>
                <a:gd name="T89" fmla="*/ 0 h 436"/>
                <a:gd name="T90" fmla="*/ 0 w 257"/>
                <a:gd name="T91" fmla="*/ 0 h 436"/>
                <a:gd name="T92" fmla="*/ 0 w 257"/>
                <a:gd name="T93" fmla="*/ 0 h 436"/>
                <a:gd name="T94" fmla="*/ 0 w 257"/>
                <a:gd name="T95" fmla="*/ 0 h 436"/>
                <a:gd name="T96" fmla="*/ 0 w 257"/>
                <a:gd name="T97" fmla="*/ 0 h 4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7"/>
                <a:gd name="T148" fmla="*/ 0 h 436"/>
                <a:gd name="T149" fmla="*/ 257 w 257"/>
                <a:gd name="T150" fmla="*/ 436 h 4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7" h="436">
                  <a:moveTo>
                    <a:pt x="68" y="25"/>
                  </a:moveTo>
                  <a:lnTo>
                    <a:pt x="78" y="48"/>
                  </a:lnTo>
                  <a:lnTo>
                    <a:pt x="93" y="65"/>
                  </a:lnTo>
                  <a:lnTo>
                    <a:pt x="110" y="81"/>
                  </a:lnTo>
                  <a:lnTo>
                    <a:pt x="129" y="94"/>
                  </a:lnTo>
                  <a:lnTo>
                    <a:pt x="146" y="108"/>
                  </a:lnTo>
                  <a:lnTo>
                    <a:pt x="162" y="125"/>
                  </a:lnTo>
                  <a:lnTo>
                    <a:pt x="174" y="145"/>
                  </a:lnTo>
                  <a:lnTo>
                    <a:pt x="180" y="169"/>
                  </a:lnTo>
                  <a:lnTo>
                    <a:pt x="257" y="289"/>
                  </a:lnTo>
                  <a:lnTo>
                    <a:pt x="240" y="304"/>
                  </a:lnTo>
                  <a:lnTo>
                    <a:pt x="226" y="321"/>
                  </a:lnTo>
                  <a:lnTo>
                    <a:pt x="211" y="338"/>
                  </a:lnTo>
                  <a:lnTo>
                    <a:pt x="200" y="358"/>
                  </a:lnTo>
                  <a:lnTo>
                    <a:pt x="189" y="377"/>
                  </a:lnTo>
                  <a:lnTo>
                    <a:pt x="178" y="396"/>
                  </a:lnTo>
                  <a:lnTo>
                    <a:pt x="168" y="417"/>
                  </a:lnTo>
                  <a:lnTo>
                    <a:pt x="159" y="436"/>
                  </a:lnTo>
                  <a:lnTo>
                    <a:pt x="148" y="431"/>
                  </a:lnTo>
                  <a:lnTo>
                    <a:pt x="136" y="427"/>
                  </a:lnTo>
                  <a:lnTo>
                    <a:pt x="125" y="423"/>
                  </a:lnTo>
                  <a:lnTo>
                    <a:pt x="113" y="419"/>
                  </a:lnTo>
                  <a:lnTo>
                    <a:pt x="102" y="414"/>
                  </a:lnTo>
                  <a:lnTo>
                    <a:pt x="93" y="407"/>
                  </a:lnTo>
                  <a:lnTo>
                    <a:pt x="86" y="400"/>
                  </a:lnTo>
                  <a:lnTo>
                    <a:pt x="81" y="389"/>
                  </a:lnTo>
                  <a:lnTo>
                    <a:pt x="78" y="388"/>
                  </a:lnTo>
                  <a:lnTo>
                    <a:pt x="75" y="388"/>
                  </a:lnTo>
                  <a:lnTo>
                    <a:pt x="73" y="387"/>
                  </a:lnTo>
                  <a:lnTo>
                    <a:pt x="72" y="384"/>
                  </a:lnTo>
                  <a:lnTo>
                    <a:pt x="71" y="386"/>
                  </a:lnTo>
                  <a:lnTo>
                    <a:pt x="66" y="379"/>
                  </a:lnTo>
                  <a:lnTo>
                    <a:pt x="63" y="370"/>
                  </a:lnTo>
                  <a:lnTo>
                    <a:pt x="59" y="364"/>
                  </a:lnTo>
                  <a:lnTo>
                    <a:pt x="50" y="363"/>
                  </a:lnTo>
                  <a:lnTo>
                    <a:pt x="46" y="368"/>
                  </a:lnTo>
                  <a:lnTo>
                    <a:pt x="45" y="373"/>
                  </a:lnTo>
                  <a:lnTo>
                    <a:pt x="46" y="379"/>
                  </a:lnTo>
                  <a:lnTo>
                    <a:pt x="48" y="384"/>
                  </a:lnTo>
                  <a:lnTo>
                    <a:pt x="51" y="389"/>
                  </a:lnTo>
                  <a:lnTo>
                    <a:pt x="54" y="394"/>
                  </a:lnTo>
                  <a:lnTo>
                    <a:pt x="56" y="399"/>
                  </a:lnTo>
                  <a:lnTo>
                    <a:pt x="59" y="403"/>
                  </a:lnTo>
                  <a:lnTo>
                    <a:pt x="55" y="406"/>
                  </a:lnTo>
                  <a:lnTo>
                    <a:pt x="51" y="407"/>
                  </a:lnTo>
                  <a:lnTo>
                    <a:pt x="46" y="408"/>
                  </a:lnTo>
                  <a:lnTo>
                    <a:pt x="42" y="408"/>
                  </a:lnTo>
                  <a:lnTo>
                    <a:pt x="38" y="408"/>
                  </a:lnTo>
                  <a:lnTo>
                    <a:pt x="35" y="407"/>
                  </a:lnTo>
                  <a:lnTo>
                    <a:pt x="31" y="407"/>
                  </a:lnTo>
                  <a:lnTo>
                    <a:pt x="27" y="406"/>
                  </a:lnTo>
                  <a:lnTo>
                    <a:pt x="23" y="403"/>
                  </a:lnTo>
                  <a:lnTo>
                    <a:pt x="19" y="399"/>
                  </a:lnTo>
                  <a:lnTo>
                    <a:pt x="13" y="395"/>
                  </a:lnTo>
                  <a:lnTo>
                    <a:pt x="10" y="391"/>
                  </a:lnTo>
                  <a:lnTo>
                    <a:pt x="6" y="387"/>
                  </a:lnTo>
                  <a:lnTo>
                    <a:pt x="3" y="382"/>
                  </a:lnTo>
                  <a:lnTo>
                    <a:pt x="1" y="375"/>
                  </a:lnTo>
                  <a:lnTo>
                    <a:pt x="0" y="369"/>
                  </a:lnTo>
                  <a:lnTo>
                    <a:pt x="0" y="359"/>
                  </a:lnTo>
                  <a:lnTo>
                    <a:pt x="0" y="348"/>
                  </a:lnTo>
                  <a:lnTo>
                    <a:pt x="0" y="336"/>
                  </a:lnTo>
                  <a:lnTo>
                    <a:pt x="0" y="325"/>
                  </a:lnTo>
                  <a:lnTo>
                    <a:pt x="2" y="315"/>
                  </a:lnTo>
                  <a:lnTo>
                    <a:pt x="5" y="305"/>
                  </a:lnTo>
                  <a:lnTo>
                    <a:pt x="11" y="298"/>
                  </a:lnTo>
                  <a:lnTo>
                    <a:pt x="22" y="294"/>
                  </a:lnTo>
                  <a:lnTo>
                    <a:pt x="28" y="294"/>
                  </a:lnTo>
                  <a:lnTo>
                    <a:pt x="35" y="295"/>
                  </a:lnTo>
                  <a:lnTo>
                    <a:pt x="40" y="293"/>
                  </a:lnTo>
                  <a:lnTo>
                    <a:pt x="44" y="287"/>
                  </a:lnTo>
                  <a:lnTo>
                    <a:pt x="41" y="280"/>
                  </a:lnTo>
                  <a:lnTo>
                    <a:pt x="35" y="275"/>
                  </a:lnTo>
                  <a:lnTo>
                    <a:pt x="27" y="273"/>
                  </a:lnTo>
                  <a:lnTo>
                    <a:pt x="22" y="272"/>
                  </a:lnTo>
                  <a:lnTo>
                    <a:pt x="24" y="267"/>
                  </a:lnTo>
                  <a:lnTo>
                    <a:pt x="25" y="261"/>
                  </a:lnTo>
                  <a:lnTo>
                    <a:pt x="26" y="256"/>
                  </a:lnTo>
                  <a:lnTo>
                    <a:pt x="27" y="250"/>
                  </a:lnTo>
                  <a:lnTo>
                    <a:pt x="29" y="244"/>
                  </a:lnTo>
                  <a:lnTo>
                    <a:pt x="32" y="239"/>
                  </a:lnTo>
                  <a:lnTo>
                    <a:pt x="36" y="236"/>
                  </a:lnTo>
                  <a:lnTo>
                    <a:pt x="42" y="234"/>
                  </a:lnTo>
                  <a:lnTo>
                    <a:pt x="51" y="235"/>
                  </a:lnTo>
                  <a:lnTo>
                    <a:pt x="60" y="237"/>
                  </a:lnTo>
                  <a:lnTo>
                    <a:pt x="67" y="236"/>
                  </a:lnTo>
                  <a:lnTo>
                    <a:pt x="72" y="229"/>
                  </a:lnTo>
                  <a:lnTo>
                    <a:pt x="68" y="222"/>
                  </a:lnTo>
                  <a:lnTo>
                    <a:pt x="61" y="218"/>
                  </a:lnTo>
                  <a:lnTo>
                    <a:pt x="53" y="217"/>
                  </a:lnTo>
                  <a:lnTo>
                    <a:pt x="45" y="214"/>
                  </a:lnTo>
                  <a:lnTo>
                    <a:pt x="48" y="208"/>
                  </a:lnTo>
                  <a:lnTo>
                    <a:pt x="51" y="203"/>
                  </a:lnTo>
                  <a:lnTo>
                    <a:pt x="53" y="198"/>
                  </a:lnTo>
                  <a:lnTo>
                    <a:pt x="55" y="193"/>
                  </a:lnTo>
                  <a:lnTo>
                    <a:pt x="57" y="188"/>
                  </a:lnTo>
                  <a:lnTo>
                    <a:pt x="60" y="183"/>
                  </a:lnTo>
                  <a:lnTo>
                    <a:pt x="64" y="179"/>
                  </a:lnTo>
                  <a:lnTo>
                    <a:pt x="68" y="175"/>
                  </a:lnTo>
                  <a:lnTo>
                    <a:pt x="74" y="174"/>
                  </a:lnTo>
                  <a:lnTo>
                    <a:pt x="80" y="174"/>
                  </a:lnTo>
                  <a:lnTo>
                    <a:pt x="88" y="174"/>
                  </a:lnTo>
                  <a:lnTo>
                    <a:pt x="95" y="175"/>
                  </a:lnTo>
                  <a:lnTo>
                    <a:pt x="102" y="175"/>
                  </a:lnTo>
                  <a:lnTo>
                    <a:pt x="108" y="173"/>
                  </a:lnTo>
                  <a:lnTo>
                    <a:pt x="113" y="171"/>
                  </a:lnTo>
                  <a:lnTo>
                    <a:pt x="119" y="166"/>
                  </a:lnTo>
                  <a:lnTo>
                    <a:pt x="117" y="161"/>
                  </a:lnTo>
                  <a:lnTo>
                    <a:pt x="113" y="158"/>
                  </a:lnTo>
                  <a:lnTo>
                    <a:pt x="109" y="157"/>
                  </a:lnTo>
                  <a:lnTo>
                    <a:pt x="104" y="156"/>
                  </a:lnTo>
                  <a:lnTo>
                    <a:pt x="99" y="157"/>
                  </a:lnTo>
                  <a:lnTo>
                    <a:pt x="94" y="157"/>
                  </a:lnTo>
                  <a:lnTo>
                    <a:pt x="90" y="156"/>
                  </a:lnTo>
                  <a:lnTo>
                    <a:pt x="87" y="155"/>
                  </a:lnTo>
                  <a:lnTo>
                    <a:pt x="80" y="145"/>
                  </a:lnTo>
                  <a:lnTo>
                    <a:pt x="73" y="135"/>
                  </a:lnTo>
                  <a:lnTo>
                    <a:pt x="67" y="126"/>
                  </a:lnTo>
                  <a:lnTo>
                    <a:pt x="61" y="117"/>
                  </a:lnTo>
                  <a:lnTo>
                    <a:pt x="55" y="107"/>
                  </a:lnTo>
                  <a:lnTo>
                    <a:pt x="51" y="97"/>
                  </a:lnTo>
                  <a:lnTo>
                    <a:pt x="48" y="86"/>
                  </a:lnTo>
                  <a:lnTo>
                    <a:pt x="48" y="74"/>
                  </a:lnTo>
                  <a:lnTo>
                    <a:pt x="41" y="74"/>
                  </a:lnTo>
                  <a:lnTo>
                    <a:pt x="35" y="72"/>
                  </a:lnTo>
                  <a:lnTo>
                    <a:pt x="30" y="68"/>
                  </a:lnTo>
                  <a:lnTo>
                    <a:pt x="26" y="64"/>
                  </a:lnTo>
                  <a:lnTo>
                    <a:pt x="22" y="58"/>
                  </a:lnTo>
                  <a:lnTo>
                    <a:pt x="20" y="52"/>
                  </a:lnTo>
                  <a:lnTo>
                    <a:pt x="19" y="45"/>
                  </a:lnTo>
                  <a:lnTo>
                    <a:pt x="18" y="38"/>
                  </a:lnTo>
                  <a:lnTo>
                    <a:pt x="19" y="34"/>
                  </a:lnTo>
                  <a:lnTo>
                    <a:pt x="19" y="29"/>
                  </a:lnTo>
                  <a:lnTo>
                    <a:pt x="20" y="23"/>
                  </a:lnTo>
                  <a:lnTo>
                    <a:pt x="21" y="18"/>
                  </a:lnTo>
                  <a:lnTo>
                    <a:pt x="22" y="12"/>
                  </a:lnTo>
                  <a:lnTo>
                    <a:pt x="23" y="6"/>
                  </a:lnTo>
                  <a:lnTo>
                    <a:pt x="26" y="3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3" y="2"/>
                  </a:lnTo>
                  <a:lnTo>
                    <a:pt x="48" y="5"/>
                  </a:lnTo>
                  <a:lnTo>
                    <a:pt x="53" y="8"/>
                  </a:lnTo>
                  <a:lnTo>
                    <a:pt x="57" y="13"/>
                  </a:lnTo>
                  <a:lnTo>
                    <a:pt x="61" y="17"/>
                  </a:lnTo>
                  <a:lnTo>
                    <a:pt x="65" y="21"/>
                  </a:lnTo>
                  <a:lnTo>
                    <a:pt x="68" y="25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2" name="Freeform 1125">
              <a:extLst>
                <a:ext uri="{FF2B5EF4-FFF2-40B4-BE49-F238E27FC236}">
                  <a16:creationId xmlns:a16="http://schemas.microsoft.com/office/drawing/2014/main" id="{1D4F7A39-4E43-496A-8B71-D51A4C913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295"/>
              <a:ext cx="0" cy="1"/>
            </a:xfrm>
            <a:custGeom>
              <a:avLst/>
              <a:gdLst>
                <a:gd name="T0" fmla="*/ 0 w 15"/>
                <a:gd name="T1" fmla="*/ 0 h 27"/>
                <a:gd name="T2" fmla="*/ 0 w 15"/>
                <a:gd name="T3" fmla="*/ 0 h 27"/>
                <a:gd name="T4" fmla="*/ 0 w 15"/>
                <a:gd name="T5" fmla="*/ 0 h 27"/>
                <a:gd name="T6" fmla="*/ 0 w 15"/>
                <a:gd name="T7" fmla="*/ 0 h 27"/>
                <a:gd name="T8" fmla="*/ 0 w 15"/>
                <a:gd name="T9" fmla="*/ 0 h 27"/>
                <a:gd name="T10" fmla="*/ 0 w 15"/>
                <a:gd name="T11" fmla="*/ 0 h 27"/>
                <a:gd name="T12" fmla="*/ 0 w 15"/>
                <a:gd name="T13" fmla="*/ 0 h 27"/>
                <a:gd name="T14" fmla="*/ 0 w 15"/>
                <a:gd name="T15" fmla="*/ 0 h 27"/>
                <a:gd name="T16" fmla="*/ 0 w 15"/>
                <a:gd name="T17" fmla="*/ 0 h 27"/>
                <a:gd name="T18" fmla="*/ 0 w 15"/>
                <a:gd name="T19" fmla="*/ 0 h 27"/>
                <a:gd name="T20" fmla="*/ 0 w 15"/>
                <a:gd name="T21" fmla="*/ 0 h 27"/>
                <a:gd name="T22" fmla="*/ 0 w 15"/>
                <a:gd name="T23" fmla="*/ 0 h 27"/>
                <a:gd name="T24" fmla="*/ 0 w 15"/>
                <a:gd name="T25" fmla="*/ 0 h 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27"/>
                <a:gd name="T41" fmla="*/ 0 w 15"/>
                <a:gd name="T42" fmla="*/ 27 h 2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27">
                  <a:moveTo>
                    <a:pt x="13" y="24"/>
                  </a:moveTo>
                  <a:lnTo>
                    <a:pt x="10" y="26"/>
                  </a:lnTo>
                  <a:lnTo>
                    <a:pt x="6" y="27"/>
                  </a:lnTo>
                  <a:lnTo>
                    <a:pt x="2" y="27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1" y="4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5" y="8"/>
                  </a:lnTo>
                  <a:lnTo>
                    <a:pt x="14" y="16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3" name="Freeform 1126">
              <a:extLst>
                <a:ext uri="{FF2B5EF4-FFF2-40B4-BE49-F238E27FC236}">
                  <a16:creationId xmlns:a16="http://schemas.microsoft.com/office/drawing/2014/main" id="{B000E968-65FB-44A5-AB56-71AD1E73A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" y="299"/>
              <a:ext cx="6" cy="13"/>
            </a:xfrm>
            <a:custGeom>
              <a:avLst/>
              <a:gdLst>
                <a:gd name="T0" fmla="*/ 0 w 186"/>
                <a:gd name="T1" fmla="*/ 0 h 452"/>
                <a:gd name="T2" fmla="*/ 0 w 186"/>
                <a:gd name="T3" fmla="*/ 0 h 452"/>
                <a:gd name="T4" fmla="*/ 0 w 186"/>
                <a:gd name="T5" fmla="*/ 0 h 452"/>
                <a:gd name="T6" fmla="*/ 0 w 186"/>
                <a:gd name="T7" fmla="*/ 0 h 452"/>
                <a:gd name="T8" fmla="*/ 0 w 186"/>
                <a:gd name="T9" fmla="*/ 0 h 452"/>
                <a:gd name="T10" fmla="*/ 0 w 186"/>
                <a:gd name="T11" fmla="*/ 0 h 452"/>
                <a:gd name="T12" fmla="*/ 0 w 186"/>
                <a:gd name="T13" fmla="*/ 0 h 452"/>
                <a:gd name="T14" fmla="*/ 0 w 186"/>
                <a:gd name="T15" fmla="*/ 0 h 452"/>
                <a:gd name="T16" fmla="*/ 0 w 186"/>
                <a:gd name="T17" fmla="*/ 0 h 452"/>
                <a:gd name="T18" fmla="*/ 0 w 186"/>
                <a:gd name="T19" fmla="*/ 0 h 452"/>
                <a:gd name="T20" fmla="*/ 0 w 186"/>
                <a:gd name="T21" fmla="*/ 0 h 452"/>
                <a:gd name="T22" fmla="*/ 0 w 186"/>
                <a:gd name="T23" fmla="*/ 0 h 452"/>
                <a:gd name="T24" fmla="*/ 0 w 186"/>
                <a:gd name="T25" fmla="*/ 0 h 452"/>
                <a:gd name="T26" fmla="*/ 0 w 186"/>
                <a:gd name="T27" fmla="*/ 0 h 452"/>
                <a:gd name="T28" fmla="*/ 0 w 186"/>
                <a:gd name="T29" fmla="*/ 0 h 452"/>
                <a:gd name="T30" fmla="*/ 0 w 186"/>
                <a:gd name="T31" fmla="*/ 0 h 452"/>
                <a:gd name="T32" fmla="*/ 0 w 186"/>
                <a:gd name="T33" fmla="*/ 0 h 452"/>
                <a:gd name="T34" fmla="*/ 0 w 186"/>
                <a:gd name="T35" fmla="*/ 0 h 452"/>
                <a:gd name="T36" fmla="*/ 0 w 186"/>
                <a:gd name="T37" fmla="*/ 0 h 452"/>
                <a:gd name="T38" fmla="*/ 0 w 186"/>
                <a:gd name="T39" fmla="*/ 0 h 452"/>
                <a:gd name="T40" fmla="*/ 0 w 186"/>
                <a:gd name="T41" fmla="*/ 0 h 452"/>
                <a:gd name="T42" fmla="*/ 0 w 186"/>
                <a:gd name="T43" fmla="*/ 0 h 452"/>
                <a:gd name="T44" fmla="*/ 0 w 186"/>
                <a:gd name="T45" fmla="*/ 0 h 452"/>
                <a:gd name="T46" fmla="*/ 0 w 186"/>
                <a:gd name="T47" fmla="*/ 0 h 452"/>
                <a:gd name="T48" fmla="*/ 0 w 186"/>
                <a:gd name="T49" fmla="*/ 0 h 452"/>
                <a:gd name="T50" fmla="*/ 0 w 186"/>
                <a:gd name="T51" fmla="*/ 0 h 452"/>
                <a:gd name="T52" fmla="*/ 0 w 186"/>
                <a:gd name="T53" fmla="*/ 0 h 452"/>
                <a:gd name="T54" fmla="*/ 0 w 186"/>
                <a:gd name="T55" fmla="*/ 0 h 452"/>
                <a:gd name="T56" fmla="*/ 0 w 186"/>
                <a:gd name="T57" fmla="*/ 0 h 452"/>
                <a:gd name="T58" fmla="*/ 0 w 186"/>
                <a:gd name="T59" fmla="*/ 0 h 452"/>
                <a:gd name="T60" fmla="*/ 0 w 186"/>
                <a:gd name="T61" fmla="*/ 0 h 452"/>
                <a:gd name="T62" fmla="*/ 0 w 186"/>
                <a:gd name="T63" fmla="*/ 0 h 452"/>
                <a:gd name="T64" fmla="*/ 0 w 186"/>
                <a:gd name="T65" fmla="*/ 0 h 452"/>
                <a:gd name="T66" fmla="*/ 0 w 186"/>
                <a:gd name="T67" fmla="*/ 0 h 452"/>
                <a:gd name="T68" fmla="*/ 0 w 186"/>
                <a:gd name="T69" fmla="*/ 0 h 452"/>
                <a:gd name="T70" fmla="*/ 0 w 186"/>
                <a:gd name="T71" fmla="*/ 0 h 452"/>
                <a:gd name="T72" fmla="*/ 0 w 186"/>
                <a:gd name="T73" fmla="*/ 0 h 452"/>
                <a:gd name="T74" fmla="*/ 0 w 186"/>
                <a:gd name="T75" fmla="*/ 0 h 452"/>
                <a:gd name="T76" fmla="*/ 0 w 186"/>
                <a:gd name="T77" fmla="*/ 0 h 452"/>
                <a:gd name="T78" fmla="*/ 0 w 186"/>
                <a:gd name="T79" fmla="*/ 0 h 4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6"/>
                <a:gd name="T121" fmla="*/ 0 h 452"/>
                <a:gd name="T122" fmla="*/ 186 w 186"/>
                <a:gd name="T123" fmla="*/ 452 h 4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6" h="452">
                  <a:moveTo>
                    <a:pt x="134" y="10"/>
                  </a:moveTo>
                  <a:lnTo>
                    <a:pt x="143" y="26"/>
                  </a:lnTo>
                  <a:lnTo>
                    <a:pt x="149" y="43"/>
                  </a:lnTo>
                  <a:lnTo>
                    <a:pt x="153" y="60"/>
                  </a:lnTo>
                  <a:lnTo>
                    <a:pt x="157" y="77"/>
                  </a:lnTo>
                  <a:lnTo>
                    <a:pt x="160" y="96"/>
                  </a:lnTo>
                  <a:lnTo>
                    <a:pt x="163" y="113"/>
                  </a:lnTo>
                  <a:lnTo>
                    <a:pt x="166" y="131"/>
                  </a:lnTo>
                  <a:lnTo>
                    <a:pt x="171" y="148"/>
                  </a:lnTo>
                  <a:lnTo>
                    <a:pt x="173" y="166"/>
                  </a:lnTo>
                  <a:lnTo>
                    <a:pt x="175" y="182"/>
                  </a:lnTo>
                  <a:lnTo>
                    <a:pt x="178" y="200"/>
                  </a:lnTo>
                  <a:lnTo>
                    <a:pt x="180" y="218"/>
                  </a:lnTo>
                  <a:lnTo>
                    <a:pt x="182" y="236"/>
                  </a:lnTo>
                  <a:lnTo>
                    <a:pt x="183" y="254"/>
                  </a:lnTo>
                  <a:lnTo>
                    <a:pt x="184" y="271"/>
                  </a:lnTo>
                  <a:lnTo>
                    <a:pt x="185" y="290"/>
                  </a:lnTo>
                  <a:lnTo>
                    <a:pt x="185" y="307"/>
                  </a:lnTo>
                  <a:lnTo>
                    <a:pt x="186" y="326"/>
                  </a:lnTo>
                  <a:lnTo>
                    <a:pt x="185" y="343"/>
                  </a:lnTo>
                  <a:lnTo>
                    <a:pt x="185" y="362"/>
                  </a:lnTo>
                  <a:lnTo>
                    <a:pt x="184" y="379"/>
                  </a:lnTo>
                  <a:lnTo>
                    <a:pt x="182" y="398"/>
                  </a:lnTo>
                  <a:lnTo>
                    <a:pt x="180" y="415"/>
                  </a:lnTo>
                  <a:lnTo>
                    <a:pt x="177" y="433"/>
                  </a:lnTo>
                  <a:lnTo>
                    <a:pt x="160" y="437"/>
                  </a:lnTo>
                  <a:lnTo>
                    <a:pt x="145" y="440"/>
                  </a:lnTo>
                  <a:lnTo>
                    <a:pt x="128" y="442"/>
                  </a:lnTo>
                  <a:lnTo>
                    <a:pt x="112" y="443"/>
                  </a:lnTo>
                  <a:lnTo>
                    <a:pt x="95" y="444"/>
                  </a:lnTo>
                  <a:lnTo>
                    <a:pt x="79" y="445"/>
                  </a:lnTo>
                  <a:lnTo>
                    <a:pt x="63" y="448"/>
                  </a:lnTo>
                  <a:lnTo>
                    <a:pt x="48" y="452"/>
                  </a:lnTo>
                  <a:lnTo>
                    <a:pt x="45" y="439"/>
                  </a:lnTo>
                  <a:lnTo>
                    <a:pt x="43" y="427"/>
                  </a:lnTo>
                  <a:lnTo>
                    <a:pt x="41" y="414"/>
                  </a:lnTo>
                  <a:lnTo>
                    <a:pt x="39" y="401"/>
                  </a:lnTo>
                  <a:lnTo>
                    <a:pt x="37" y="388"/>
                  </a:lnTo>
                  <a:lnTo>
                    <a:pt x="36" y="374"/>
                  </a:lnTo>
                  <a:lnTo>
                    <a:pt x="35" y="362"/>
                  </a:lnTo>
                  <a:lnTo>
                    <a:pt x="35" y="348"/>
                  </a:lnTo>
                  <a:lnTo>
                    <a:pt x="34" y="335"/>
                  </a:lnTo>
                  <a:lnTo>
                    <a:pt x="34" y="322"/>
                  </a:lnTo>
                  <a:lnTo>
                    <a:pt x="33" y="308"/>
                  </a:lnTo>
                  <a:lnTo>
                    <a:pt x="33" y="295"/>
                  </a:lnTo>
                  <a:lnTo>
                    <a:pt x="32" y="281"/>
                  </a:lnTo>
                  <a:lnTo>
                    <a:pt x="32" y="268"/>
                  </a:lnTo>
                  <a:lnTo>
                    <a:pt x="31" y="255"/>
                  </a:lnTo>
                  <a:lnTo>
                    <a:pt x="30" y="242"/>
                  </a:lnTo>
                  <a:lnTo>
                    <a:pt x="28" y="238"/>
                  </a:lnTo>
                  <a:lnTo>
                    <a:pt x="27" y="233"/>
                  </a:lnTo>
                  <a:lnTo>
                    <a:pt x="26" y="227"/>
                  </a:lnTo>
                  <a:lnTo>
                    <a:pt x="26" y="221"/>
                  </a:lnTo>
                  <a:lnTo>
                    <a:pt x="26" y="214"/>
                  </a:lnTo>
                  <a:lnTo>
                    <a:pt x="26" y="208"/>
                  </a:lnTo>
                  <a:lnTo>
                    <a:pt x="26" y="202"/>
                  </a:lnTo>
                  <a:lnTo>
                    <a:pt x="25" y="197"/>
                  </a:lnTo>
                  <a:lnTo>
                    <a:pt x="24" y="186"/>
                  </a:lnTo>
                  <a:lnTo>
                    <a:pt x="23" y="174"/>
                  </a:lnTo>
                  <a:lnTo>
                    <a:pt x="21" y="163"/>
                  </a:lnTo>
                  <a:lnTo>
                    <a:pt x="19" y="153"/>
                  </a:lnTo>
                  <a:lnTo>
                    <a:pt x="17" y="141"/>
                  </a:lnTo>
                  <a:lnTo>
                    <a:pt x="15" y="131"/>
                  </a:lnTo>
                  <a:lnTo>
                    <a:pt x="13" y="120"/>
                  </a:lnTo>
                  <a:lnTo>
                    <a:pt x="11" y="109"/>
                  </a:lnTo>
                  <a:lnTo>
                    <a:pt x="9" y="98"/>
                  </a:lnTo>
                  <a:lnTo>
                    <a:pt x="7" y="88"/>
                  </a:lnTo>
                  <a:lnTo>
                    <a:pt x="5" y="76"/>
                  </a:lnTo>
                  <a:lnTo>
                    <a:pt x="2" y="65"/>
                  </a:lnTo>
                  <a:lnTo>
                    <a:pt x="1" y="54"/>
                  </a:lnTo>
                  <a:lnTo>
                    <a:pt x="0" y="42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16" y="15"/>
                  </a:lnTo>
                  <a:lnTo>
                    <a:pt x="32" y="10"/>
                  </a:lnTo>
                  <a:lnTo>
                    <a:pt x="49" y="5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8" y="3"/>
                  </a:lnTo>
                  <a:lnTo>
                    <a:pt x="134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Freeform 1127">
              <a:extLst>
                <a:ext uri="{FF2B5EF4-FFF2-40B4-BE49-F238E27FC236}">
                  <a16:creationId xmlns:a16="http://schemas.microsoft.com/office/drawing/2014/main" id="{3887C985-D71D-437F-8316-F78D3343C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" y="300"/>
              <a:ext cx="2" cy="1"/>
            </a:xfrm>
            <a:custGeom>
              <a:avLst/>
              <a:gdLst>
                <a:gd name="T0" fmla="*/ 0 w 54"/>
                <a:gd name="T1" fmla="*/ 0 h 8"/>
                <a:gd name="T2" fmla="*/ 0 w 54"/>
                <a:gd name="T3" fmla="*/ 0 h 8"/>
                <a:gd name="T4" fmla="*/ 0 w 54"/>
                <a:gd name="T5" fmla="*/ 0 h 8"/>
                <a:gd name="T6" fmla="*/ 0 w 54"/>
                <a:gd name="T7" fmla="*/ 0 h 8"/>
                <a:gd name="T8" fmla="*/ 0 w 54"/>
                <a:gd name="T9" fmla="*/ 0 h 8"/>
                <a:gd name="T10" fmla="*/ 0 w 54"/>
                <a:gd name="T11" fmla="*/ 0 h 8"/>
                <a:gd name="T12" fmla="*/ 0 w 54"/>
                <a:gd name="T13" fmla="*/ 0 h 8"/>
                <a:gd name="T14" fmla="*/ 0 w 54"/>
                <a:gd name="T15" fmla="*/ 0 h 8"/>
                <a:gd name="T16" fmla="*/ 0 w 54"/>
                <a:gd name="T17" fmla="*/ 0 h 8"/>
                <a:gd name="T18" fmla="*/ 0 w 54"/>
                <a:gd name="T19" fmla="*/ 0 h 8"/>
                <a:gd name="T20" fmla="*/ 0 w 54"/>
                <a:gd name="T21" fmla="*/ 0 h 8"/>
                <a:gd name="T22" fmla="*/ 0 w 54"/>
                <a:gd name="T23" fmla="*/ 0 h 8"/>
                <a:gd name="T24" fmla="*/ 0 w 54"/>
                <a:gd name="T25" fmla="*/ 0 h 8"/>
                <a:gd name="T26" fmla="*/ 0 w 54"/>
                <a:gd name="T27" fmla="*/ 0 h 8"/>
                <a:gd name="T28" fmla="*/ 0 w 54"/>
                <a:gd name="T29" fmla="*/ 0 h 8"/>
                <a:gd name="T30" fmla="*/ 0 w 54"/>
                <a:gd name="T31" fmla="*/ 0 h 8"/>
                <a:gd name="T32" fmla="*/ 0 w 54"/>
                <a:gd name="T33" fmla="*/ 0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4"/>
                <a:gd name="T52" fmla="*/ 0 h 8"/>
                <a:gd name="T53" fmla="*/ 54 w 54"/>
                <a:gd name="T54" fmla="*/ 8 h 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4" h="8">
                  <a:moveTo>
                    <a:pt x="54" y="4"/>
                  </a:moveTo>
                  <a:lnTo>
                    <a:pt x="48" y="6"/>
                  </a:lnTo>
                  <a:lnTo>
                    <a:pt x="41" y="8"/>
                  </a:lnTo>
                  <a:lnTo>
                    <a:pt x="34" y="8"/>
                  </a:lnTo>
                  <a:lnTo>
                    <a:pt x="27" y="6"/>
                  </a:lnTo>
                  <a:lnTo>
                    <a:pt x="20" y="5"/>
                  </a:lnTo>
                  <a:lnTo>
                    <a:pt x="13" y="4"/>
                  </a:lnTo>
                  <a:lnTo>
                    <a:pt x="6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0"/>
                  </a:lnTo>
                  <a:lnTo>
                    <a:pt x="21" y="0"/>
                  </a:lnTo>
                  <a:lnTo>
                    <a:pt x="27" y="1"/>
                  </a:lnTo>
                  <a:lnTo>
                    <a:pt x="35" y="2"/>
                  </a:lnTo>
                  <a:lnTo>
                    <a:pt x="41" y="2"/>
                  </a:lnTo>
                  <a:lnTo>
                    <a:pt x="48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5" name="Freeform 1128">
              <a:extLst>
                <a:ext uri="{FF2B5EF4-FFF2-40B4-BE49-F238E27FC236}">
                  <a16:creationId xmlns:a16="http://schemas.microsoft.com/office/drawing/2014/main" id="{D6B1D315-6F40-4E22-B982-BD4F671BB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" y="301"/>
              <a:ext cx="6" cy="6"/>
            </a:xfrm>
            <a:custGeom>
              <a:avLst/>
              <a:gdLst>
                <a:gd name="T0" fmla="*/ 0 w 188"/>
                <a:gd name="T1" fmla="*/ 0 h 193"/>
                <a:gd name="T2" fmla="*/ 0 w 188"/>
                <a:gd name="T3" fmla="*/ 0 h 193"/>
                <a:gd name="T4" fmla="*/ 0 w 188"/>
                <a:gd name="T5" fmla="*/ 0 h 193"/>
                <a:gd name="T6" fmla="*/ 0 w 188"/>
                <a:gd name="T7" fmla="*/ 0 h 193"/>
                <a:gd name="T8" fmla="*/ 0 w 188"/>
                <a:gd name="T9" fmla="*/ 0 h 193"/>
                <a:gd name="T10" fmla="*/ 0 w 188"/>
                <a:gd name="T11" fmla="*/ 0 h 193"/>
                <a:gd name="T12" fmla="*/ 0 w 188"/>
                <a:gd name="T13" fmla="*/ 0 h 193"/>
                <a:gd name="T14" fmla="*/ 0 w 188"/>
                <a:gd name="T15" fmla="*/ 0 h 193"/>
                <a:gd name="T16" fmla="*/ 0 w 188"/>
                <a:gd name="T17" fmla="*/ 0 h 193"/>
                <a:gd name="T18" fmla="*/ 0 w 188"/>
                <a:gd name="T19" fmla="*/ 0 h 193"/>
                <a:gd name="T20" fmla="*/ 0 w 188"/>
                <a:gd name="T21" fmla="*/ 0 h 193"/>
                <a:gd name="T22" fmla="*/ 0 w 188"/>
                <a:gd name="T23" fmla="*/ 0 h 193"/>
                <a:gd name="T24" fmla="*/ 0 w 188"/>
                <a:gd name="T25" fmla="*/ 0 h 193"/>
                <a:gd name="T26" fmla="*/ 0 w 188"/>
                <a:gd name="T27" fmla="*/ 0 h 193"/>
                <a:gd name="T28" fmla="*/ 0 w 188"/>
                <a:gd name="T29" fmla="*/ 0 h 193"/>
                <a:gd name="T30" fmla="*/ 0 w 188"/>
                <a:gd name="T31" fmla="*/ 0 h 193"/>
                <a:gd name="T32" fmla="*/ 0 w 188"/>
                <a:gd name="T33" fmla="*/ 0 h 193"/>
                <a:gd name="T34" fmla="*/ 0 w 188"/>
                <a:gd name="T35" fmla="*/ 0 h 193"/>
                <a:gd name="T36" fmla="*/ 0 w 188"/>
                <a:gd name="T37" fmla="*/ 0 h 193"/>
                <a:gd name="T38" fmla="*/ 0 w 188"/>
                <a:gd name="T39" fmla="*/ 0 h 193"/>
                <a:gd name="T40" fmla="*/ 0 w 188"/>
                <a:gd name="T41" fmla="*/ 0 h 193"/>
                <a:gd name="T42" fmla="*/ 0 w 188"/>
                <a:gd name="T43" fmla="*/ 0 h 193"/>
                <a:gd name="T44" fmla="*/ 0 w 188"/>
                <a:gd name="T45" fmla="*/ 0 h 193"/>
                <a:gd name="T46" fmla="*/ 0 w 188"/>
                <a:gd name="T47" fmla="*/ 0 h 193"/>
                <a:gd name="T48" fmla="*/ 0 w 188"/>
                <a:gd name="T49" fmla="*/ 0 h 193"/>
                <a:gd name="T50" fmla="*/ 0 w 188"/>
                <a:gd name="T51" fmla="*/ 0 h 193"/>
                <a:gd name="T52" fmla="*/ 0 w 188"/>
                <a:gd name="T53" fmla="*/ 0 h 193"/>
                <a:gd name="T54" fmla="*/ 0 w 188"/>
                <a:gd name="T55" fmla="*/ 0 h 193"/>
                <a:gd name="T56" fmla="*/ 0 w 188"/>
                <a:gd name="T57" fmla="*/ 0 h 193"/>
                <a:gd name="T58" fmla="*/ 0 w 188"/>
                <a:gd name="T59" fmla="*/ 0 h 193"/>
                <a:gd name="T60" fmla="*/ 0 w 188"/>
                <a:gd name="T61" fmla="*/ 0 h 193"/>
                <a:gd name="T62" fmla="*/ 0 w 188"/>
                <a:gd name="T63" fmla="*/ 0 h 193"/>
                <a:gd name="T64" fmla="*/ 0 w 188"/>
                <a:gd name="T65" fmla="*/ 0 h 193"/>
                <a:gd name="T66" fmla="*/ 0 w 188"/>
                <a:gd name="T67" fmla="*/ 0 h 193"/>
                <a:gd name="T68" fmla="*/ 0 w 188"/>
                <a:gd name="T69" fmla="*/ 0 h 193"/>
                <a:gd name="T70" fmla="*/ 0 w 188"/>
                <a:gd name="T71" fmla="*/ 0 h 193"/>
                <a:gd name="T72" fmla="*/ 0 w 188"/>
                <a:gd name="T73" fmla="*/ 0 h 193"/>
                <a:gd name="T74" fmla="*/ 0 w 188"/>
                <a:gd name="T75" fmla="*/ 0 h 193"/>
                <a:gd name="T76" fmla="*/ 0 w 188"/>
                <a:gd name="T77" fmla="*/ 0 h 193"/>
                <a:gd name="T78" fmla="*/ 0 w 188"/>
                <a:gd name="T79" fmla="*/ 0 h 193"/>
                <a:gd name="T80" fmla="*/ 0 w 188"/>
                <a:gd name="T81" fmla="*/ 0 h 1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8"/>
                <a:gd name="T124" fmla="*/ 0 h 193"/>
                <a:gd name="T125" fmla="*/ 188 w 188"/>
                <a:gd name="T126" fmla="*/ 193 h 1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8" h="193">
                  <a:moveTo>
                    <a:pt x="77" y="193"/>
                  </a:moveTo>
                  <a:lnTo>
                    <a:pt x="68" y="184"/>
                  </a:lnTo>
                  <a:lnTo>
                    <a:pt x="59" y="176"/>
                  </a:lnTo>
                  <a:lnTo>
                    <a:pt x="49" y="168"/>
                  </a:lnTo>
                  <a:lnTo>
                    <a:pt x="39" y="161"/>
                  </a:lnTo>
                  <a:lnTo>
                    <a:pt x="29" y="153"/>
                  </a:lnTo>
                  <a:lnTo>
                    <a:pt x="19" y="146"/>
                  </a:lnTo>
                  <a:lnTo>
                    <a:pt x="10" y="139"/>
                  </a:lnTo>
                  <a:lnTo>
                    <a:pt x="0" y="132"/>
                  </a:lnTo>
                  <a:lnTo>
                    <a:pt x="0" y="122"/>
                  </a:lnTo>
                  <a:lnTo>
                    <a:pt x="2" y="116"/>
                  </a:lnTo>
                  <a:lnTo>
                    <a:pt x="7" y="112"/>
                  </a:lnTo>
                  <a:lnTo>
                    <a:pt x="14" y="110"/>
                  </a:lnTo>
                  <a:lnTo>
                    <a:pt x="21" y="107"/>
                  </a:lnTo>
                  <a:lnTo>
                    <a:pt x="27" y="105"/>
                  </a:lnTo>
                  <a:lnTo>
                    <a:pt x="33" y="102"/>
                  </a:lnTo>
                  <a:lnTo>
                    <a:pt x="38" y="98"/>
                  </a:lnTo>
                  <a:lnTo>
                    <a:pt x="58" y="85"/>
                  </a:lnTo>
                  <a:lnTo>
                    <a:pt x="77" y="73"/>
                  </a:lnTo>
                  <a:lnTo>
                    <a:pt x="96" y="61"/>
                  </a:lnTo>
                  <a:lnTo>
                    <a:pt x="115" y="48"/>
                  </a:lnTo>
                  <a:lnTo>
                    <a:pt x="133" y="36"/>
                  </a:lnTo>
                  <a:lnTo>
                    <a:pt x="151" y="23"/>
                  </a:lnTo>
                  <a:lnTo>
                    <a:pt x="169" y="12"/>
                  </a:lnTo>
                  <a:lnTo>
                    <a:pt x="188" y="0"/>
                  </a:lnTo>
                  <a:lnTo>
                    <a:pt x="182" y="12"/>
                  </a:lnTo>
                  <a:lnTo>
                    <a:pt x="174" y="25"/>
                  </a:lnTo>
                  <a:lnTo>
                    <a:pt x="168" y="37"/>
                  </a:lnTo>
                  <a:lnTo>
                    <a:pt x="161" y="48"/>
                  </a:lnTo>
                  <a:lnTo>
                    <a:pt x="154" y="61"/>
                  </a:lnTo>
                  <a:lnTo>
                    <a:pt x="148" y="72"/>
                  </a:lnTo>
                  <a:lnTo>
                    <a:pt x="140" y="84"/>
                  </a:lnTo>
                  <a:lnTo>
                    <a:pt x="133" y="96"/>
                  </a:lnTo>
                  <a:lnTo>
                    <a:pt x="126" y="108"/>
                  </a:lnTo>
                  <a:lnTo>
                    <a:pt x="120" y="120"/>
                  </a:lnTo>
                  <a:lnTo>
                    <a:pt x="113" y="132"/>
                  </a:lnTo>
                  <a:lnTo>
                    <a:pt x="105" y="144"/>
                  </a:lnTo>
                  <a:lnTo>
                    <a:pt x="98" y="155"/>
                  </a:lnTo>
                  <a:lnTo>
                    <a:pt x="92" y="168"/>
                  </a:lnTo>
                  <a:lnTo>
                    <a:pt x="85" y="180"/>
                  </a:lnTo>
                  <a:lnTo>
                    <a:pt x="77" y="1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6" name="Freeform 1129">
              <a:extLst>
                <a:ext uri="{FF2B5EF4-FFF2-40B4-BE49-F238E27FC236}">
                  <a16:creationId xmlns:a16="http://schemas.microsoft.com/office/drawing/2014/main" id="{9BFC62D1-1D1C-4BD7-A159-244B7243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1"/>
              <a:ext cx="19" cy="2"/>
            </a:xfrm>
            <a:custGeom>
              <a:avLst/>
              <a:gdLst>
                <a:gd name="T0" fmla="*/ 0 w 669"/>
                <a:gd name="T1" fmla="*/ 0 h 86"/>
                <a:gd name="T2" fmla="*/ 0 w 669"/>
                <a:gd name="T3" fmla="*/ 0 h 86"/>
                <a:gd name="T4" fmla="*/ 0 w 669"/>
                <a:gd name="T5" fmla="*/ 0 h 86"/>
                <a:gd name="T6" fmla="*/ 0 w 669"/>
                <a:gd name="T7" fmla="*/ 0 h 86"/>
                <a:gd name="T8" fmla="*/ 0 w 669"/>
                <a:gd name="T9" fmla="*/ 0 h 86"/>
                <a:gd name="T10" fmla="*/ 0 w 669"/>
                <a:gd name="T11" fmla="*/ 0 h 86"/>
                <a:gd name="T12" fmla="*/ 0 w 669"/>
                <a:gd name="T13" fmla="*/ 0 h 86"/>
                <a:gd name="T14" fmla="*/ 0 w 669"/>
                <a:gd name="T15" fmla="*/ 0 h 86"/>
                <a:gd name="T16" fmla="*/ 0 w 669"/>
                <a:gd name="T17" fmla="*/ 0 h 86"/>
                <a:gd name="T18" fmla="*/ 0 w 669"/>
                <a:gd name="T19" fmla="*/ 0 h 86"/>
                <a:gd name="T20" fmla="*/ 0 w 669"/>
                <a:gd name="T21" fmla="*/ 0 h 86"/>
                <a:gd name="T22" fmla="*/ 0 w 669"/>
                <a:gd name="T23" fmla="*/ 0 h 86"/>
                <a:gd name="T24" fmla="*/ 0 w 669"/>
                <a:gd name="T25" fmla="*/ 0 h 86"/>
                <a:gd name="T26" fmla="*/ 0 w 669"/>
                <a:gd name="T27" fmla="*/ 0 h 86"/>
                <a:gd name="T28" fmla="*/ 0 w 669"/>
                <a:gd name="T29" fmla="*/ 0 h 86"/>
                <a:gd name="T30" fmla="*/ 0 w 669"/>
                <a:gd name="T31" fmla="*/ 0 h 86"/>
                <a:gd name="T32" fmla="*/ 0 w 669"/>
                <a:gd name="T33" fmla="*/ 0 h 86"/>
                <a:gd name="T34" fmla="*/ 0 w 669"/>
                <a:gd name="T35" fmla="*/ 0 h 86"/>
                <a:gd name="T36" fmla="*/ 0 w 669"/>
                <a:gd name="T37" fmla="*/ 0 h 86"/>
                <a:gd name="T38" fmla="*/ 0 w 669"/>
                <a:gd name="T39" fmla="*/ 0 h 86"/>
                <a:gd name="T40" fmla="*/ 0 w 669"/>
                <a:gd name="T41" fmla="*/ 0 h 86"/>
                <a:gd name="T42" fmla="*/ 0 w 669"/>
                <a:gd name="T43" fmla="*/ 0 h 86"/>
                <a:gd name="T44" fmla="*/ 0 w 669"/>
                <a:gd name="T45" fmla="*/ 0 h 86"/>
                <a:gd name="T46" fmla="*/ 0 w 669"/>
                <a:gd name="T47" fmla="*/ 0 h 86"/>
                <a:gd name="T48" fmla="*/ 0 w 669"/>
                <a:gd name="T49" fmla="*/ 0 h 86"/>
                <a:gd name="T50" fmla="*/ 0 w 669"/>
                <a:gd name="T51" fmla="*/ 0 h 86"/>
                <a:gd name="T52" fmla="*/ 0 w 669"/>
                <a:gd name="T53" fmla="*/ 0 h 86"/>
                <a:gd name="T54" fmla="*/ 0 w 669"/>
                <a:gd name="T55" fmla="*/ 0 h 86"/>
                <a:gd name="T56" fmla="*/ 0 w 669"/>
                <a:gd name="T57" fmla="*/ 0 h 86"/>
                <a:gd name="T58" fmla="*/ 0 w 669"/>
                <a:gd name="T59" fmla="*/ 0 h 86"/>
                <a:gd name="T60" fmla="*/ 0 w 669"/>
                <a:gd name="T61" fmla="*/ 0 h 86"/>
                <a:gd name="T62" fmla="*/ 0 w 669"/>
                <a:gd name="T63" fmla="*/ 0 h 86"/>
                <a:gd name="T64" fmla="*/ 0 w 669"/>
                <a:gd name="T65" fmla="*/ 0 h 86"/>
                <a:gd name="T66" fmla="*/ 0 w 669"/>
                <a:gd name="T67" fmla="*/ 0 h 86"/>
                <a:gd name="T68" fmla="*/ 0 w 669"/>
                <a:gd name="T69" fmla="*/ 0 h 86"/>
                <a:gd name="T70" fmla="*/ 0 w 669"/>
                <a:gd name="T71" fmla="*/ 0 h 86"/>
                <a:gd name="T72" fmla="*/ 0 w 669"/>
                <a:gd name="T73" fmla="*/ 0 h 86"/>
                <a:gd name="T74" fmla="*/ 0 w 669"/>
                <a:gd name="T75" fmla="*/ 0 h 86"/>
                <a:gd name="T76" fmla="*/ 0 w 669"/>
                <a:gd name="T77" fmla="*/ 0 h 86"/>
                <a:gd name="T78" fmla="*/ 0 w 669"/>
                <a:gd name="T79" fmla="*/ 0 h 86"/>
                <a:gd name="T80" fmla="*/ 0 w 669"/>
                <a:gd name="T81" fmla="*/ 0 h 86"/>
                <a:gd name="T82" fmla="*/ 0 w 669"/>
                <a:gd name="T83" fmla="*/ 0 h 86"/>
                <a:gd name="T84" fmla="*/ 0 w 669"/>
                <a:gd name="T85" fmla="*/ 0 h 86"/>
                <a:gd name="T86" fmla="*/ 0 w 669"/>
                <a:gd name="T87" fmla="*/ 0 h 86"/>
                <a:gd name="T88" fmla="*/ 0 w 669"/>
                <a:gd name="T89" fmla="*/ 0 h 86"/>
                <a:gd name="T90" fmla="*/ 0 w 669"/>
                <a:gd name="T91" fmla="*/ 0 h 86"/>
                <a:gd name="T92" fmla="*/ 0 w 669"/>
                <a:gd name="T93" fmla="*/ 0 h 86"/>
                <a:gd name="T94" fmla="*/ 0 w 669"/>
                <a:gd name="T95" fmla="*/ 0 h 86"/>
                <a:gd name="T96" fmla="*/ 0 w 669"/>
                <a:gd name="T97" fmla="*/ 0 h 86"/>
                <a:gd name="T98" fmla="*/ 0 w 669"/>
                <a:gd name="T99" fmla="*/ 0 h 86"/>
                <a:gd name="T100" fmla="*/ 0 w 669"/>
                <a:gd name="T101" fmla="*/ 0 h 8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69"/>
                <a:gd name="T154" fmla="*/ 0 h 86"/>
                <a:gd name="T155" fmla="*/ 669 w 669"/>
                <a:gd name="T156" fmla="*/ 86 h 8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69" h="86">
                  <a:moveTo>
                    <a:pt x="548" y="27"/>
                  </a:moveTo>
                  <a:lnTo>
                    <a:pt x="561" y="22"/>
                  </a:lnTo>
                  <a:lnTo>
                    <a:pt x="575" y="18"/>
                  </a:lnTo>
                  <a:lnTo>
                    <a:pt x="591" y="14"/>
                  </a:lnTo>
                  <a:lnTo>
                    <a:pt x="606" y="12"/>
                  </a:lnTo>
                  <a:lnTo>
                    <a:pt x="621" y="12"/>
                  </a:lnTo>
                  <a:lnTo>
                    <a:pt x="637" y="13"/>
                  </a:lnTo>
                  <a:lnTo>
                    <a:pt x="651" y="16"/>
                  </a:lnTo>
                  <a:lnTo>
                    <a:pt x="665" y="22"/>
                  </a:lnTo>
                  <a:lnTo>
                    <a:pt x="667" y="30"/>
                  </a:lnTo>
                  <a:lnTo>
                    <a:pt x="668" y="38"/>
                  </a:lnTo>
                  <a:lnTo>
                    <a:pt x="669" y="45"/>
                  </a:lnTo>
                  <a:lnTo>
                    <a:pt x="669" y="53"/>
                  </a:lnTo>
                  <a:lnTo>
                    <a:pt x="669" y="62"/>
                  </a:lnTo>
                  <a:lnTo>
                    <a:pt x="669" y="70"/>
                  </a:lnTo>
                  <a:lnTo>
                    <a:pt x="669" y="78"/>
                  </a:lnTo>
                  <a:lnTo>
                    <a:pt x="669" y="86"/>
                  </a:lnTo>
                  <a:lnTo>
                    <a:pt x="627" y="84"/>
                  </a:lnTo>
                  <a:lnTo>
                    <a:pt x="585" y="81"/>
                  </a:lnTo>
                  <a:lnTo>
                    <a:pt x="543" y="79"/>
                  </a:lnTo>
                  <a:lnTo>
                    <a:pt x="502" y="77"/>
                  </a:lnTo>
                  <a:lnTo>
                    <a:pt x="461" y="75"/>
                  </a:lnTo>
                  <a:lnTo>
                    <a:pt x="419" y="73"/>
                  </a:lnTo>
                  <a:lnTo>
                    <a:pt x="377" y="72"/>
                  </a:lnTo>
                  <a:lnTo>
                    <a:pt x="336" y="70"/>
                  </a:lnTo>
                  <a:lnTo>
                    <a:pt x="295" y="69"/>
                  </a:lnTo>
                  <a:lnTo>
                    <a:pt x="253" y="69"/>
                  </a:lnTo>
                  <a:lnTo>
                    <a:pt x="212" y="69"/>
                  </a:lnTo>
                  <a:lnTo>
                    <a:pt x="169" y="69"/>
                  </a:lnTo>
                  <a:lnTo>
                    <a:pt x="128" y="70"/>
                  </a:lnTo>
                  <a:lnTo>
                    <a:pt x="86" y="71"/>
                  </a:lnTo>
                  <a:lnTo>
                    <a:pt x="43" y="73"/>
                  </a:lnTo>
                  <a:lnTo>
                    <a:pt x="0" y="75"/>
                  </a:lnTo>
                  <a:lnTo>
                    <a:pt x="2" y="14"/>
                  </a:lnTo>
                  <a:lnTo>
                    <a:pt x="7" y="10"/>
                  </a:lnTo>
                  <a:lnTo>
                    <a:pt x="20" y="6"/>
                  </a:lnTo>
                  <a:lnTo>
                    <a:pt x="43" y="4"/>
                  </a:lnTo>
                  <a:lnTo>
                    <a:pt x="71" y="2"/>
                  </a:lnTo>
                  <a:lnTo>
                    <a:pt x="107" y="0"/>
                  </a:lnTo>
                  <a:lnTo>
                    <a:pt x="146" y="0"/>
                  </a:lnTo>
                  <a:lnTo>
                    <a:pt x="188" y="0"/>
                  </a:lnTo>
                  <a:lnTo>
                    <a:pt x="231" y="0"/>
                  </a:lnTo>
                  <a:lnTo>
                    <a:pt x="274" y="0"/>
                  </a:lnTo>
                  <a:lnTo>
                    <a:pt x="317" y="1"/>
                  </a:lnTo>
                  <a:lnTo>
                    <a:pt x="356" y="2"/>
                  </a:lnTo>
                  <a:lnTo>
                    <a:pt x="392" y="3"/>
                  </a:lnTo>
                  <a:lnTo>
                    <a:pt x="422" y="4"/>
                  </a:lnTo>
                  <a:lnTo>
                    <a:pt x="444" y="4"/>
                  </a:lnTo>
                  <a:lnTo>
                    <a:pt x="460" y="5"/>
                  </a:lnTo>
                  <a:lnTo>
                    <a:pt x="465" y="5"/>
                  </a:lnTo>
                  <a:lnTo>
                    <a:pt x="548" y="27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Freeform 1130">
              <a:extLst>
                <a:ext uri="{FF2B5EF4-FFF2-40B4-BE49-F238E27FC236}">
                  <a16:creationId xmlns:a16="http://schemas.microsoft.com/office/drawing/2014/main" id="{FA378316-2DAB-459B-933F-DFEB24779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302"/>
              <a:ext cx="0" cy="2"/>
            </a:xfrm>
            <a:custGeom>
              <a:avLst/>
              <a:gdLst>
                <a:gd name="T0" fmla="*/ 0 w 16"/>
                <a:gd name="T1" fmla="*/ 0 h 71"/>
                <a:gd name="T2" fmla="*/ 0 w 16"/>
                <a:gd name="T3" fmla="*/ 0 h 71"/>
                <a:gd name="T4" fmla="*/ 0 w 16"/>
                <a:gd name="T5" fmla="*/ 0 h 71"/>
                <a:gd name="T6" fmla="*/ 0 w 16"/>
                <a:gd name="T7" fmla="*/ 0 h 71"/>
                <a:gd name="T8" fmla="*/ 0 w 16"/>
                <a:gd name="T9" fmla="*/ 0 h 71"/>
                <a:gd name="T10" fmla="*/ 0 w 16"/>
                <a:gd name="T11" fmla="*/ 0 h 71"/>
                <a:gd name="T12" fmla="*/ 0 w 16"/>
                <a:gd name="T13" fmla="*/ 0 h 71"/>
                <a:gd name="T14" fmla="*/ 0 w 16"/>
                <a:gd name="T15" fmla="*/ 0 h 71"/>
                <a:gd name="T16" fmla="*/ 0 w 16"/>
                <a:gd name="T17" fmla="*/ 0 h 71"/>
                <a:gd name="T18" fmla="*/ 0 w 16"/>
                <a:gd name="T19" fmla="*/ 0 h 71"/>
                <a:gd name="T20" fmla="*/ 0 w 16"/>
                <a:gd name="T21" fmla="*/ 0 h 71"/>
                <a:gd name="T22" fmla="*/ 0 w 16"/>
                <a:gd name="T23" fmla="*/ 0 h 71"/>
                <a:gd name="T24" fmla="*/ 0 w 16"/>
                <a:gd name="T25" fmla="*/ 0 h 71"/>
                <a:gd name="T26" fmla="*/ 0 w 16"/>
                <a:gd name="T27" fmla="*/ 0 h 71"/>
                <a:gd name="T28" fmla="*/ 0 w 16"/>
                <a:gd name="T29" fmla="*/ 0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71"/>
                <a:gd name="T47" fmla="*/ 0 w 16"/>
                <a:gd name="T48" fmla="*/ 71 h 7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71">
                  <a:moveTo>
                    <a:pt x="16" y="71"/>
                  </a:moveTo>
                  <a:lnTo>
                    <a:pt x="9" y="71"/>
                  </a:lnTo>
                  <a:lnTo>
                    <a:pt x="5" y="66"/>
                  </a:lnTo>
                  <a:lnTo>
                    <a:pt x="3" y="58"/>
                  </a:lnTo>
                  <a:lnTo>
                    <a:pt x="2" y="51"/>
                  </a:lnTo>
                  <a:lnTo>
                    <a:pt x="0" y="4"/>
                  </a:lnTo>
                  <a:lnTo>
                    <a:pt x="9" y="0"/>
                  </a:lnTo>
                  <a:lnTo>
                    <a:pt x="11" y="7"/>
                  </a:lnTo>
                  <a:lnTo>
                    <a:pt x="12" y="15"/>
                  </a:lnTo>
                  <a:lnTo>
                    <a:pt x="13" y="25"/>
                  </a:lnTo>
                  <a:lnTo>
                    <a:pt x="14" y="34"/>
                  </a:lnTo>
                  <a:lnTo>
                    <a:pt x="14" y="43"/>
                  </a:lnTo>
                  <a:lnTo>
                    <a:pt x="15" y="53"/>
                  </a:lnTo>
                  <a:lnTo>
                    <a:pt x="15" y="63"/>
                  </a:lnTo>
                  <a:lnTo>
                    <a:pt x="16" y="71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8" name="Freeform 1131">
              <a:extLst>
                <a:ext uri="{FF2B5EF4-FFF2-40B4-BE49-F238E27FC236}">
                  <a16:creationId xmlns:a16="http://schemas.microsoft.com/office/drawing/2014/main" id="{05CB7EB8-F859-4578-955E-0FE2E7211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" y="303"/>
              <a:ext cx="0" cy="0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0 h 28"/>
                <a:gd name="T6" fmla="*/ 0 w 22"/>
                <a:gd name="T7" fmla="*/ 0 h 28"/>
                <a:gd name="T8" fmla="*/ 0 w 22"/>
                <a:gd name="T9" fmla="*/ 0 h 28"/>
                <a:gd name="T10" fmla="*/ 0 w 22"/>
                <a:gd name="T11" fmla="*/ 0 h 28"/>
                <a:gd name="T12" fmla="*/ 0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0 w 22"/>
                <a:gd name="T19" fmla="*/ 0 h 28"/>
                <a:gd name="T20" fmla="*/ 0 w 22"/>
                <a:gd name="T21" fmla="*/ 0 h 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28"/>
                <a:gd name="T35" fmla="*/ 22 w 22"/>
                <a:gd name="T36" fmla="*/ 28 h 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28">
                  <a:moveTo>
                    <a:pt x="22" y="24"/>
                  </a:moveTo>
                  <a:lnTo>
                    <a:pt x="3" y="28"/>
                  </a:lnTo>
                  <a:lnTo>
                    <a:pt x="2" y="22"/>
                  </a:lnTo>
                  <a:lnTo>
                    <a:pt x="1" y="15"/>
                  </a:lnTo>
                  <a:lnTo>
                    <a:pt x="0" y="9"/>
                  </a:lnTo>
                  <a:lnTo>
                    <a:pt x="2" y="2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24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9" name="Freeform 1132">
              <a:extLst>
                <a:ext uri="{FF2B5EF4-FFF2-40B4-BE49-F238E27FC236}">
                  <a16:creationId xmlns:a16="http://schemas.microsoft.com/office/drawing/2014/main" id="{C665288F-39D9-44C9-B190-33B012B1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303"/>
              <a:ext cx="6" cy="8"/>
            </a:xfrm>
            <a:custGeom>
              <a:avLst/>
              <a:gdLst>
                <a:gd name="T0" fmla="*/ 0 w 174"/>
                <a:gd name="T1" fmla="*/ 0 h 259"/>
                <a:gd name="T2" fmla="*/ 0 w 174"/>
                <a:gd name="T3" fmla="*/ 0 h 259"/>
                <a:gd name="T4" fmla="*/ 0 w 174"/>
                <a:gd name="T5" fmla="*/ 0 h 259"/>
                <a:gd name="T6" fmla="*/ 0 w 174"/>
                <a:gd name="T7" fmla="*/ 0 h 259"/>
                <a:gd name="T8" fmla="*/ 0 w 174"/>
                <a:gd name="T9" fmla="*/ 0 h 259"/>
                <a:gd name="T10" fmla="*/ 0 w 174"/>
                <a:gd name="T11" fmla="*/ 0 h 259"/>
                <a:gd name="T12" fmla="*/ 0 w 174"/>
                <a:gd name="T13" fmla="*/ 0 h 259"/>
                <a:gd name="T14" fmla="*/ 0 w 174"/>
                <a:gd name="T15" fmla="*/ 0 h 259"/>
                <a:gd name="T16" fmla="*/ 0 w 174"/>
                <a:gd name="T17" fmla="*/ 0 h 259"/>
                <a:gd name="T18" fmla="*/ 0 w 174"/>
                <a:gd name="T19" fmla="*/ 0 h 259"/>
                <a:gd name="T20" fmla="*/ 0 w 174"/>
                <a:gd name="T21" fmla="*/ 0 h 259"/>
                <a:gd name="T22" fmla="*/ 0 w 174"/>
                <a:gd name="T23" fmla="*/ 0 h 259"/>
                <a:gd name="T24" fmla="*/ 0 w 174"/>
                <a:gd name="T25" fmla="*/ 0 h 259"/>
                <a:gd name="T26" fmla="*/ 0 w 174"/>
                <a:gd name="T27" fmla="*/ 0 h 259"/>
                <a:gd name="T28" fmla="*/ 0 w 174"/>
                <a:gd name="T29" fmla="*/ 0 h 259"/>
                <a:gd name="T30" fmla="*/ 0 w 174"/>
                <a:gd name="T31" fmla="*/ 0 h 259"/>
                <a:gd name="T32" fmla="*/ 0 w 174"/>
                <a:gd name="T33" fmla="*/ 0 h 259"/>
                <a:gd name="T34" fmla="*/ 0 w 174"/>
                <a:gd name="T35" fmla="*/ 0 h 259"/>
                <a:gd name="T36" fmla="*/ 0 w 174"/>
                <a:gd name="T37" fmla="*/ 0 h 259"/>
                <a:gd name="T38" fmla="*/ 0 w 174"/>
                <a:gd name="T39" fmla="*/ 0 h 259"/>
                <a:gd name="T40" fmla="*/ 0 w 174"/>
                <a:gd name="T41" fmla="*/ 0 h 259"/>
                <a:gd name="T42" fmla="*/ 0 w 174"/>
                <a:gd name="T43" fmla="*/ 0 h 259"/>
                <a:gd name="T44" fmla="*/ 0 w 174"/>
                <a:gd name="T45" fmla="*/ 0 h 259"/>
                <a:gd name="T46" fmla="*/ 0 w 174"/>
                <a:gd name="T47" fmla="*/ 0 h 259"/>
                <a:gd name="T48" fmla="*/ 0 w 174"/>
                <a:gd name="T49" fmla="*/ 0 h 259"/>
                <a:gd name="T50" fmla="*/ 0 w 174"/>
                <a:gd name="T51" fmla="*/ 0 h 259"/>
                <a:gd name="T52" fmla="*/ 0 w 174"/>
                <a:gd name="T53" fmla="*/ 0 h 259"/>
                <a:gd name="T54" fmla="*/ 0 w 174"/>
                <a:gd name="T55" fmla="*/ 0 h 259"/>
                <a:gd name="T56" fmla="*/ 0 w 174"/>
                <a:gd name="T57" fmla="*/ 0 h 259"/>
                <a:gd name="T58" fmla="*/ 0 w 174"/>
                <a:gd name="T59" fmla="*/ 0 h 259"/>
                <a:gd name="T60" fmla="*/ 0 w 174"/>
                <a:gd name="T61" fmla="*/ 0 h 259"/>
                <a:gd name="T62" fmla="*/ 0 w 174"/>
                <a:gd name="T63" fmla="*/ 0 h 259"/>
                <a:gd name="T64" fmla="*/ 0 w 174"/>
                <a:gd name="T65" fmla="*/ 0 h 259"/>
                <a:gd name="T66" fmla="*/ 0 w 174"/>
                <a:gd name="T67" fmla="*/ 0 h 259"/>
                <a:gd name="T68" fmla="*/ 0 w 174"/>
                <a:gd name="T69" fmla="*/ 0 h 259"/>
                <a:gd name="T70" fmla="*/ 0 w 174"/>
                <a:gd name="T71" fmla="*/ 0 h 259"/>
                <a:gd name="T72" fmla="*/ 0 w 174"/>
                <a:gd name="T73" fmla="*/ 0 h 259"/>
                <a:gd name="T74" fmla="*/ 0 w 174"/>
                <a:gd name="T75" fmla="*/ 0 h 259"/>
                <a:gd name="T76" fmla="*/ 0 w 174"/>
                <a:gd name="T77" fmla="*/ 0 h 259"/>
                <a:gd name="T78" fmla="*/ 0 w 174"/>
                <a:gd name="T79" fmla="*/ 0 h 259"/>
                <a:gd name="T80" fmla="*/ 0 w 174"/>
                <a:gd name="T81" fmla="*/ 0 h 259"/>
                <a:gd name="T82" fmla="*/ 0 w 174"/>
                <a:gd name="T83" fmla="*/ 0 h 259"/>
                <a:gd name="T84" fmla="*/ 0 w 174"/>
                <a:gd name="T85" fmla="*/ 0 h 259"/>
                <a:gd name="T86" fmla="*/ 0 w 174"/>
                <a:gd name="T87" fmla="*/ 0 h 259"/>
                <a:gd name="T88" fmla="*/ 0 w 174"/>
                <a:gd name="T89" fmla="*/ 0 h 259"/>
                <a:gd name="T90" fmla="*/ 0 w 174"/>
                <a:gd name="T91" fmla="*/ 0 h 259"/>
                <a:gd name="T92" fmla="*/ 0 w 174"/>
                <a:gd name="T93" fmla="*/ 0 h 259"/>
                <a:gd name="T94" fmla="*/ 0 w 174"/>
                <a:gd name="T95" fmla="*/ 0 h 259"/>
                <a:gd name="T96" fmla="*/ 0 w 174"/>
                <a:gd name="T97" fmla="*/ 0 h 259"/>
                <a:gd name="T98" fmla="*/ 0 w 174"/>
                <a:gd name="T99" fmla="*/ 0 h 259"/>
                <a:gd name="T100" fmla="*/ 0 w 174"/>
                <a:gd name="T101" fmla="*/ 0 h 259"/>
                <a:gd name="T102" fmla="*/ 0 w 174"/>
                <a:gd name="T103" fmla="*/ 0 h 259"/>
                <a:gd name="T104" fmla="*/ 0 w 174"/>
                <a:gd name="T105" fmla="*/ 0 h 259"/>
                <a:gd name="T106" fmla="*/ 0 w 174"/>
                <a:gd name="T107" fmla="*/ 0 h 259"/>
                <a:gd name="T108" fmla="*/ 0 w 174"/>
                <a:gd name="T109" fmla="*/ 0 h 259"/>
                <a:gd name="T110" fmla="*/ 0 w 174"/>
                <a:gd name="T111" fmla="*/ 0 h 259"/>
                <a:gd name="T112" fmla="*/ 0 w 174"/>
                <a:gd name="T113" fmla="*/ 0 h 259"/>
                <a:gd name="T114" fmla="*/ 0 w 174"/>
                <a:gd name="T115" fmla="*/ 0 h 25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59"/>
                <a:gd name="T176" fmla="*/ 174 w 174"/>
                <a:gd name="T177" fmla="*/ 259 h 25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59">
                  <a:moveTo>
                    <a:pt x="174" y="36"/>
                  </a:moveTo>
                  <a:lnTo>
                    <a:pt x="161" y="47"/>
                  </a:lnTo>
                  <a:lnTo>
                    <a:pt x="149" y="59"/>
                  </a:lnTo>
                  <a:lnTo>
                    <a:pt x="138" y="70"/>
                  </a:lnTo>
                  <a:lnTo>
                    <a:pt x="127" y="83"/>
                  </a:lnTo>
                  <a:lnTo>
                    <a:pt x="117" y="96"/>
                  </a:lnTo>
                  <a:lnTo>
                    <a:pt x="108" y="109"/>
                  </a:lnTo>
                  <a:lnTo>
                    <a:pt x="98" y="124"/>
                  </a:lnTo>
                  <a:lnTo>
                    <a:pt x="90" y="137"/>
                  </a:lnTo>
                  <a:lnTo>
                    <a:pt x="82" y="152"/>
                  </a:lnTo>
                  <a:lnTo>
                    <a:pt x="74" y="167"/>
                  </a:lnTo>
                  <a:lnTo>
                    <a:pt x="66" y="181"/>
                  </a:lnTo>
                  <a:lnTo>
                    <a:pt x="60" y="197"/>
                  </a:lnTo>
                  <a:lnTo>
                    <a:pt x="54" y="212"/>
                  </a:lnTo>
                  <a:lnTo>
                    <a:pt x="48" y="228"/>
                  </a:lnTo>
                  <a:lnTo>
                    <a:pt x="42" y="243"/>
                  </a:lnTo>
                  <a:lnTo>
                    <a:pt x="37" y="259"/>
                  </a:lnTo>
                  <a:lnTo>
                    <a:pt x="30" y="257"/>
                  </a:lnTo>
                  <a:lnTo>
                    <a:pt x="25" y="254"/>
                  </a:lnTo>
                  <a:lnTo>
                    <a:pt x="21" y="248"/>
                  </a:lnTo>
                  <a:lnTo>
                    <a:pt x="17" y="243"/>
                  </a:lnTo>
                  <a:lnTo>
                    <a:pt x="15" y="237"/>
                  </a:lnTo>
                  <a:lnTo>
                    <a:pt x="13" y="231"/>
                  </a:lnTo>
                  <a:lnTo>
                    <a:pt x="11" y="226"/>
                  </a:lnTo>
                  <a:lnTo>
                    <a:pt x="10" y="222"/>
                  </a:lnTo>
                  <a:lnTo>
                    <a:pt x="0" y="216"/>
                  </a:lnTo>
                  <a:lnTo>
                    <a:pt x="4" y="203"/>
                  </a:lnTo>
                  <a:lnTo>
                    <a:pt x="9" y="190"/>
                  </a:lnTo>
                  <a:lnTo>
                    <a:pt x="14" y="176"/>
                  </a:lnTo>
                  <a:lnTo>
                    <a:pt x="19" y="163"/>
                  </a:lnTo>
                  <a:lnTo>
                    <a:pt x="25" y="149"/>
                  </a:lnTo>
                  <a:lnTo>
                    <a:pt x="31" y="136"/>
                  </a:lnTo>
                  <a:lnTo>
                    <a:pt x="38" y="124"/>
                  </a:lnTo>
                  <a:lnTo>
                    <a:pt x="45" y="111"/>
                  </a:lnTo>
                  <a:lnTo>
                    <a:pt x="52" y="98"/>
                  </a:lnTo>
                  <a:lnTo>
                    <a:pt x="59" y="87"/>
                  </a:lnTo>
                  <a:lnTo>
                    <a:pt x="68" y="74"/>
                  </a:lnTo>
                  <a:lnTo>
                    <a:pt x="75" y="63"/>
                  </a:lnTo>
                  <a:lnTo>
                    <a:pt x="83" y="50"/>
                  </a:lnTo>
                  <a:lnTo>
                    <a:pt x="92" y="40"/>
                  </a:lnTo>
                  <a:lnTo>
                    <a:pt x="100" y="29"/>
                  </a:lnTo>
                  <a:lnTo>
                    <a:pt x="110" y="19"/>
                  </a:lnTo>
                  <a:lnTo>
                    <a:pt x="114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8" y="3"/>
                  </a:lnTo>
                  <a:lnTo>
                    <a:pt x="133" y="1"/>
                  </a:lnTo>
                  <a:lnTo>
                    <a:pt x="140" y="0"/>
                  </a:lnTo>
                  <a:lnTo>
                    <a:pt x="145" y="1"/>
                  </a:lnTo>
                  <a:lnTo>
                    <a:pt x="150" y="3"/>
                  </a:lnTo>
                  <a:lnTo>
                    <a:pt x="153" y="7"/>
                  </a:lnTo>
                  <a:lnTo>
                    <a:pt x="156" y="11"/>
                  </a:lnTo>
                  <a:lnTo>
                    <a:pt x="160" y="15"/>
                  </a:lnTo>
                  <a:lnTo>
                    <a:pt x="163" y="20"/>
                  </a:lnTo>
                  <a:lnTo>
                    <a:pt x="166" y="24"/>
                  </a:lnTo>
                  <a:lnTo>
                    <a:pt x="169" y="27"/>
                  </a:lnTo>
                  <a:lnTo>
                    <a:pt x="172" y="32"/>
                  </a:lnTo>
                  <a:lnTo>
                    <a:pt x="17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0" name="Freeform 1133">
              <a:extLst>
                <a:ext uri="{FF2B5EF4-FFF2-40B4-BE49-F238E27FC236}">
                  <a16:creationId xmlns:a16="http://schemas.microsoft.com/office/drawing/2014/main" id="{B72A6EB7-85D8-43E6-ABA3-6C70EDE6B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3"/>
              <a:ext cx="19" cy="1"/>
            </a:xfrm>
            <a:custGeom>
              <a:avLst/>
              <a:gdLst>
                <a:gd name="T0" fmla="*/ 0 w 667"/>
                <a:gd name="T1" fmla="*/ 0 h 42"/>
                <a:gd name="T2" fmla="*/ 0 w 667"/>
                <a:gd name="T3" fmla="*/ 0 h 42"/>
                <a:gd name="T4" fmla="*/ 0 w 667"/>
                <a:gd name="T5" fmla="*/ 0 h 42"/>
                <a:gd name="T6" fmla="*/ 0 w 667"/>
                <a:gd name="T7" fmla="*/ 0 h 42"/>
                <a:gd name="T8" fmla="*/ 0 w 667"/>
                <a:gd name="T9" fmla="*/ 0 h 42"/>
                <a:gd name="T10" fmla="*/ 0 w 667"/>
                <a:gd name="T11" fmla="*/ 0 h 42"/>
                <a:gd name="T12" fmla="*/ 0 w 667"/>
                <a:gd name="T13" fmla="*/ 0 h 42"/>
                <a:gd name="T14" fmla="*/ 0 w 667"/>
                <a:gd name="T15" fmla="*/ 0 h 42"/>
                <a:gd name="T16" fmla="*/ 0 w 667"/>
                <a:gd name="T17" fmla="*/ 0 h 42"/>
                <a:gd name="T18" fmla="*/ 0 w 667"/>
                <a:gd name="T19" fmla="*/ 0 h 42"/>
                <a:gd name="T20" fmla="*/ 0 w 667"/>
                <a:gd name="T21" fmla="*/ 0 h 42"/>
                <a:gd name="T22" fmla="*/ 0 w 667"/>
                <a:gd name="T23" fmla="*/ 0 h 42"/>
                <a:gd name="T24" fmla="*/ 0 w 667"/>
                <a:gd name="T25" fmla="*/ 0 h 42"/>
                <a:gd name="T26" fmla="*/ 0 w 667"/>
                <a:gd name="T27" fmla="*/ 0 h 42"/>
                <a:gd name="T28" fmla="*/ 0 w 667"/>
                <a:gd name="T29" fmla="*/ 0 h 42"/>
                <a:gd name="T30" fmla="*/ 0 w 667"/>
                <a:gd name="T31" fmla="*/ 0 h 42"/>
                <a:gd name="T32" fmla="*/ 0 w 667"/>
                <a:gd name="T33" fmla="*/ 0 h 42"/>
                <a:gd name="T34" fmla="*/ 0 w 667"/>
                <a:gd name="T35" fmla="*/ 0 h 42"/>
                <a:gd name="T36" fmla="*/ 0 w 667"/>
                <a:gd name="T37" fmla="*/ 0 h 42"/>
                <a:gd name="T38" fmla="*/ 0 w 667"/>
                <a:gd name="T39" fmla="*/ 0 h 42"/>
                <a:gd name="T40" fmla="*/ 0 w 667"/>
                <a:gd name="T41" fmla="*/ 0 h 42"/>
                <a:gd name="T42" fmla="*/ 0 w 667"/>
                <a:gd name="T43" fmla="*/ 0 h 42"/>
                <a:gd name="T44" fmla="*/ 0 w 667"/>
                <a:gd name="T45" fmla="*/ 0 h 42"/>
                <a:gd name="T46" fmla="*/ 0 w 667"/>
                <a:gd name="T47" fmla="*/ 0 h 42"/>
                <a:gd name="T48" fmla="*/ 0 w 667"/>
                <a:gd name="T49" fmla="*/ 0 h 42"/>
                <a:gd name="T50" fmla="*/ 0 w 667"/>
                <a:gd name="T51" fmla="*/ 0 h 42"/>
                <a:gd name="T52" fmla="*/ 0 w 667"/>
                <a:gd name="T53" fmla="*/ 0 h 42"/>
                <a:gd name="T54" fmla="*/ 0 w 667"/>
                <a:gd name="T55" fmla="*/ 0 h 42"/>
                <a:gd name="T56" fmla="*/ 0 w 667"/>
                <a:gd name="T57" fmla="*/ 0 h 42"/>
                <a:gd name="T58" fmla="*/ 0 w 667"/>
                <a:gd name="T59" fmla="*/ 0 h 42"/>
                <a:gd name="T60" fmla="*/ 0 w 667"/>
                <a:gd name="T61" fmla="*/ 0 h 42"/>
                <a:gd name="T62" fmla="*/ 0 w 667"/>
                <a:gd name="T63" fmla="*/ 0 h 42"/>
                <a:gd name="T64" fmla="*/ 0 w 667"/>
                <a:gd name="T65" fmla="*/ 0 h 42"/>
                <a:gd name="T66" fmla="*/ 0 w 667"/>
                <a:gd name="T67" fmla="*/ 0 h 42"/>
                <a:gd name="T68" fmla="*/ 0 w 667"/>
                <a:gd name="T69" fmla="*/ 0 h 42"/>
                <a:gd name="T70" fmla="*/ 0 w 667"/>
                <a:gd name="T71" fmla="*/ 0 h 42"/>
                <a:gd name="T72" fmla="*/ 0 w 667"/>
                <a:gd name="T73" fmla="*/ 0 h 42"/>
                <a:gd name="T74" fmla="*/ 0 w 667"/>
                <a:gd name="T75" fmla="*/ 0 h 42"/>
                <a:gd name="T76" fmla="*/ 0 w 667"/>
                <a:gd name="T77" fmla="*/ 0 h 42"/>
                <a:gd name="T78" fmla="*/ 0 w 667"/>
                <a:gd name="T79" fmla="*/ 0 h 42"/>
                <a:gd name="T80" fmla="*/ 0 w 667"/>
                <a:gd name="T81" fmla="*/ 0 h 42"/>
                <a:gd name="T82" fmla="*/ 0 w 667"/>
                <a:gd name="T83" fmla="*/ 0 h 42"/>
                <a:gd name="T84" fmla="*/ 0 w 667"/>
                <a:gd name="T85" fmla="*/ 0 h 42"/>
                <a:gd name="T86" fmla="*/ 0 w 667"/>
                <a:gd name="T87" fmla="*/ 0 h 4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67"/>
                <a:gd name="T133" fmla="*/ 0 h 42"/>
                <a:gd name="T134" fmla="*/ 667 w 667"/>
                <a:gd name="T135" fmla="*/ 42 h 4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67" h="42">
                  <a:moveTo>
                    <a:pt x="574" y="12"/>
                  </a:moveTo>
                  <a:lnTo>
                    <a:pt x="586" y="12"/>
                  </a:lnTo>
                  <a:lnTo>
                    <a:pt x="598" y="13"/>
                  </a:lnTo>
                  <a:lnTo>
                    <a:pt x="610" y="14"/>
                  </a:lnTo>
                  <a:lnTo>
                    <a:pt x="622" y="15"/>
                  </a:lnTo>
                  <a:lnTo>
                    <a:pt x="633" y="17"/>
                  </a:lnTo>
                  <a:lnTo>
                    <a:pt x="644" y="19"/>
                  </a:lnTo>
                  <a:lnTo>
                    <a:pt x="655" y="20"/>
                  </a:lnTo>
                  <a:lnTo>
                    <a:pt x="667" y="22"/>
                  </a:lnTo>
                  <a:lnTo>
                    <a:pt x="667" y="42"/>
                  </a:lnTo>
                  <a:lnTo>
                    <a:pt x="637" y="37"/>
                  </a:lnTo>
                  <a:lnTo>
                    <a:pt x="607" y="34"/>
                  </a:lnTo>
                  <a:lnTo>
                    <a:pt x="576" y="31"/>
                  </a:lnTo>
                  <a:lnTo>
                    <a:pt x="546" y="29"/>
                  </a:lnTo>
                  <a:lnTo>
                    <a:pt x="515" y="27"/>
                  </a:lnTo>
                  <a:lnTo>
                    <a:pt x="485" y="26"/>
                  </a:lnTo>
                  <a:lnTo>
                    <a:pt x="453" y="26"/>
                  </a:lnTo>
                  <a:lnTo>
                    <a:pt x="422" y="25"/>
                  </a:lnTo>
                  <a:lnTo>
                    <a:pt x="391" y="25"/>
                  </a:lnTo>
                  <a:lnTo>
                    <a:pt x="359" y="25"/>
                  </a:lnTo>
                  <a:lnTo>
                    <a:pt x="328" y="25"/>
                  </a:lnTo>
                  <a:lnTo>
                    <a:pt x="297" y="25"/>
                  </a:lnTo>
                  <a:lnTo>
                    <a:pt x="266" y="25"/>
                  </a:lnTo>
                  <a:lnTo>
                    <a:pt x="235" y="24"/>
                  </a:lnTo>
                  <a:lnTo>
                    <a:pt x="204" y="23"/>
                  </a:lnTo>
                  <a:lnTo>
                    <a:pt x="175" y="22"/>
                  </a:lnTo>
                  <a:lnTo>
                    <a:pt x="0" y="27"/>
                  </a:lnTo>
                  <a:lnTo>
                    <a:pt x="0" y="7"/>
                  </a:lnTo>
                  <a:lnTo>
                    <a:pt x="37" y="4"/>
                  </a:lnTo>
                  <a:lnTo>
                    <a:pt x="73" y="2"/>
                  </a:lnTo>
                  <a:lnTo>
                    <a:pt x="109" y="1"/>
                  </a:lnTo>
                  <a:lnTo>
                    <a:pt x="146" y="0"/>
                  </a:lnTo>
                  <a:lnTo>
                    <a:pt x="182" y="0"/>
                  </a:lnTo>
                  <a:lnTo>
                    <a:pt x="218" y="1"/>
                  </a:lnTo>
                  <a:lnTo>
                    <a:pt x="254" y="2"/>
                  </a:lnTo>
                  <a:lnTo>
                    <a:pt x="290" y="3"/>
                  </a:lnTo>
                  <a:lnTo>
                    <a:pt x="326" y="4"/>
                  </a:lnTo>
                  <a:lnTo>
                    <a:pt x="362" y="6"/>
                  </a:lnTo>
                  <a:lnTo>
                    <a:pt x="398" y="8"/>
                  </a:lnTo>
                  <a:lnTo>
                    <a:pt x="433" y="9"/>
                  </a:lnTo>
                  <a:lnTo>
                    <a:pt x="469" y="11"/>
                  </a:lnTo>
                  <a:lnTo>
                    <a:pt x="504" y="12"/>
                  </a:lnTo>
                  <a:lnTo>
                    <a:pt x="539" y="12"/>
                  </a:lnTo>
                  <a:lnTo>
                    <a:pt x="574" y="12"/>
                  </a:lnTo>
                  <a:close/>
                </a:path>
              </a:pathLst>
            </a:custGeom>
            <a:solidFill>
              <a:srgbClr val="33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1" name="Freeform 1134">
              <a:extLst>
                <a:ext uri="{FF2B5EF4-FFF2-40B4-BE49-F238E27FC236}">
                  <a16:creationId xmlns:a16="http://schemas.microsoft.com/office/drawing/2014/main" id="{ECBFD158-E64A-48D7-B662-F55C0CF63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4"/>
              <a:ext cx="19" cy="5"/>
            </a:xfrm>
            <a:custGeom>
              <a:avLst/>
              <a:gdLst>
                <a:gd name="T0" fmla="*/ 0 w 672"/>
                <a:gd name="T1" fmla="*/ 0 h 169"/>
                <a:gd name="T2" fmla="*/ 0 w 672"/>
                <a:gd name="T3" fmla="*/ 0 h 169"/>
                <a:gd name="T4" fmla="*/ 0 w 672"/>
                <a:gd name="T5" fmla="*/ 0 h 169"/>
                <a:gd name="T6" fmla="*/ 0 w 672"/>
                <a:gd name="T7" fmla="*/ 0 h 169"/>
                <a:gd name="T8" fmla="*/ 0 w 672"/>
                <a:gd name="T9" fmla="*/ 0 h 169"/>
                <a:gd name="T10" fmla="*/ 0 w 672"/>
                <a:gd name="T11" fmla="*/ 0 h 169"/>
                <a:gd name="T12" fmla="*/ 0 w 672"/>
                <a:gd name="T13" fmla="*/ 0 h 169"/>
                <a:gd name="T14" fmla="*/ 0 w 672"/>
                <a:gd name="T15" fmla="*/ 0 h 169"/>
                <a:gd name="T16" fmla="*/ 0 w 672"/>
                <a:gd name="T17" fmla="*/ 0 h 169"/>
                <a:gd name="T18" fmla="*/ 0 w 672"/>
                <a:gd name="T19" fmla="*/ 0 h 169"/>
                <a:gd name="T20" fmla="*/ 0 w 672"/>
                <a:gd name="T21" fmla="*/ 0 h 169"/>
                <a:gd name="T22" fmla="*/ 0 w 672"/>
                <a:gd name="T23" fmla="*/ 0 h 169"/>
                <a:gd name="T24" fmla="*/ 0 w 672"/>
                <a:gd name="T25" fmla="*/ 0 h 169"/>
                <a:gd name="T26" fmla="*/ 0 w 672"/>
                <a:gd name="T27" fmla="*/ 0 h 169"/>
                <a:gd name="T28" fmla="*/ 0 w 672"/>
                <a:gd name="T29" fmla="*/ 0 h 169"/>
                <a:gd name="T30" fmla="*/ 0 w 672"/>
                <a:gd name="T31" fmla="*/ 0 h 169"/>
                <a:gd name="T32" fmla="*/ 0 w 672"/>
                <a:gd name="T33" fmla="*/ 0 h 169"/>
                <a:gd name="T34" fmla="*/ 0 w 672"/>
                <a:gd name="T35" fmla="*/ 0 h 169"/>
                <a:gd name="T36" fmla="*/ 0 w 672"/>
                <a:gd name="T37" fmla="*/ 0 h 169"/>
                <a:gd name="T38" fmla="*/ 0 w 672"/>
                <a:gd name="T39" fmla="*/ 0 h 169"/>
                <a:gd name="T40" fmla="*/ 0 w 672"/>
                <a:gd name="T41" fmla="*/ 0 h 169"/>
                <a:gd name="T42" fmla="*/ 0 w 672"/>
                <a:gd name="T43" fmla="*/ 0 h 169"/>
                <a:gd name="T44" fmla="*/ 0 w 672"/>
                <a:gd name="T45" fmla="*/ 0 h 169"/>
                <a:gd name="T46" fmla="*/ 0 w 672"/>
                <a:gd name="T47" fmla="*/ 0 h 169"/>
                <a:gd name="T48" fmla="*/ 0 w 672"/>
                <a:gd name="T49" fmla="*/ 0 h 169"/>
                <a:gd name="T50" fmla="*/ 0 w 672"/>
                <a:gd name="T51" fmla="*/ 0 h 169"/>
                <a:gd name="T52" fmla="*/ 0 w 672"/>
                <a:gd name="T53" fmla="*/ 0 h 169"/>
                <a:gd name="T54" fmla="*/ 0 w 672"/>
                <a:gd name="T55" fmla="*/ 0 h 169"/>
                <a:gd name="T56" fmla="*/ 0 w 672"/>
                <a:gd name="T57" fmla="*/ 0 h 169"/>
                <a:gd name="T58" fmla="*/ 0 w 672"/>
                <a:gd name="T59" fmla="*/ 0 h 169"/>
                <a:gd name="T60" fmla="*/ 0 w 672"/>
                <a:gd name="T61" fmla="*/ 0 h 169"/>
                <a:gd name="T62" fmla="*/ 0 w 672"/>
                <a:gd name="T63" fmla="*/ 0 h 169"/>
                <a:gd name="T64" fmla="*/ 0 w 672"/>
                <a:gd name="T65" fmla="*/ 0 h 169"/>
                <a:gd name="T66" fmla="*/ 0 w 672"/>
                <a:gd name="T67" fmla="*/ 0 h 169"/>
                <a:gd name="T68" fmla="*/ 0 w 672"/>
                <a:gd name="T69" fmla="*/ 0 h 169"/>
                <a:gd name="T70" fmla="*/ 0 w 672"/>
                <a:gd name="T71" fmla="*/ 0 h 169"/>
                <a:gd name="T72" fmla="*/ 0 w 672"/>
                <a:gd name="T73" fmla="*/ 0 h 169"/>
                <a:gd name="T74" fmla="*/ 0 w 672"/>
                <a:gd name="T75" fmla="*/ 0 h 1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2"/>
                <a:gd name="T115" fmla="*/ 0 h 169"/>
                <a:gd name="T116" fmla="*/ 672 w 672"/>
                <a:gd name="T117" fmla="*/ 169 h 1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2" h="169">
                  <a:moveTo>
                    <a:pt x="647" y="13"/>
                  </a:moveTo>
                  <a:lnTo>
                    <a:pt x="672" y="19"/>
                  </a:lnTo>
                  <a:lnTo>
                    <a:pt x="672" y="169"/>
                  </a:lnTo>
                  <a:lnTo>
                    <a:pt x="653" y="168"/>
                  </a:lnTo>
                  <a:lnTo>
                    <a:pt x="635" y="167"/>
                  </a:lnTo>
                  <a:lnTo>
                    <a:pt x="616" y="166"/>
                  </a:lnTo>
                  <a:lnTo>
                    <a:pt x="599" y="166"/>
                  </a:lnTo>
                  <a:lnTo>
                    <a:pt x="580" y="166"/>
                  </a:lnTo>
                  <a:lnTo>
                    <a:pt x="562" y="166"/>
                  </a:lnTo>
                  <a:lnTo>
                    <a:pt x="543" y="166"/>
                  </a:lnTo>
                  <a:lnTo>
                    <a:pt x="525" y="166"/>
                  </a:lnTo>
                  <a:lnTo>
                    <a:pt x="506" y="167"/>
                  </a:lnTo>
                  <a:lnTo>
                    <a:pt x="487" y="167"/>
                  </a:lnTo>
                  <a:lnTo>
                    <a:pt x="470" y="168"/>
                  </a:lnTo>
                  <a:lnTo>
                    <a:pt x="451" y="168"/>
                  </a:lnTo>
                  <a:lnTo>
                    <a:pt x="433" y="168"/>
                  </a:lnTo>
                  <a:lnTo>
                    <a:pt x="414" y="168"/>
                  </a:lnTo>
                  <a:lnTo>
                    <a:pt x="397" y="168"/>
                  </a:lnTo>
                  <a:lnTo>
                    <a:pt x="378" y="167"/>
                  </a:lnTo>
                  <a:lnTo>
                    <a:pt x="0" y="164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42" y="0"/>
                  </a:lnTo>
                  <a:lnTo>
                    <a:pt x="68" y="0"/>
                  </a:lnTo>
                  <a:lnTo>
                    <a:pt x="100" y="0"/>
                  </a:lnTo>
                  <a:lnTo>
                    <a:pt x="136" y="0"/>
                  </a:lnTo>
                  <a:lnTo>
                    <a:pt x="176" y="0"/>
                  </a:lnTo>
                  <a:lnTo>
                    <a:pt x="221" y="0"/>
                  </a:lnTo>
                  <a:lnTo>
                    <a:pt x="266" y="1"/>
                  </a:lnTo>
                  <a:lnTo>
                    <a:pt x="313" y="1"/>
                  </a:lnTo>
                  <a:lnTo>
                    <a:pt x="361" y="1"/>
                  </a:lnTo>
                  <a:lnTo>
                    <a:pt x="408" y="1"/>
                  </a:lnTo>
                  <a:lnTo>
                    <a:pt x="453" y="2"/>
                  </a:lnTo>
                  <a:lnTo>
                    <a:pt x="498" y="2"/>
                  </a:lnTo>
                  <a:lnTo>
                    <a:pt x="539" y="2"/>
                  </a:lnTo>
                  <a:lnTo>
                    <a:pt x="577" y="3"/>
                  </a:lnTo>
                  <a:lnTo>
                    <a:pt x="647" y="13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2" name="Freeform 1135">
              <a:extLst>
                <a:ext uri="{FF2B5EF4-FFF2-40B4-BE49-F238E27FC236}">
                  <a16:creationId xmlns:a16="http://schemas.microsoft.com/office/drawing/2014/main" id="{3C8F1F90-5171-450A-A0CA-6DFD8610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05"/>
              <a:ext cx="1" cy="2"/>
            </a:xfrm>
            <a:custGeom>
              <a:avLst/>
              <a:gdLst>
                <a:gd name="T0" fmla="*/ 0 w 44"/>
                <a:gd name="T1" fmla="*/ 0 h 57"/>
                <a:gd name="T2" fmla="*/ 0 w 44"/>
                <a:gd name="T3" fmla="*/ 0 h 57"/>
                <a:gd name="T4" fmla="*/ 0 w 44"/>
                <a:gd name="T5" fmla="*/ 0 h 57"/>
                <a:gd name="T6" fmla="*/ 0 w 44"/>
                <a:gd name="T7" fmla="*/ 0 h 57"/>
                <a:gd name="T8" fmla="*/ 0 w 44"/>
                <a:gd name="T9" fmla="*/ 0 h 57"/>
                <a:gd name="T10" fmla="*/ 0 w 44"/>
                <a:gd name="T11" fmla="*/ 0 h 57"/>
                <a:gd name="T12" fmla="*/ 0 w 44"/>
                <a:gd name="T13" fmla="*/ 0 h 57"/>
                <a:gd name="T14" fmla="*/ 0 w 44"/>
                <a:gd name="T15" fmla="*/ 0 h 57"/>
                <a:gd name="T16" fmla="*/ 0 w 44"/>
                <a:gd name="T17" fmla="*/ 0 h 57"/>
                <a:gd name="T18" fmla="*/ 0 w 44"/>
                <a:gd name="T19" fmla="*/ 0 h 57"/>
                <a:gd name="T20" fmla="*/ 0 w 44"/>
                <a:gd name="T21" fmla="*/ 0 h 57"/>
                <a:gd name="T22" fmla="*/ 0 w 44"/>
                <a:gd name="T23" fmla="*/ 0 h 57"/>
                <a:gd name="T24" fmla="*/ 0 w 44"/>
                <a:gd name="T25" fmla="*/ 0 h 57"/>
                <a:gd name="T26" fmla="*/ 0 w 44"/>
                <a:gd name="T27" fmla="*/ 0 h 57"/>
                <a:gd name="T28" fmla="*/ 0 w 44"/>
                <a:gd name="T29" fmla="*/ 0 h 57"/>
                <a:gd name="T30" fmla="*/ 0 w 44"/>
                <a:gd name="T31" fmla="*/ 0 h 57"/>
                <a:gd name="T32" fmla="*/ 0 w 44"/>
                <a:gd name="T33" fmla="*/ 0 h 57"/>
                <a:gd name="T34" fmla="*/ 0 w 44"/>
                <a:gd name="T35" fmla="*/ 0 h 57"/>
                <a:gd name="T36" fmla="*/ 0 w 44"/>
                <a:gd name="T37" fmla="*/ 0 h 57"/>
                <a:gd name="T38" fmla="*/ 0 w 44"/>
                <a:gd name="T39" fmla="*/ 0 h 57"/>
                <a:gd name="T40" fmla="*/ 0 w 44"/>
                <a:gd name="T41" fmla="*/ 0 h 57"/>
                <a:gd name="T42" fmla="*/ 0 w 44"/>
                <a:gd name="T43" fmla="*/ 0 h 57"/>
                <a:gd name="T44" fmla="*/ 0 w 44"/>
                <a:gd name="T45" fmla="*/ 0 h 57"/>
                <a:gd name="T46" fmla="*/ 0 w 44"/>
                <a:gd name="T47" fmla="*/ 0 h 57"/>
                <a:gd name="T48" fmla="*/ 0 w 44"/>
                <a:gd name="T49" fmla="*/ 0 h 57"/>
                <a:gd name="T50" fmla="*/ 0 w 44"/>
                <a:gd name="T51" fmla="*/ 0 h 57"/>
                <a:gd name="T52" fmla="*/ 0 w 44"/>
                <a:gd name="T53" fmla="*/ 0 h 57"/>
                <a:gd name="T54" fmla="*/ 0 w 44"/>
                <a:gd name="T55" fmla="*/ 0 h 57"/>
                <a:gd name="T56" fmla="*/ 0 w 44"/>
                <a:gd name="T57" fmla="*/ 0 h 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"/>
                <a:gd name="T88" fmla="*/ 0 h 57"/>
                <a:gd name="T89" fmla="*/ 44 w 44"/>
                <a:gd name="T90" fmla="*/ 57 h 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" h="57">
                  <a:moveTo>
                    <a:pt x="43" y="6"/>
                  </a:moveTo>
                  <a:lnTo>
                    <a:pt x="44" y="14"/>
                  </a:lnTo>
                  <a:lnTo>
                    <a:pt x="44" y="20"/>
                  </a:lnTo>
                  <a:lnTo>
                    <a:pt x="43" y="26"/>
                  </a:lnTo>
                  <a:lnTo>
                    <a:pt x="41" y="32"/>
                  </a:lnTo>
                  <a:lnTo>
                    <a:pt x="38" y="38"/>
                  </a:lnTo>
                  <a:lnTo>
                    <a:pt x="36" y="43"/>
                  </a:lnTo>
                  <a:lnTo>
                    <a:pt x="33" y="49"/>
                  </a:lnTo>
                  <a:lnTo>
                    <a:pt x="30" y="53"/>
                  </a:lnTo>
                  <a:lnTo>
                    <a:pt x="23" y="56"/>
                  </a:lnTo>
                  <a:lnTo>
                    <a:pt x="16" y="57"/>
                  </a:lnTo>
                  <a:lnTo>
                    <a:pt x="9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3"/>
                  </a:lnTo>
                  <a:lnTo>
                    <a:pt x="4" y="19"/>
                  </a:lnTo>
                  <a:lnTo>
                    <a:pt x="9" y="12"/>
                  </a:lnTo>
                  <a:lnTo>
                    <a:pt x="15" y="7"/>
                  </a:lnTo>
                  <a:lnTo>
                    <a:pt x="22" y="3"/>
                  </a:lnTo>
                  <a:lnTo>
                    <a:pt x="29" y="0"/>
                  </a:lnTo>
                  <a:lnTo>
                    <a:pt x="33" y="0"/>
                  </a:lnTo>
                  <a:lnTo>
                    <a:pt x="37" y="1"/>
                  </a:lnTo>
                  <a:lnTo>
                    <a:pt x="40" y="3"/>
                  </a:lnTo>
                  <a:lnTo>
                    <a:pt x="4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3" name="Freeform 1136">
              <a:extLst>
                <a:ext uri="{FF2B5EF4-FFF2-40B4-BE49-F238E27FC236}">
                  <a16:creationId xmlns:a16="http://schemas.microsoft.com/office/drawing/2014/main" id="{47C074C8-8FE7-4586-9326-886B6D026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306"/>
              <a:ext cx="0" cy="0"/>
            </a:xfrm>
            <a:custGeom>
              <a:avLst/>
              <a:gdLst>
                <a:gd name="T0" fmla="*/ 0 w 10"/>
                <a:gd name="T1" fmla="*/ 0 h 15"/>
                <a:gd name="T2" fmla="*/ 0 w 10"/>
                <a:gd name="T3" fmla="*/ 0 h 15"/>
                <a:gd name="T4" fmla="*/ 0 w 10"/>
                <a:gd name="T5" fmla="*/ 0 h 15"/>
                <a:gd name="T6" fmla="*/ 0 w 10"/>
                <a:gd name="T7" fmla="*/ 0 h 15"/>
                <a:gd name="T8" fmla="*/ 0 w 10"/>
                <a:gd name="T9" fmla="*/ 0 h 15"/>
                <a:gd name="T10" fmla="*/ 0 w 10"/>
                <a:gd name="T11" fmla="*/ 0 h 15"/>
                <a:gd name="T12" fmla="*/ 0 w 10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5"/>
                <a:gd name="T23" fmla="*/ 10 w 10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5">
                  <a:moveTo>
                    <a:pt x="10" y="13"/>
                  </a:moveTo>
                  <a:lnTo>
                    <a:pt x="8" y="13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5" y="0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4" name="Freeform 1137">
              <a:extLst>
                <a:ext uri="{FF2B5EF4-FFF2-40B4-BE49-F238E27FC236}">
                  <a16:creationId xmlns:a16="http://schemas.microsoft.com/office/drawing/2014/main" id="{0A954D12-50DB-46D9-B1F8-1B2ADC7D4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311"/>
              <a:ext cx="5" cy="9"/>
            </a:xfrm>
            <a:custGeom>
              <a:avLst/>
              <a:gdLst>
                <a:gd name="T0" fmla="*/ 0 w 151"/>
                <a:gd name="T1" fmla="*/ 0 h 330"/>
                <a:gd name="T2" fmla="*/ 0 w 151"/>
                <a:gd name="T3" fmla="*/ 0 h 330"/>
                <a:gd name="T4" fmla="*/ 0 w 151"/>
                <a:gd name="T5" fmla="*/ 0 h 330"/>
                <a:gd name="T6" fmla="*/ 0 w 151"/>
                <a:gd name="T7" fmla="*/ 0 h 330"/>
                <a:gd name="T8" fmla="*/ 0 w 151"/>
                <a:gd name="T9" fmla="*/ 0 h 330"/>
                <a:gd name="T10" fmla="*/ 0 w 151"/>
                <a:gd name="T11" fmla="*/ 0 h 330"/>
                <a:gd name="T12" fmla="*/ 0 w 151"/>
                <a:gd name="T13" fmla="*/ 0 h 330"/>
                <a:gd name="T14" fmla="*/ 0 w 151"/>
                <a:gd name="T15" fmla="*/ 0 h 330"/>
                <a:gd name="T16" fmla="*/ 0 w 151"/>
                <a:gd name="T17" fmla="*/ 0 h 330"/>
                <a:gd name="T18" fmla="*/ 0 w 151"/>
                <a:gd name="T19" fmla="*/ 0 h 330"/>
                <a:gd name="T20" fmla="*/ 0 w 151"/>
                <a:gd name="T21" fmla="*/ 0 h 330"/>
                <a:gd name="T22" fmla="*/ 0 w 151"/>
                <a:gd name="T23" fmla="*/ 0 h 330"/>
                <a:gd name="T24" fmla="*/ 0 w 151"/>
                <a:gd name="T25" fmla="*/ 0 h 330"/>
                <a:gd name="T26" fmla="*/ 0 w 151"/>
                <a:gd name="T27" fmla="*/ 0 h 330"/>
                <a:gd name="T28" fmla="*/ 0 w 151"/>
                <a:gd name="T29" fmla="*/ 0 h 330"/>
                <a:gd name="T30" fmla="*/ 0 w 151"/>
                <a:gd name="T31" fmla="*/ 0 h 330"/>
                <a:gd name="T32" fmla="*/ 0 w 151"/>
                <a:gd name="T33" fmla="*/ 0 h 330"/>
                <a:gd name="T34" fmla="*/ 0 w 151"/>
                <a:gd name="T35" fmla="*/ 0 h 330"/>
                <a:gd name="T36" fmla="*/ 0 w 151"/>
                <a:gd name="T37" fmla="*/ 0 h 330"/>
                <a:gd name="T38" fmla="*/ 0 w 151"/>
                <a:gd name="T39" fmla="*/ 0 h 330"/>
                <a:gd name="T40" fmla="*/ 0 w 151"/>
                <a:gd name="T41" fmla="*/ 0 h 330"/>
                <a:gd name="T42" fmla="*/ 0 w 151"/>
                <a:gd name="T43" fmla="*/ 0 h 330"/>
                <a:gd name="T44" fmla="*/ 0 w 151"/>
                <a:gd name="T45" fmla="*/ 0 h 330"/>
                <a:gd name="T46" fmla="*/ 0 w 151"/>
                <a:gd name="T47" fmla="*/ 0 h 330"/>
                <a:gd name="T48" fmla="*/ 0 w 151"/>
                <a:gd name="T49" fmla="*/ 0 h 330"/>
                <a:gd name="T50" fmla="*/ 0 w 151"/>
                <a:gd name="T51" fmla="*/ 0 h 330"/>
                <a:gd name="T52" fmla="*/ 0 w 151"/>
                <a:gd name="T53" fmla="*/ 0 h 330"/>
                <a:gd name="T54" fmla="*/ 0 w 151"/>
                <a:gd name="T55" fmla="*/ 0 h 330"/>
                <a:gd name="T56" fmla="*/ 0 w 151"/>
                <a:gd name="T57" fmla="*/ 0 h 330"/>
                <a:gd name="T58" fmla="*/ 0 w 151"/>
                <a:gd name="T59" fmla="*/ 0 h 330"/>
                <a:gd name="T60" fmla="*/ 0 w 151"/>
                <a:gd name="T61" fmla="*/ 0 h 330"/>
                <a:gd name="T62" fmla="*/ 0 w 151"/>
                <a:gd name="T63" fmla="*/ 0 h 330"/>
                <a:gd name="T64" fmla="*/ 0 w 151"/>
                <a:gd name="T65" fmla="*/ 0 h 330"/>
                <a:gd name="T66" fmla="*/ 0 w 151"/>
                <a:gd name="T67" fmla="*/ 0 h 330"/>
                <a:gd name="T68" fmla="*/ 0 w 151"/>
                <a:gd name="T69" fmla="*/ 0 h 330"/>
                <a:gd name="T70" fmla="*/ 0 w 151"/>
                <a:gd name="T71" fmla="*/ 0 h 330"/>
                <a:gd name="T72" fmla="*/ 0 w 151"/>
                <a:gd name="T73" fmla="*/ 0 h 330"/>
                <a:gd name="T74" fmla="*/ 0 w 151"/>
                <a:gd name="T75" fmla="*/ 0 h 33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1"/>
                <a:gd name="T115" fmla="*/ 0 h 330"/>
                <a:gd name="T116" fmla="*/ 151 w 151"/>
                <a:gd name="T117" fmla="*/ 330 h 33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1" h="330">
                  <a:moveTo>
                    <a:pt x="137" y="38"/>
                  </a:moveTo>
                  <a:lnTo>
                    <a:pt x="147" y="44"/>
                  </a:lnTo>
                  <a:lnTo>
                    <a:pt x="151" y="50"/>
                  </a:lnTo>
                  <a:lnTo>
                    <a:pt x="150" y="58"/>
                  </a:lnTo>
                  <a:lnTo>
                    <a:pt x="147" y="65"/>
                  </a:lnTo>
                  <a:lnTo>
                    <a:pt x="142" y="73"/>
                  </a:lnTo>
                  <a:lnTo>
                    <a:pt x="135" y="81"/>
                  </a:lnTo>
                  <a:lnTo>
                    <a:pt x="131" y="90"/>
                  </a:lnTo>
                  <a:lnTo>
                    <a:pt x="130" y="98"/>
                  </a:lnTo>
                  <a:lnTo>
                    <a:pt x="126" y="111"/>
                  </a:lnTo>
                  <a:lnTo>
                    <a:pt x="121" y="125"/>
                  </a:lnTo>
                  <a:lnTo>
                    <a:pt x="117" y="139"/>
                  </a:lnTo>
                  <a:lnTo>
                    <a:pt x="113" y="153"/>
                  </a:lnTo>
                  <a:lnTo>
                    <a:pt x="110" y="167"/>
                  </a:lnTo>
                  <a:lnTo>
                    <a:pt x="107" y="180"/>
                  </a:lnTo>
                  <a:lnTo>
                    <a:pt x="105" y="195"/>
                  </a:lnTo>
                  <a:lnTo>
                    <a:pt x="104" y="208"/>
                  </a:lnTo>
                  <a:lnTo>
                    <a:pt x="98" y="213"/>
                  </a:lnTo>
                  <a:lnTo>
                    <a:pt x="93" y="218"/>
                  </a:lnTo>
                  <a:lnTo>
                    <a:pt x="90" y="225"/>
                  </a:lnTo>
                  <a:lnTo>
                    <a:pt x="87" y="230"/>
                  </a:lnTo>
                  <a:lnTo>
                    <a:pt x="85" y="236"/>
                  </a:lnTo>
                  <a:lnTo>
                    <a:pt x="83" y="242"/>
                  </a:lnTo>
                  <a:lnTo>
                    <a:pt x="82" y="248"/>
                  </a:lnTo>
                  <a:lnTo>
                    <a:pt x="82" y="256"/>
                  </a:lnTo>
                  <a:lnTo>
                    <a:pt x="83" y="263"/>
                  </a:lnTo>
                  <a:lnTo>
                    <a:pt x="85" y="269"/>
                  </a:lnTo>
                  <a:lnTo>
                    <a:pt x="88" y="275"/>
                  </a:lnTo>
                  <a:lnTo>
                    <a:pt x="91" y="281"/>
                  </a:lnTo>
                  <a:lnTo>
                    <a:pt x="79" y="289"/>
                  </a:lnTo>
                  <a:lnTo>
                    <a:pt x="64" y="297"/>
                  </a:lnTo>
                  <a:lnTo>
                    <a:pt x="50" y="305"/>
                  </a:lnTo>
                  <a:lnTo>
                    <a:pt x="35" y="313"/>
                  </a:lnTo>
                  <a:lnTo>
                    <a:pt x="21" y="320"/>
                  </a:lnTo>
                  <a:lnTo>
                    <a:pt x="10" y="325"/>
                  </a:lnTo>
                  <a:lnTo>
                    <a:pt x="3" y="329"/>
                  </a:lnTo>
                  <a:lnTo>
                    <a:pt x="0" y="330"/>
                  </a:lnTo>
                  <a:lnTo>
                    <a:pt x="0" y="328"/>
                  </a:lnTo>
                  <a:lnTo>
                    <a:pt x="0" y="323"/>
                  </a:lnTo>
                  <a:lnTo>
                    <a:pt x="0" y="313"/>
                  </a:lnTo>
                  <a:lnTo>
                    <a:pt x="1" y="302"/>
                  </a:lnTo>
                  <a:lnTo>
                    <a:pt x="1" y="288"/>
                  </a:lnTo>
                  <a:lnTo>
                    <a:pt x="1" y="271"/>
                  </a:lnTo>
                  <a:lnTo>
                    <a:pt x="1" y="254"/>
                  </a:lnTo>
                  <a:lnTo>
                    <a:pt x="2" y="234"/>
                  </a:lnTo>
                  <a:lnTo>
                    <a:pt x="2" y="214"/>
                  </a:lnTo>
                  <a:lnTo>
                    <a:pt x="2" y="193"/>
                  </a:lnTo>
                  <a:lnTo>
                    <a:pt x="2" y="172"/>
                  </a:lnTo>
                  <a:lnTo>
                    <a:pt x="2" y="150"/>
                  </a:lnTo>
                  <a:lnTo>
                    <a:pt x="1" y="130"/>
                  </a:lnTo>
                  <a:lnTo>
                    <a:pt x="1" y="110"/>
                  </a:lnTo>
                  <a:lnTo>
                    <a:pt x="1" y="92"/>
                  </a:lnTo>
                  <a:lnTo>
                    <a:pt x="0" y="75"/>
                  </a:lnTo>
                  <a:lnTo>
                    <a:pt x="8" y="75"/>
                  </a:lnTo>
                  <a:lnTo>
                    <a:pt x="16" y="76"/>
                  </a:lnTo>
                  <a:lnTo>
                    <a:pt x="24" y="78"/>
                  </a:lnTo>
                  <a:lnTo>
                    <a:pt x="31" y="80"/>
                  </a:lnTo>
                  <a:lnTo>
                    <a:pt x="40" y="81"/>
                  </a:lnTo>
                  <a:lnTo>
                    <a:pt x="47" y="81"/>
                  </a:lnTo>
                  <a:lnTo>
                    <a:pt x="55" y="80"/>
                  </a:lnTo>
                  <a:lnTo>
                    <a:pt x="62" y="76"/>
                  </a:lnTo>
                  <a:lnTo>
                    <a:pt x="65" y="67"/>
                  </a:lnTo>
                  <a:lnTo>
                    <a:pt x="68" y="58"/>
                  </a:lnTo>
                  <a:lnTo>
                    <a:pt x="71" y="47"/>
                  </a:lnTo>
                  <a:lnTo>
                    <a:pt x="74" y="38"/>
                  </a:lnTo>
                  <a:lnTo>
                    <a:pt x="76" y="29"/>
                  </a:lnTo>
                  <a:lnTo>
                    <a:pt x="78" y="20"/>
                  </a:lnTo>
                  <a:lnTo>
                    <a:pt x="79" y="10"/>
                  </a:lnTo>
                  <a:lnTo>
                    <a:pt x="80" y="0"/>
                  </a:lnTo>
                  <a:lnTo>
                    <a:pt x="87" y="7"/>
                  </a:lnTo>
                  <a:lnTo>
                    <a:pt x="95" y="10"/>
                  </a:lnTo>
                  <a:lnTo>
                    <a:pt x="104" y="12"/>
                  </a:lnTo>
                  <a:lnTo>
                    <a:pt x="113" y="13"/>
                  </a:lnTo>
                  <a:lnTo>
                    <a:pt x="122" y="15"/>
                  </a:lnTo>
                  <a:lnTo>
                    <a:pt x="129" y="18"/>
                  </a:lnTo>
                  <a:lnTo>
                    <a:pt x="134" y="26"/>
                  </a:lnTo>
                  <a:lnTo>
                    <a:pt x="137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5" name="Freeform 1138">
              <a:extLst>
                <a:ext uri="{FF2B5EF4-FFF2-40B4-BE49-F238E27FC236}">
                  <a16:creationId xmlns:a16="http://schemas.microsoft.com/office/drawing/2014/main" id="{59F3AD7C-02A5-47D3-9EFE-7336F15C4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" y="313"/>
              <a:ext cx="6" cy="19"/>
            </a:xfrm>
            <a:custGeom>
              <a:avLst/>
              <a:gdLst>
                <a:gd name="T0" fmla="*/ 0 w 204"/>
                <a:gd name="T1" fmla="*/ 0 h 650"/>
                <a:gd name="T2" fmla="*/ 0 w 204"/>
                <a:gd name="T3" fmla="*/ 0 h 650"/>
                <a:gd name="T4" fmla="*/ 0 w 204"/>
                <a:gd name="T5" fmla="*/ 0 h 650"/>
                <a:gd name="T6" fmla="*/ 0 w 204"/>
                <a:gd name="T7" fmla="*/ 0 h 650"/>
                <a:gd name="T8" fmla="*/ 0 w 204"/>
                <a:gd name="T9" fmla="*/ 0 h 650"/>
                <a:gd name="T10" fmla="*/ 0 w 204"/>
                <a:gd name="T11" fmla="*/ 0 h 650"/>
                <a:gd name="T12" fmla="*/ 0 w 204"/>
                <a:gd name="T13" fmla="*/ 0 h 650"/>
                <a:gd name="T14" fmla="*/ 0 w 204"/>
                <a:gd name="T15" fmla="*/ 0 h 650"/>
                <a:gd name="T16" fmla="*/ 0 w 204"/>
                <a:gd name="T17" fmla="*/ 0 h 650"/>
                <a:gd name="T18" fmla="*/ 0 w 204"/>
                <a:gd name="T19" fmla="*/ 0 h 650"/>
                <a:gd name="T20" fmla="*/ 0 w 204"/>
                <a:gd name="T21" fmla="*/ 0 h 650"/>
                <a:gd name="T22" fmla="*/ 0 w 204"/>
                <a:gd name="T23" fmla="*/ 0 h 650"/>
                <a:gd name="T24" fmla="*/ 0 w 204"/>
                <a:gd name="T25" fmla="*/ 0 h 650"/>
                <a:gd name="T26" fmla="*/ 0 w 204"/>
                <a:gd name="T27" fmla="*/ 0 h 650"/>
                <a:gd name="T28" fmla="*/ 0 w 204"/>
                <a:gd name="T29" fmla="*/ 0 h 650"/>
                <a:gd name="T30" fmla="*/ 0 w 204"/>
                <a:gd name="T31" fmla="*/ 0 h 650"/>
                <a:gd name="T32" fmla="*/ 0 w 204"/>
                <a:gd name="T33" fmla="*/ 0 h 650"/>
                <a:gd name="T34" fmla="*/ 0 w 204"/>
                <a:gd name="T35" fmla="*/ 0 h 650"/>
                <a:gd name="T36" fmla="*/ 0 w 204"/>
                <a:gd name="T37" fmla="*/ 0 h 650"/>
                <a:gd name="T38" fmla="*/ 0 w 204"/>
                <a:gd name="T39" fmla="*/ 0 h 650"/>
                <a:gd name="T40" fmla="*/ 0 w 204"/>
                <a:gd name="T41" fmla="*/ 0 h 650"/>
                <a:gd name="T42" fmla="*/ 0 w 204"/>
                <a:gd name="T43" fmla="*/ 0 h 650"/>
                <a:gd name="T44" fmla="*/ 0 w 204"/>
                <a:gd name="T45" fmla="*/ 0 h 650"/>
                <a:gd name="T46" fmla="*/ 0 w 204"/>
                <a:gd name="T47" fmla="*/ 0 h 650"/>
                <a:gd name="T48" fmla="*/ 0 w 204"/>
                <a:gd name="T49" fmla="*/ 0 h 650"/>
                <a:gd name="T50" fmla="*/ 0 w 204"/>
                <a:gd name="T51" fmla="*/ 0 h 650"/>
                <a:gd name="T52" fmla="*/ 0 w 204"/>
                <a:gd name="T53" fmla="*/ 0 h 650"/>
                <a:gd name="T54" fmla="*/ 0 w 204"/>
                <a:gd name="T55" fmla="*/ 0 h 650"/>
                <a:gd name="T56" fmla="*/ 0 w 204"/>
                <a:gd name="T57" fmla="*/ 0 h 650"/>
                <a:gd name="T58" fmla="*/ 0 w 204"/>
                <a:gd name="T59" fmla="*/ 0 h 650"/>
                <a:gd name="T60" fmla="*/ 0 w 204"/>
                <a:gd name="T61" fmla="*/ 0 h 650"/>
                <a:gd name="T62" fmla="*/ 0 w 204"/>
                <a:gd name="T63" fmla="*/ 0 h 650"/>
                <a:gd name="T64" fmla="*/ 0 w 204"/>
                <a:gd name="T65" fmla="*/ 0 h 650"/>
                <a:gd name="T66" fmla="*/ 0 w 204"/>
                <a:gd name="T67" fmla="*/ 0 h 650"/>
                <a:gd name="T68" fmla="*/ 0 w 204"/>
                <a:gd name="T69" fmla="*/ 0 h 650"/>
                <a:gd name="T70" fmla="*/ 0 w 204"/>
                <a:gd name="T71" fmla="*/ 0 h 650"/>
                <a:gd name="T72" fmla="*/ 0 w 204"/>
                <a:gd name="T73" fmla="*/ 0 h 650"/>
                <a:gd name="T74" fmla="*/ 0 w 204"/>
                <a:gd name="T75" fmla="*/ 0 h 650"/>
                <a:gd name="T76" fmla="*/ 0 w 204"/>
                <a:gd name="T77" fmla="*/ 0 h 650"/>
                <a:gd name="T78" fmla="*/ 0 w 204"/>
                <a:gd name="T79" fmla="*/ 0 h 650"/>
                <a:gd name="T80" fmla="*/ 0 w 204"/>
                <a:gd name="T81" fmla="*/ 0 h 650"/>
                <a:gd name="T82" fmla="*/ 0 w 204"/>
                <a:gd name="T83" fmla="*/ 0 h 650"/>
                <a:gd name="T84" fmla="*/ 0 w 204"/>
                <a:gd name="T85" fmla="*/ 0 h 650"/>
                <a:gd name="T86" fmla="*/ 0 w 204"/>
                <a:gd name="T87" fmla="*/ 0 h 650"/>
                <a:gd name="T88" fmla="*/ 0 w 204"/>
                <a:gd name="T89" fmla="*/ 0 h 650"/>
                <a:gd name="T90" fmla="*/ 0 w 204"/>
                <a:gd name="T91" fmla="*/ 0 h 650"/>
                <a:gd name="T92" fmla="*/ 0 w 204"/>
                <a:gd name="T93" fmla="*/ 0 h 650"/>
                <a:gd name="T94" fmla="*/ 0 w 204"/>
                <a:gd name="T95" fmla="*/ 0 h 650"/>
                <a:gd name="T96" fmla="*/ 0 w 204"/>
                <a:gd name="T97" fmla="*/ 0 h 650"/>
                <a:gd name="T98" fmla="*/ 0 w 204"/>
                <a:gd name="T99" fmla="*/ 0 h 650"/>
                <a:gd name="T100" fmla="*/ 0 w 204"/>
                <a:gd name="T101" fmla="*/ 0 h 650"/>
                <a:gd name="T102" fmla="*/ 0 w 204"/>
                <a:gd name="T103" fmla="*/ 0 h 650"/>
                <a:gd name="T104" fmla="*/ 0 w 204"/>
                <a:gd name="T105" fmla="*/ 0 h 650"/>
                <a:gd name="T106" fmla="*/ 0 w 204"/>
                <a:gd name="T107" fmla="*/ 0 h 650"/>
                <a:gd name="T108" fmla="*/ 0 w 204"/>
                <a:gd name="T109" fmla="*/ 0 h 650"/>
                <a:gd name="T110" fmla="*/ 0 w 204"/>
                <a:gd name="T111" fmla="*/ 0 h 650"/>
                <a:gd name="T112" fmla="*/ 0 w 204"/>
                <a:gd name="T113" fmla="*/ 0 h 650"/>
                <a:gd name="T114" fmla="*/ 0 w 204"/>
                <a:gd name="T115" fmla="*/ 0 h 650"/>
                <a:gd name="T116" fmla="*/ 0 w 204"/>
                <a:gd name="T117" fmla="*/ 0 h 650"/>
                <a:gd name="T118" fmla="*/ 0 w 204"/>
                <a:gd name="T119" fmla="*/ 0 h 650"/>
                <a:gd name="T120" fmla="*/ 0 w 204"/>
                <a:gd name="T121" fmla="*/ 0 h 6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4"/>
                <a:gd name="T184" fmla="*/ 0 h 650"/>
                <a:gd name="T185" fmla="*/ 204 w 204"/>
                <a:gd name="T186" fmla="*/ 650 h 65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4" h="650">
                  <a:moveTo>
                    <a:pt x="204" y="24"/>
                  </a:moveTo>
                  <a:lnTo>
                    <a:pt x="203" y="89"/>
                  </a:lnTo>
                  <a:lnTo>
                    <a:pt x="199" y="152"/>
                  </a:lnTo>
                  <a:lnTo>
                    <a:pt x="192" y="211"/>
                  </a:lnTo>
                  <a:lnTo>
                    <a:pt x="183" y="267"/>
                  </a:lnTo>
                  <a:lnTo>
                    <a:pt x="170" y="318"/>
                  </a:lnTo>
                  <a:lnTo>
                    <a:pt x="157" y="367"/>
                  </a:lnTo>
                  <a:lnTo>
                    <a:pt x="141" y="411"/>
                  </a:lnTo>
                  <a:lnTo>
                    <a:pt x="126" y="452"/>
                  </a:lnTo>
                  <a:lnTo>
                    <a:pt x="108" y="489"/>
                  </a:lnTo>
                  <a:lnTo>
                    <a:pt x="92" y="524"/>
                  </a:lnTo>
                  <a:lnTo>
                    <a:pt x="74" y="554"/>
                  </a:lnTo>
                  <a:lnTo>
                    <a:pt x="58" y="580"/>
                  </a:lnTo>
                  <a:lnTo>
                    <a:pt x="41" y="604"/>
                  </a:lnTo>
                  <a:lnTo>
                    <a:pt x="27" y="622"/>
                  </a:lnTo>
                  <a:lnTo>
                    <a:pt x="14" y="638"/>
                  </a:lnTo>
                  <a:lnTo>
                    <a:pt x="2" y="650"/>
                  </a:lnTo>
                  <a:lnTo>
                    <a:pt x="0" y="646"/>
                  </a:lnTo>
                  <a:lnTo>
                    <a:pt x="1" y="642"/>
                  </a:lnTo>
                  <a:lnTo>
                    <a:pt x="3" y="637"/>
                  </a:lnTo>
                  <a:lnTo>
                    <a:pt x="6" y="634"/>
                  </a:lnTo>
                  <a:lnTo>
                    <a:pt x="16" y="621"/>
                  </a:lnTo>
                  <a:lnTo>
                    <a:pt x="25" y="606"/>
                  </a:lnTo>
                  <a:lnTo>
                    <a:pt x="36" y="588"/>
                  </a:lnTo>
                  <a:lnTo>
                    <a:pt x="48" y="569"/>
                  </a:lnTo>
                  <a:lnTo>
                    <a:pt x="60" y="548"/>
                  </a:lnTo>
                  <a:lnTo>
                    <a:pt x="72" y="525"/>
                  </a:lnTo>
                  <a:lnTo>
                    <a:pt x="84" y="501"/>
                  </a:lnTo>
                  <a:lnTo>
                    <a:pt x="96" y="475"/>
                  </a:lnTo>
                  <a:lnTo>
                    <a:pt x="108" y="449"/>
                  </a:lnTo>
                  <a:lnTo>
                    <a:pt x="120" y="422"/>
                  </a:lnTo>
                  <a:lnTo>
                    <a:pt x="131" y="396"/>
                  </a:lnTo>
                  <a:lnTo>
                    <a:pt x="140" y="369"/>
                  </a:lnTo>
                  <a:lnTo>
                    <a:pt x="150" y="342"/>
                  </a:lnTo>
                  <a:lnTo>
                    <a:pt x="157" y="315"/>
                  </a:lnTo>
                  <a:lnTo>
                    <a:pt x="163" y="291"/>
                  </a:lnTo>
                  <a:lnTo>
                    <a:pt x="167" y="266"/>
                  </a:lnTo>
                  <a:lnTo>
                    <a:pt x="169" y="249"/>
                  </a:lnTo>
                  <a:lnTo>
                    <a:pt x="172" y="234"/>
                  </a:lnTo>
                  <a:lnTo>
                    <a:pt x="174" y="217"/>
                  </a:lnTo>
                  <a:lnTo>
                    <a:pt x="177" y="201"/>
                  </a:lnTo>
                  <a:lnTo>
                    <a:pt x="180" y="184"/>
                  </a:lnTo>
                  <a:lnTo>
                    <a:pt x="183" y="168"/>
                  </a:lnTo>
                  <a:lnTo>
                    <a:pt x="186" y="152"/>
                  </a:lnTo>
                  <a:lnTo>
                    <a:pt x="188" y="135"/>
                  </a:lnTo>
                  <a:lnTo>
                    <a:pt x="190" y="118"/>
                  </a:lnTo>
                  <a:lnTo>
                    <a:pt x="191" y="102"/>
                  </a:lnTo>
                  <a:lnTo>
                    <a:pt x="193" y="85"/>
                  </a:lnTo>
                  <a:lnTo>
                    <a:pt x="193" y="69"/>
                  </a:lnTo>
                  <a:lnTo>
                    <a:pt x="194" y="52"/>
                  </a:lnTo>
                  <a:lnTo>
                    <a:pt x="193" y="36"/>
                  </a:lnTo>
                  <a:lnTo>
                    <a:pt x="193" y="18"/>
                  </a:lnTo>
                  <a:lnTo>
                    <a:pt x="191" y="2"/>
                  </a:lnTo>
                  <a:lnTo>
                    <a:pt x="196" y="0"/>
                  </a:lnTo>
                  <a:lnTo>
                    <a:pt x="199" y="0"/>
                  </a:lnTo>
                  <a:lnTo>
                    <a:pt x="201" y="3"/>
                  </a:lnTo>
                  <a:lnTo>
                    <a:pt x="202" y="6"/>
                  </a:lnTo>
                  <a:lnTo>
                    <a:pt x="202" y="11"/>
                  </a:lnTo>
                  <a:lnTo>
                    <a:pt x="203" y="15"/>
                  </a:lnTo>
                  <a:lnTo>
                    <a:pt x="203" y="20"/>
                  </a:lnTo>
                  <a:lnTo>
                    <a:pt x="204" y="24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6" name="Freeform 1139">
              <a:extLst>
                <a:ext uri="{FF2B5EF4-FFF2-40B4-BE49-F238E27FC236}">
                  <a16:creationId xmlns:a16="http://schemas.microsoft.com/office/drawing/2014/main" id="{853FA7E2-7FEF-439B-8C7E-2983F4AA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314"/>
              <a:ext cx="1" cy="0"/>
            </a:xfrm>
            <a:custGeom>
              <a:avLst/>
              <a:gdLst>
                <a:gd name="T0" fmla="*/ 0 w 20"/>
                <a:gd name="T1" fmla="*/ 0 h 4"/>
                <a:gd name="T2" fmla="*/ 0 w 20"/>
                <a:gd name="T3" fmla="*/ 0 h 4"/>
                <a:gd name="T4" fmla="*/ 0 w 20"/>
                <a:gd name="T5" fmla="*/ 0 h 4"/>
                <a:gd name="T6" fmla="*/ 0 w 20"/>
                <a:gd name="T7" fmla="*/ 0 h 4"/>
                <a:gd name="T8" fmla="*/ 0 w 20"/>
                <a:gd name="T9" fmla="*/ 0 h 4"/>
                <a:gd name="T10" fmla="*/ 0 w 20"/>
                <a:gd name="T11" fmla="*/ 0 h 4"/>
                <a:gd name="T12" fmla="*/ 0 w 20"/>
                <a:gd name="T13" fmla="*/ 0 h 4"/>
                <a:gd name="T14" fmla="*/ 0 w 20"/>
                <a:gd name="T15" fmla="*/ 0 h 4"/>
                <a:gd name="T16" fmla="*/ 0 w 20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4"/>
                <a:gd name="T29" fmla="*/ 20 w 20"/>
                <a:gd name="T30" fmla="*/ 0 h 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4">
                  <a:moveTo>
                    <a:pt x="20" y="0"/>
                  </a:moveTo>
                  <a:lnTo>
                    <a:pt x="16" y="2"/>
                  </a:lnTo>
                  <a:lnTo>
                    <a:pt x="11" y="3"/>
                  </a:lnTo>
                  <a:lnTo>
                    <a:pt x="6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7" name="Freeform 1140">
              <a:extLst>
                <a:ext uri="{FF2B5EF4-FFF2-40B4-BE49-F238E27FC236}">
                  <a16:creationId xmlns:a16="http://schemas.microsoft.com/office/drawing/2014/main" id="{9B262C96-4C76-46F5-987F-FE71B3961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" y="315"/>
              <a:ext cx="1" cy="3"/>
            </a:xfrm>
            <a:custGeom>
              <a:avLst/>
              <a:gdLst>
                <a:gd name="T0" fmla="*/ 0 w 30"/>
                <a:gd name="T1" fmla="*/ 0 h 104"/>
                <a:gd name="T2" fmla="*/ 0 w 30"/>
                <a:gd name="T3" fmla="*/ 0 h 104"/>
                <a:gd name="T4" fmla="*/ 0 w 30"/>
                <a:gd name="T5" fmla="*/ 0 h 104"/>
                <a:gd name="T6" fmla="*/ 0 w 30"/>
                <a:gd name="T7" fmla="*/ 0 h 104"/>
                <a:gd name="T8" fmla="*/ 0 w 30"/>
                <a:gd name="T9" fmla="*/ 0 h 104"/>
                <a:gd name="T10" fmla="*/ 0 w 30"/>
                <a:gd name="T11" fmla="*/ 0 h 104"/>
                <a:gd name="T12" fmla="*/ 0 w 30"/>
                <a:gd name="T13" fmla="*/ 0 h 104"/>
                <a:gd name="T14" fmla="*/ 0 w 30"/>
                <a:gd name="T15" fmla="*/ 0 h 104"/>
                <a:gd name="T16" fmla="*/ 0 w 30"/>
                <a:gd name="T17" fmla="*/ 0 h 104"/>
                <a:gd name="T18" fmla="*/ 0 w 30"/>
                <a:gd name="T19" fmla="*/ 0 h 104"/>
                <a:gd name="T20" fmla="*/ 0 w 30"/>
                <a:gd name="T21" fmla="*/ 0 h 104"/>
                <a:gd name="T22" fmla="*/ 0 w 30"/>
                <a:gd name="T23" fmla="*/ 0 h 104"/>
                <a:gd name="T24" fmla="*/ 0 w 30"/>
                <a:gd name="T25" fmla="*/ 0 h 104"/>
                <a:gd name="T26" fmla="*/ 0 w 30"/>
                <a:gd name="T27" fmla="*/ 0 h 104"/>
                <a:gd name="T28" fmla="*/ 0 w 30"/>
                <a:gd name="T29" fmla="*/ 0 h 104"/>
                <a:gd name="T30" fmla="*/ 0 w 30"/>
                <a:gd name="T31" fmla="*/ 0 h 104"/>
                <a:gd name="T32" fmla="*/ 0 w 30"/>
                <a:gd name="T33" fmla="*/ 0 h 104"/>
                <a:gd name="T34" fmla="*/ 0 w 30"/>
                <a:gd name="T35" fmla="*/ 0 h 104"/>
                <a:gd name="T36" fmla="*/ 0 w 30"/>
                <a:gd name="T37" fmla="*/ 0 h 104"/>
                <a:gd name="T38" fmla="*/ 0 w 30"/>
                <a:gd name="T39" fmla="*/ 0 h 104"/>
                <a:gd name="T40" fmla="*/ 0 w 30"/>
                <a:gd name="T41" fmla="*/ 0 h 104"/>
                <a:gd name="T42" fmla="*/ 0 w 30"/>
                <a:gd name="T43" fmla="*/ 0 h 104"/>
                <a:gd name="T44" fmla="*/ 0 w 30"/>
                <a:gd name="T45" fmla="*/ 0 h 104"/>
                <a:gd name="T46" fmla="*/ 0 w 30"/>
                <a:gd name="T47" fmla="*/ 0 h 104"/>
                <a:gd name="T48" fmla="*/ 0 w 30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"/>
                <a:gd name="T76" fmla="*/ 0 h 104"/>
                <a:gd name="T77" fmla="*/ 30 w 30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" h="104">
                  <a:moveTo>
                    <a:pt x="30" y="54"/>
                  </a:moveTo>
                  <a:lnTo>
                    <a:pt x="28" y="60"/>
                  </a:lnTo>
                  <a:lnTo>
                    <a:pt x="25" y="67"/>
                  </a:lnTo>
                  <a:lnTo>
                    <a:pt x="23" y="73"/>
                  </a:lnTo>
                  <a:lnTo>
                    <a:pt x="21" y="79"/>
                  </a:lnTo>
                  <a:lnTo>
                    <a:pt x="19" y="85"/>
                  </a:lnTo>
                  <a:lnTo>
                    <a:pt x="17" y="91"/>
                  </a:lnTo>
                  <a:lnTo>
                    <a:pt x="15" y="98"/>
                  </a:lnTo>
                  <a:lnTo>
                    <a:pt x="12" y="104"/>
                  </a:lnTo>
                  <a:lnTo>
                    <a:pt x="17" y="90"/>
                  </a:lnTo>
                  <a:lnTo>
                    <a:pt x="19" y="78"/>
                  </a:lnTo>
                  <a:lnTo>
                    <a:pt x="18" y="65"/>
                  </a:lnTo>
                  <a:lnTo>
                    <a:pt x="17" y="51"/>
                  </a:lnTo>
                  <a:lnTo>
                    <a:pt x="13" y="38"/>
                  </a:lnTo>
                  <a:lnTo>
                    <a:pt x="9" y="24"/>
                  </a:lnTo>
                  <a:lnTo>
                    <a:pt x="5" y="12"/>
                  </a:lnTo>
                  <a:lnTo>
                    <a:pt x="0" y="0"/>
                  </a:lnTo>
                  <a:lnTo>
                    <a:pt x="6" y="5"/>
                  </a:lnTo>
                  <a:lnTo>
                    <a:pt x="11" y="10"/>
                  </a:lnTo>
                  <a:lnTo>
                    <a:pt x="15" y="16"/>
                  </a:lnTo>
                  <a:lnTo>
                    <a:pt x="19" y="23"/>
                  </a:lnTo>
                  <a:lnTo>
                    <a:pt x="23" y="31"/>
                  </a:lnTo>
                  <a:lnTo>
                    <a:pt x="25" y="38"/>
                  </a:lnTo>
                  <a:lnTo>
                    <a:pt x="29" y="46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8" name="Freeform 1141">
              <a:extLst>
                <a:ext uri="{FF2B5EF4-FFF2-40B4-BE49-F238E27FC236}">
                  <a16:creationId xmlns:a16="http://schemas.microsoft.com/office/drawing/2014/main" id="{A09AA6C4-6771-4642-BB1A-A48AB4E5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316"/>
              <a:ext cx="5" cy="3"/>
            </a:xfrm>
            <a:custGeom>
              <a:avLst/>
              <a:gdLst>
                <a:gd name="T0" fmla="*/ 0 w 156"/>
                <a:gd name="T1" fmla="*/ 0 h 129"/>
                <a:gd name="T2" fmla="*/ 0 w 156"/>
                <a:gd name="T3" fmla="*/ 0 h 129"/>
                <a:gd name="T4" fmla="*/ 0 w 156"/>
                <a:gd name="T5" fmla="*/ 0 h 129"/>
                <a:gd name="T6" fmla="*/ 0 w 156"/>
                <a:gd name="T7" fmla="*/ 0 h 129"/>
                <a:gd name="T8" fmla="*/ 0 w 156"/>
                <a:gd name="T9" fmla="*/ 0 h 129"/>
                <a:gd name="T10" fmla="*/ 0 w 156"/>
                <a:gd name="T11" fmla="*/ 0 h 129"/>
                <a:gd name="T12" fmla="*/ 0 w 156"/>
                <a:gd name="T13" fmla="*/ 0 h 129"/>
                <a:gd name="T14" fmla="*/ 0 w 156"/>
                <a:gd name="T15" fmla="*/ 0 h 129"/>
                <a:gd name="T16" fmla="*/ 0 w 156"/>
                <a:gd name="T17" fmla="*/ 0 h 129"/>
                <a:gd name="T18" fmla="*/ 0 w 156"/>
                <a:gd name="T19" fmla="*/ 0 h 129"/>
                <a:gd name="T20" fmla="*/ 0 w 156"/>
                <a:gd name="T21" fmla="*/ 0 h 129"/>
                <a:gd name="T22" fmla="*/ 0 w 156"/>
                <a:gd name="T23" fmla="*/ 0 h 129"/>
                <a:gd name="T24" fmla="*/ 0 w 156"/>
                <a:gd name="T25" fmla="*/ 0 h 129"/>
                <a:gd name="T26" fmla="*/ 0 w 156"/>
                <a:gd name="T27" fmla="*/ 0 h 129"/>
                <a:gd name="T28" fmla="*/ 0 w 156"/>
                <a:gd name="T29" fmla="*/ 0 h 129"/>
                <a:gd name="T30" fmla="*/ 0 w 156"/>
                <a:gd name="T31" fmla="*/ 0 h 129"/>
                <a:gd name="T32" fmla="*/ 0 w 156"/>
                <a:gd name="T33" fmla="*/ 0 h 129"/>
                <a:gd name="T34" fmla="*/ 0 w 156"/>
                <a:gd name="T35" fmla="*/ 0 h 129"/>
                <a:gd name="T36" fmla="*/ 0 w 156"/>
                <a:gd name="T37" fmla="*/ 0 h 129"/>
                <a:gd name="T38" fmla="*/ 0 w 156"/>
                <a:gd name="T39" fmla="*/ 0 h 129"/>
                <a:gd name="T40" fmla="*/ 0 w 156"/>
                <a:gd name="T41" fmla="*/ 0 h 129"/>
                <a:gd name="T42" fmla="*/ 0 w 156"/>
                <a:gd name="T43" fmla="*/ 0 h 129"/>
                <a:gd name="T44" fmla="*/ 0 w 156"/>
                <a:gd name="T45" fmla="*/ 0 h 129"/>
                <a:gd name="T46" fmla="*/ 0 w 156"/>
                <a:gd name="T47" fmla="*/ 0 h 129"/>
                <a:gd name="T48" fmla="*/ 0 w 156"/>
                <a:gd name="T49" fmla="*/ 0 h 129"/>
                <a:gd name="T50" fmla="*/ 0 w 156"/>
                <a:gd name="T51" fmla="*/ 0 h 129"/>
                <a:gd name="T52" fmla="*/ 0 w 156"/>
                <a:gd name="T53" fmla="*/ 0 h 129"/>
                <a:gd name="T54" fmla="*/ 0 w 156"/>
                <a:gd name="T55" fmla="*/ 0 h 129"/>
                <a:gd name="T56" fmla="*/ 0 w 156"/>
                <a:gd name="T57" fmla="*/ 0 h 129"/>
                <a:gd name="T58" fmla="*/ 0 w 156"/>
                <a:gd name="T59" fmla="*/ 0 h 129"/>
                <a:gd name="T60" fmla="*/ 0 w 156"/>
                <a:gd name="T61" fmla="*/ 0 h 129"/>
                <a:gd name="T62" fmla="*/ 0 w 156"/>
                <a:gd name="T63" fmla="*/ 0 h 129"/>
                <a:gd name="T64" fmla="*/ 0 w 156"/>
                <a:gd name="T65" fmla="*/ 0 h 129"/>
                <a:gd name="T66" fmla="*/ 0 w 156"/>
                <a:gd name="T67" fmla="*/ 0 h 129"/>
                <a:gd name="T68" fmla="*/ 0 w 156"/>
                <a:gd name="T69" fmla="*/ 0 h 129"/>
                <a:gd name="T70" fmla="*/ 0 w 156"/>
                <a:gd name="T71" fmla="*/ 0 h 129"/>
                <a:gd name="T72" fmla="*/ 0 w 156"/>
                <a:gd name="T73" fmla="*/ 0 h 129"/>
                <a:gd name="T74" fmla="*/ 0 w 156"/>
                <a:gd name="T75" fmla="*/ 0 h 129"/>
                <a:gd name="T76" fmla="*/ 0 w 156"/>
                <a:gd name="T77" fmla="*/ 0 h 129"/>
                <a:gd name="T78" fmla="*/ 0 w 156"/>
                <a:gd name="T79" fmla="*/ 0 h 129"/>
                <a:gd name="T80" fmla="*/ 0 w 156"/>
                <a:gd name="T81" fmla="*/ 0 h 129"/>
                <a:gd name="T82" fmla="*/ 0 w 156"/>
                <a:gd name="T83" fmla="*/ 0 h 129"/>
                <a:gd name="T84" fmla="*/ 0 w 156"/>
                <a:gd name="T85" fmla="*/ 0 h 1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6"/>
                <a:gd name="T130" fmla="*/ 0 h 129"/>
                <a:gd name="T131" fmla="*/ 156 w 156"/>
                <a:gd name="T132" fmla="*/ 129 h 1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6" h="129">
                  <a:moveTo>
                    <a:pt x="151" y="30"/>
                  </a:moveTo>
                  <a:lnTo>
                    <a:pt x="154" y="40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55" y="73"/>
                  </a:lnTo>
                  <a:lnTo>
                    <a:pt x="152" y="84"/>
                  </a:lnTo>
                  <a:lnTo>
                    <a:pt x="149" y="94"/>
                  </a:lnTo>
                  <a:lnTo>
                    <a:pt x="143" y="104"/>
                  </a:lnTo>
                  <a:lnTo>
                    <a:pt x="137" y="112"/>
                  </a:lnTo>
                  <a:lnTo>
                    <a:pt x="123" y="115"/>
                  </a:lnTo>
                  <a:lnTo>
                    <a:pt x="107" y="117"/>
                  </a:lnTo>
                  <a:lnTo>
                    <a:pt x="92" y="118"/>
                  </a:lnTo>
                  <a:lnTo>
                    <a:pt x="75" y="118"/>
                  </a:lnTo>
                  <a:lnTo>
                    <a:pt x="60" y="119"/>
                  </a:lnTo>
                  <a:lnTo>
                    <a:pt x="45" y="120"/>
                  </a:lnTo>
                  <a:lnTo>
                    <a:pt x="30" y="124"/>
                  </a:lnTo>
                  <a:lnTo>
                    <a:pt x="16" y="129"/>
                  </a:lnTo>
                  <a:lnTo>
                    <a:pt x="0" y="129"/>
                  </a:lnTo>
                  <a:lnTo>
                    <a:pt x="3" y="118"/>
                  </a:lnTo>
                  <a:lnTo>
                    <a:pt x="5" y="107"/>
                  </a:lnTo>
                  <a:lnTo>
                    <a:pt x="6" y="95"/>
                  </a:lnTo>
                  <a:lnTo>
                    <a:pt x="6" y="83"/>
                  </a:lnTo>
                  <a:lnTo>
                    <a:pt x="6" y="71"/>
                  </a:lnTo>
                  <a:lnTo>
                    <a:pt x="5" y="60"/>
                  </a:lnTo>
                  <a:lnTo>
                    <a:pt x="3" y="48"/>
                  </a:lnTo>
                  <a:lnTo>
                    <a:pt x="0" y="37"/>
                  </a:lnTo>
                  <a:lnTo>
                    <a:pt x="3" y="36"/>
                  </a:lnTo>
                  <a:lnTo>
                    <a:pt x="7" y="35"/>
                  </a:lnTo>
                  <a:lnTo>
                    <a:pt x="12" y="35"/>
                  </a:lnTo>
                  <a:lnTo>
                    <a:pt x="16" y="35"/>
                  </a:lnTo>
                  <a:lnTo>
                    <a:pt x="21" y="35"/>
                  </a:lnTo>
                  <a:lnTo>
                    <a:pt x="25" y="35"/>
                  </a:lnTo>
                  <a:lnTo>
                    <a:pt x="30" y="34"/>
                  </a:lnTo>
                  <a:lnTo>
                    <a:pt x="35" y="33"/>
                  </a:lnTo>
                  <a:lnTo>
                    <a:pt x="49" y="31"/>
                  </a:lnTo>
                  <a:lnTo>
                    <a:pt x="62" y="29"/>
                  </a:lnTo>
                  <a:lnTo>
                    <a:pt x="74" y="25"/>
                  </a:lnTo>
                  <a:lnTo>
                    <a:pt x="87" y="20"/>
                  </a:lnTo>
                  <a:lnTo>
                    <a:pt x="99" y="15"/>
                  </a:lnTo>
                  <a:lnTo>
                    <a:pt x="111" y="10"/>
                  </a:lnTo>
                  <a:lnTo>
                    <a:pt x="123" y="5"/>
                  </a:lnTo>
                  <a:lnTo>
                    <a:pt x="135" y="0"/>
                  </a:lnTo>
                  <a:lnTo>
                    <a:pt x="151" y="3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9" name="Freeform 1142">
              <a:extLst>
                <a:ext uri="{FF2B5EF4-FFF2-40B4-BE49-F238E27FC236}">
                  <a16:creationId xmlns:a16="http://schemas.microsoft.com/office/drawing/2014/main" id="{996BDEB5-2926-4F6E-88DB-E6A35BE3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17"/>
              <a:ext cx="1" cy="2"/>
            </a:xfrm>
            <a:custGeom>
              <a:avLst/>
              <a:gdLst>
                <a:gd name="T0" fmla="*/ 0 w 17"/>
                <a:gd name="T1" fmla="*/ 0 h 90"/>
                <a:gd name="T2" fmla="*/ 0 w 17"/>
                <a:gd name="T3" fmla="*/ 0 h 90"/>
                <a:gd name="T4" fmla="*/ 0 w 17"/>
                <a:gd name="T5" fmla="*/ 0 h 90"/>
                <a:gd name="T6" fmla="*/ 0 w 17"/>
                <a:gd name="T7" fmla="*/ 0 h 90"/>
                <a:gd name="T8" fmla="*/ 0 w 17"/>
                <a:gd name="T9" fmla="*/ 0 h 90"/>
                <a:gd name="T10" fmla="*/ 0 w 17"/>
                <a:gd name="T11" fmla="*/ 0 h 90"/>
                <a:gd name="T12" fmla="*/ 0 w 17"/>
                <a:gd name="T13" fmla="*/ 0 h 90"/>
                <a:gd name="T14" fmla="*/ 0 w 17"/>
                <a:gd name="T15" fmla="*/ 0 h 90"/>
                <a:gd name="T16" fmla="*/ 0 w 17"/>
                <a:gd name="T17" fmla="*/ 0 h 90"/>
                <a:gd name="T18" fmla="*/ 0 w 17"/>
                <a:gd name="T19" fmla="*/ 0 h 90"/>
                <a:gd name="T20" fmla="*/ 0 w 17"/>
                <a:gd name="T21" fmla="*/ 0 h 90"/>
                <a:gd name="T22" fmla="*/ 0 w 17"/>
                <a:gd name="T23" fmla="*/ 0 h 90"/>
                <a:gd name="T24" fmla="*/ 0 w 17"/>
                <a:gd name="T25" fmla="*/ 0 h 90"/>
                <a:gd name="T26" fmla="*/ 0 w 17"/>
                <a:gd name="T27" fmla="*/ 0 h 90"/>
                <a:gd name="T28" fmla="*/ 0 w 17"/>
                <a:gd name="T29" fmla="*/ 0 h 90"/>
                <a:gd name="T30" fmla="*/ 0 w 17"/>
                <a:gd name="T31" fmla="*/ 0 h 90"/>
                <a:gd name="T32" fmla="*/ 0 w 17"/>
                <a:gd name="T33" fmla="*/ 0 h 90"/>
                <a:gd name="T34" fmla="*/ 0 w 17"/>
                <a:gd name="T35" fmla="*/ 0 h 90"/>
                <a:gd name="T36" fmla="*/ 0 w 17"/>
                <a:gd name="T37" fmla="*/ 0 h 90"/>
                <a:gd name="T38" fmla="*/ 0 w 17"/>
                <a:gd name="T39" fmla="*/ 0 h 90"/>
                <a:gd name="T40" fmla="*/ 0 w 17"/>
                <a:gd name="T41" fmla="*/ 0 h 90"/>
                <a:gd name="T42" fmla="*/ 0 w 17"/>
                <a:gd name="T43" fmla="*/ 0 h 90"/>
                <a:gd name="T44" fmla="*/ 0 w 17"/>
                <a:gd name="T45" fmla="*/ 0 h 90"/>
                <a:gd name="T46" fmla="*/ 0 w 17"/>
                <a:gd name="T47" fmla="*/ 0 h 90"/>
                <a:gd name="T48" fmla="*/ 0 w 17"/>
                <a:gd name="T49" fmla="*/ 0 h 90"/>
                <a:gd name="T50" fmla="*/ 0 w 17"/>
                <a:gd name="T51" fmla="*/ 0 h 90"/>
                <a:gd name="T52" fmla="*/ 0 w 17"/>
                <a:gd name="T53" fmla="*/ 0 h 90"/>
                <a:gd name="T54" fmla="*/ 0 w 17"/>
                <a:gd name="T55" fmla="*/ 0 h 90"/>
                <a:gd name="T56" fmla="*/ 0 w 17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"/>
                <a:gd name="T88" fmla="*/ 0 h 90"/>
                <a:gd name="T89" fmla="*/ 17 w 17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" h="90">
                  <a:moveTo>
                    <a:pt x="17" y="38"/>
                  </a:moveTo>
                  <a:lnTo>
                    <a:pt x="17" y="45"/>
                  </a:lnTo>
                  <a:lnTo>
                    <a:pt x="16" y="52"/>
                  </a:lnTo>
                  <a:lnTo>
                    <a:pt x="16" y="59"/>
                  </a:lnTo>
                  <a:lnTo>
                    <a:pt x="15" y="65"/>
                  </a:lnTo>
                  <a:lnTo>
                    <a:pt x="13" y="71"/>
                  </a:lnTo>
                  <a:lnTo>
                    <a:pt x="12" y="77"/>
                  </a:lnTo>
                  <a:lnTo>
                    <a:pt x="10" y="84"/>
                  </a:lnTo>
                  <a:lnTo>
                    <a:pt x="8" y="90"/>
                  </a:lnTo>
                  <a:lnTo>
                    <a:pt x="7" y="88"/>
                  </a:lnTo>
                  <a:lnTo>
                    <a:pt x="5" y="88"/>
                  </a:lnTo>
                  <a:lnTo>
                    <a:pt x="2" y="88"/>
                  </a:lnTo>
                  <a:lnTo>
                    <a:pt x="0" y="88"/>
                  </a:lnTo>
                  <a:lnTo>
                    <a:pt x="4" y="77"/>
                  </a:lnTo>
                  <a:lnTo>
                    <a:pt x="6" y="66"/>
                  </a:lnTo>
                  <a:lnTo>
                    <a:pt x="6" y="56"/>
                  </a:lnTo>
                  <a:lnTo>
                    <a:pt x="6" y="44"/>
                  </a:lnTo>
                  <a:lnTo>
                    <a:pt x="5" y="34"/>
                  </a:lnTo>
                  <a:lnTo>
                    <a:pt x="4" y="23"/>
                  </a:lnTo>
                  <a:lnTo>
                    <a:pt x="2" y="11"/>
                  </a:lnTo>
                  <a:lnTo>
                    <a:pt x="2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10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5" y="28"/>
                  </a:lnTo>
                  <a:lnTo>
                    <a:pt x="16" y="34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0" name="Freeform 1143">
              <a:extLst>
                <a:ext uri="{FF2B5EF4-FFF2-40B4-BE49-F238E27FC236}">
                  <a16:creationId xmlns:a16="http://schemas.microsoft.com/office/drawing/2014/main" id="{A3C52B31-EC64-48A9-9E60-AB057F337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317"/>
              <a:ext cx="7" cy="3"/>
            </a:xfrm>
            <a:custGeom>
              <a:avLst/>
              <a:gdLst>
                <a:gd name="T0" fmla="*/ 0 w 216"/>
                <a:gd name="T1" fmla="*/ 0 h 97"/>
                <a:gd name="T2" fmla="*/ 0 w 216"/>
                <a:gd name="T3" fmla="*/ 0 h 97"/>
                <a:gd name="T4" fmla="*/ 0 w 216"/>
                <a:gd name="T5" fmla="*/ 0 h 97"/>
                <a:gd name="T6" fmla="*/ 0 w 216"/>
                <a:gd name="T7" fmla="*/ 0 h 97"/>
                <a:gd name="T8" fmla="*/ 0 w 216"/>
                <a:gd name="T9" fmla="*/ 0 h 97"/>
                <a:gd name="T10" fmla="*/ 0 w 216"/>
                <a:gd name="T11" fmla="*/ 0 h 97"/>
                <a:gd name="T12" fmla="*/ 0 w 216"/>
                <a:gd name="T13" fmla="*/ 0 h 97"/>
                <a:gd name="T14" fmla="*/ 0 w 216"/>
                <a:gd name="T15" fmla="*/ 0 h 97"/>
                <a:gd name="T16" fmla="*/ 0 w 216"/>
                <a:gd name="T17" fmla="*/ 0 h 97"/>
                <a:gd name="T18" fmla="*/ 0 w 216"/>
                <a:gd name="T19" fmla="*/ 0 h 97"/>
                <a:gd name="T20" fmla="*/ 0 w 216"/>
                <a:gd name="T21" fmla="*/ 0 h 97"/>
                <a:gd name="T22" fmla="*/ 0 w 216"/>
                <a:gd name="T23" fmla="*/ 0 h 97"/>
                <a:gd name="T24" fmla="*/ 0 w 216"/>
                <a:gd name="T25" fmla="*/ 0 h 97"/>
                <a:gd name="T26" fmla="*/ 0 w 216"/>
                <a:gd name="T27" fmla="*/ 0 h 97"/>
                <a:gd name="T28" fmla="*/ 0 w 216"/>
                <a:gd name="T29" fmla="*/ 0 h 97"/>
                <a:gd name="T30" fmla="*/ 0 w 216"/>
                <a:gd name="T31" fmla="*/ 0 h 97"/>
                <a:gd name="T32" fmla="*/ 0 w 216"/>
                <a:gd name="T33" fmla="*/ 0 h 97"/>
                <a:gd name="T34" fmla="*/ 0 w 216"/>
                <a:gd name="T35" fmla="*/ 0 h 97"/>
                <a:gd name="T36" fmla="*/ 0 w 216"/>
                <a:gd name="T37" fmla="*/ 0 h 97"/>
                <a:gd name="T38" fmla="*/ 0 w 216"/>
                <a:gd name="T39" fmla="*/ 0 h 97"/>
                <a:gd name="T40" fmla="*/ 0 w 216"/>
                <a:gd name="T41" fmla="*/ 0 h 97"/>
                <a:gd name="T42" fmla="*/ 0 w 216"/>
                <a:gd name="T43" fmla="*/ 0 h 97"/>
                <a:gd name="T44" fmla="*/ 0 w 216"/>
                <a:gd name="T45" fmla="*/ 0 h 97"/>
                <a:gd name="T46" fmla="*/ 0 w 216"/>
                <a:gd name="T47" fmla="*/ 0 h 97"/>
                <a:gd name="T48" fmla="*/ 0 w 216"/>
                <a:gd name="T49" fmla="*/ 0 h 97"/>
                <a:gd name="T50" fmla="*/ 0 w 216"/>
                <a:gd name="T51" fmla="*/ 0 h 97"/>
                <a:gd name="T52" fmla="*/ 0 w 216"/>
                <a:gd name="T53" fmla="*/ 0 h 97"/>
                <a:gd name="T54" fmla="*/ 0 w 216"/>
                <a:gd name="T55" fmla="*/ 0 h 97"/>
                <a:gd name="T56" fmla="*/ 0 w 216"/>
                <a:gd name="T57" fmla="*/ 0 h 97"/>
                <a:gd name="T58" fmla="*/ 0 w 216"/>
                <a:gd name="T59" fmla="*/ 0 h 97"/>
                <a:gd name="T60" fmla="*/ 0 w 216"/>
                <a:gd name="T61" fmla="*/ 0 h 97"/>
                <a:gd name="T62" fmla="*/ 0 w 216"/>
                <a:gd name="T63" fmla="*/ 0 h 97"/>
                <a:gd name="T64" fmla="*/ 0 w 216"/>
                <a:gd name="T65" fmla="*/ 0 h 97"/>
                <a:gd name="T66" fmla="*/ 0 w 216"/>
                <a:gd name="T67" fmla="*/ 0 h 97"/>
                <a:gd name="T68" fmla="*/ 0 w 216"/>
                <a:gd name="T69" fmla="*/ 0 h 97"/>
                <a:gd name="T70" fmla="*/ 0 w 216"/>
                <a:gd name="T71" fmla="*/ 0 h 97"/>
                <a:gd name="T72" fmla="*/ 0 w 216"/>
                <a:gd name="T73" fmla="*/ 0 h 97"/>
                <a:gd name="T74" fmla="*/ 0 w 216"/>
                <a:gd name="T75" fmla="*/ 0 h 97"/>
                <a:gd name="T76" fmla="*/ 0 w 216"/>
                <a:gd name="T77" fmla="*/ 0 h 97"/>
                <a:gd name="T78" fmla="*/ 0 w 216"/>
                <a:gd name="T79" fmla="*/ 0 h 97"/>
                <a:gd name="T80" fmla="*/ 0 w 216"/>
                <a:gd name="T81" fmla="*/ 0 h 97"/>
                <a:gd name="T82" fmla="*/ 0 w 216"/>
                <a:gd name="T83" fmla="*/ 0 h 97"/>
                <a:gd name="T84" fmla="*/ 0 w 216"/>
                <a:gd name="T85" fmla="*/ 0 h 97"/>
                <a:gd name="T86" fmla="*/ 0 w 216"/>
                <a:gd name="T87" fmla="*/ 0 h 97"/>
                <a:gd name="T88" fmla="*/ 0 w 216"/>
                <a:gd name="T89" fmla="*/ 0 h 97"/>
                <a:gd name="T90" fmla="*/ 0 w 216"/>
                <a:gd name="T91" fmla="*/ 0 h 97"/>
                <a:gd name="T92" fmla="*/ 0 w 216"/>
                <a:gd name="T93" fmla="*/ 0 h 97"/>
                <a:gd name="T94" fmla="*/ 0 w 216"/>
                <a:gd name="T95" fmla="*/ 0 h 97"/>
                <a:gd name="T96" fmla="*/ 0 w 216"/>
                <a:gd name="T97" fmla="*/ 0 h 97"/>
                <a:gd name="T98" fmla="*/ 0 w 216"/>
                <a:gd name="T99" fmla="*/ 0 h 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16"/>
                <a:gd name="T151" fmla="*/ 0 h 97"/>
                <a:gd name="T152" fmla="*/ 216 w 216"/>
                <a:gd name="T153" fmla="*/ 97 h 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16" h="97">
                  <a:moveTo>
                    <a:pt x="215" y="23"/>
                  </a:moveTo>
                  <a:lnTo>
                    <a:pt x="215" y="31"/>
                  </a:lnTo>
                  <a:lnTo>
                    <a:pt x="215" y="39"/>
                  </a:lnTo>
                  <a:lnTo>
                    <a:pt x="216" y="47"/>
                  </a:lnTo>
                  <a:lnTo>
                    <a:pt x="216" y="55"/>
                  </a:lnTo>
                  <a:lnTo>
                    <a:pt x="216" y="63"/>
                  </a:lnTo>
                  <a:lnTo>
                    <a:pt x="215" y="71"/>
                  </a:lnTo>
                  <a:lnTo>
                    <a:pt x="213" y="78"/>
                  </a:lnTo>
                  <a:lnTo>
                    <a:pt x="210" y="85"/>
                  </a:lnTo>
                  <a:lnTo>
                    <a:pt x="197" y="87"/>
                  </a:lnTo>
                  <a:lnTo>
                    <a:pt x="184" y="89"/>
                  </a:lnTo>
                  <a:lnTo>
                    <a:pt x="172" y="90"/>
                  </a:lnTo>
                  <a:lnTo>
                    <a:pt x="159" y="91"/>
                  </a:lnTo>
                  <a:lnTo>
                    <a:pt x="146" y="91"/>
                  </a:lnTo>
                  <a:lnTo>
                    <a:pt x="134" y="92"/>
                  </a:lnTo>
                  <a:lnTo>
                    <a:pt x="120" y="92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68" y="92"/>
                  </a:lnTo>
                  <a:lnTo>
                    <a:pt x="54" y="92"/>
                  </a:lnTo>
                  <a:lnTo>
                    <a:pt x="41" y="93"/>
                  </a:lnTo>
                  <a:lnTo>
                    <a:pt x="27" y="94"/>
                  </a:lnTo>
                  <a:lnTo>
                    <a:pt x="13" y="95"/>
                  </a:lnTo>
                  <a:lnTo>
                    <a:pt x="0" y="97"/>
                  </a:lnTo>
                  <a:lnTo>
                    <a:pt x="3" y="87"/>
                  </a:lnTo>
                  <a:lnTo>
                    <a:pt x="4" y="77"/>
                  </a:lnTo>
                  <a:lnTo>
                    <a:pt x="5" y="67"/>
                  </a:lnTo>
                  <a:lnTo>
                    <a:pt x="5" y="57"/>
                  </a:lnTo>
                  <a:lnTo>
                    <a:pt x="5" y="46"/>
                  </a:lnTo>
                  <a:lnTo>
                    <a:pt x="5" y="36"/>
                  </a:lnTo>
                  <a:lnTo>
                    <a:pt x="4" y="27"/>
                  </a:lnTo>
                  <a:lnTo>
                    <a:pt x="3" y="17"/>
                  </a:lnTo>
                  <a:lnTo>
                    <a:pt x="15" y="14"/>
                  </a:lnTo>
                  <a:lnTo>
                    <a:pt x="29" y="12"/>
                  </a:lnTo>
                  <a:lnTo>
                    <a:pt x="41" y="10"/>
                  </a:lnTo>
                  <a:lnTo>
                    <a:pt x="54" y="9"/>
                  </a:lnTo>
                  <a:lnTo>
                    <a:pt x="68" y="7"/>
                  </a:lnTo>
                  <a:lnTo>
                    <a:pt x="80" y="6"/>
                  </a:lnTo>
                  <a:lnTo>
                    <a:pt x="93" y="5"/>
                  </a:lnTo>
                  <a:lnTo>
                    <a:pt x="107" y="4"/>
                  </a:lnTo>
                  <a:lnTo>
                    <a:pt x="119" y="3"/>
                  </a:lnTo>
                  <a:lnTo>
                    <a:pt x="133" y="2"/>
                  </a:lnTo>
                  <a:lnTo>
                    <a:pt x="145" y="1"/>
                  </a:lnTo>
                  <a:lnTo>
                    <a:pt x="158" y="1"/>
                  </a:lnTo>
                  <a:lnTo>
                    <a:pt x="172" y="1"/>
                  </a:lnTo>
                  <a:lnTo>
                    <a:pt x="184" y="0"/>
                  </a:lnTo>
                  <a:lnTo>
                    <a:pt x="197" y="0"/>
                  </a:lnTo>
                  <a:lnTo>
                    <a:pt x="210" y="0"/>
                  </a:lnTo>
                  <a:lnTo>
                    <a:pt x="21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1" name="Freeform 1144">
              <a:extLst>
                <a:ext uri="{FF2B5EF4-FFF2-40B4-BE49-F238E27FC236}">
                  <a16:creationId xmlns:a16="http://schemas.microsoft.com/office/drawing/2014/main" id="{086AAF9B-4A34-41F6-9E81-EEF971E59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" y="317"/>
              <a:ext cx="1" cy="3"/>
            </a:xfrm>
            <a:custGeom>
              <a:avLst/>
              <a:gdLst>
                <a:gd name="T0" fmla="*/ 0 w 12"/>
                <a:gd name="T1" fmla="*/ 0 h 84"/>
                <a:gd name="T2" fmla="*/ 0 w 12"/>
                <a:gd name="T3" fmla="*/ 0 h 84"/>
                <a:gd name="T4" fmla="*/ 0 w 12"/>
                <a:gd name="T5" fmla="*/ 0 h 84"/>
                <a:gd name="T6" fmla="*/ 0 w 12"/>
                <a:gd name="T7" fmla="*/ 0 h 84"/>
                <a:gd name="T8" fmla="*/ 0 w 12"/>
                <a:gd name="T9" fmla="*/ 0 h 84"/>
                <a:gd name="T10" fmla="*/ 0 w 12"/>
                <a:gd name="T11" fmla="*/ 0 h 84"/>
                <a:gd name="T12" fmla="*/ 0 w 12"/>
                <a:gd name="T13" fmla="*/ 0 h 84"/>
                <a:gd name="T14" fmla="*/ 0 w 12"/>
                <a:gd name="T15" fmla="*/ 0 h 84"/>
                <a:gd name="T16" fmla="*/ 0 w 12"/>
                <a:gd name="T17" fmla="*/ 0 h 84"/>
                <a:gd name="T18" fmla="*/ 0 w 12"/>
                <a:gd name="T19" fmla="*/ 0 h 84"/>
                <a:gd name="T20" fmla="*/ 0 w 12"/>
                <a:gd name="T21" fmla="*/ 0 h 84"/>
                <a:gd name="T22" fmla="*/ 0 w 12"/>
                <a:gd name="T23" fmla="*/ 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4"/>
                <a:gd name="T38" fmla="*/ 12 w 12"/>
                <a:gd name="T39" fmla="*/ 84 h 8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4">
                  <a:moveTo>
                    <a:pt x="10" y="0"/>
                  </a:moveTo>
                  <a:lnTo>
                    <a:pt x="11" y="10"/>
                  </a:lnTo>
                  <a:lnTo>
                    <a:pt x="11" y="21"/>
                  </a:lnTo>
                  <a:lnTo>
                    <a:pt x="12" y="31"/>
                  </a:lnTo>
                  <a:lnTo>
                    <a:pt x="12" y="43"/>
                  </a:lnTo>
                  <a:lnTo>
                    <a:pt x="12" y="53"/>
                  </a:lnTo>
                  <a:lnTo>
                    <a:pt x="11" y="63"/>
                  </a:lnTo>
                  <a:lnTo>
                    <a:pt x="9" y="74"/>
                  </a:lnTo>
                  <a:lnTo>
                    <a:pt x="5" y="84"/>
                  </a:lnTo>
                  <a:lnTo>
                    <a:pt x="0" y="84"/>
                  </a:lnTo>
                  <a:lnTo>
                    <a:pt x="5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2" name="Freeform 1145">
              <a:extLst>
                <a:ext uri="{FF2B5EF4-FFF2-40B4-BE49-F238E27FC236}">
                  <a16:creationId xmlns:a16="http://schemas.microsoft.com/office/drawing/2014/main" id="{38AC309F-7BE4-4249-9E85-AD3579906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17"/>
              <a:ext cx="3" cy="3"/>
            </a:xfrm>
            <a:custGeom>
              <a:avLst/>
              <a:gdLst>
                <a:gd name="T0" fmla="*/ 0 w 84"/>
                <a:gd name="T1" fmla="*/ 0 h 91"/>
                <a:gd name="T2" fmla="*/ 0 w 84"/>
                <a:gd name="T3" fmla="*/ 0 h 91"/>
                <a:gd name="T4" fmla="*/ 0 w 84"/>
                <a:gd name="T5" fmla="*/ 0 h 91"/>
                <a:gd name="T6" fmla="*/ 0 w 84"/>
                <a:gd name="T7" fmla="*/ 0 h 91"/>
                <a:gd name="T8" fmla="*/ 0 w 84"/>
                <a:gd name="T9" fmla="*/ 0 h 91"/>
                <a:gd name="T10" fmla="*/ 0 w 84"/>
                <a:gd name="T11" fmla="*/ 0 h 91"/>
                <a:gd name="T12" fmla="*/ 0 w 84"/>
                <a:gd name="T13" fmla="*/ 0 h 91"/>
                <a:gd name="T14" fmla="*/ 0 w 84"/>
                <a:gd name="T15" fmla="*/ 0 h 91"/>
                <a:gd name="T16" fmla="*/ 0 w 84"/>
                <a:gd name="T17" fmla="*/ 0 h 91"/>
                <a:gd name="T18" fmla="*/ 0 w 84"/>
                <a:gd name="T19" fmla="*/ 0 h 91"/>
                <a:gd name="T20" fmla="*/ 0 w 84"/>
                <a:gd name="T21" fmla="*/ 0 h 91"/>
                <a:gd name="T22" fmla="*/ 0 w 84"/>
                <a:gd name="T23" fmla="*/ 0 h 91"/>
                <a:gd name="T24" fmla="*/ 0 w 84"/>
                <a:gd name="T25" fmla="*/ 0 h 91"/>
                <a:gd name="T26" fmla="*/ 0 w 84"/>
                <a:gd name="T27" fmla="*/ 0 h 91"/>
                <a:gd name="T28" fmla="*/ 0 w 84"/>
                <a:gd name="T29" fmla="*/ 0 h 91"/>
                <a:gd name="T30" fmla="*/ 0 w 84"/>
                <a:gd name="T31" fmla="*/ 0 h 91"/>
                <a:gd name="T32" fmla="*/ 0 w 84"/>
                <a:gd name="T33" fmla="*/ 0 h 91"/>
                <a:gd name="T34" fmla="*/ 0 w 84"/>
                <a:gd name="T35" fmla="*/ 0 h 91"/>
                <a:gd name="T36" fmla="*/ 0 w 84"/>
                <a:gd name="T37" fmla="*/ 0 h 91"/>
                <a:gd name="T38" fmla="*/ 0 w 84"/>
                <a:gd name="T39" fmla="*/ 0 h 91"/>
                <a:gd name="T40" fmla="*/ 0 w 84"/>
                <a:gd name="T41" fmla="*/ 0 h 91"/>
                <a:gd name="T42" fmla="*/ 0 w 84"/>
                <a:gd name="T43" fmla="*/ 0 h 91"/>
                <a:gd name="T44" fmla="*/ 0 w 84"/>
                <a:gd name="T45" fmla="*/ 0 h 91"/>
                <a:gd name="T46" fmla="*/ 0 w 84"/>
                <a:gd name="T47" fmla="*/ 0 h 91"/>
                <a:gd name="T48" fmla="*/ 0 w 84"/>
                <a:gd name="T49" fmla="*/ 0 h 91"/>
                <a:gd name="T50" fmla="*/ 0 w 84"/>
                <a:gd name="T51" fmla="*/ 0 h 91"/>
                <a:gd name="T52" fmla="*/ 0 w 84"/>
                <a:gd name="T53" fmla="*/ 0 h 91"/>
                <a:gd name="T54" fmla="*/ 0 w 84"/>
                <a:gd name="T55" fmla="*/ 0 h 91"/>
                <a:gd name="T56" fmla="*/ 0 w 84"/>
                <a:gd name="T57" fmla="*/ 0 h 91"/>
                <a:gd name="T58" fmla="*/ 0 w 84"/>
                <a:gd name="T59" fmla="*/ 0 h 91"/>
                <a:gd name="T60" fmla="*/ 0 w 84"/>
                <a:gd name="T61" fmla="*/ 0 h 91"/>
                <a:gd name="T62" fmla="*/ 0 w 84"/>
                <a:gd name="T63" fmla="*/ 0 h 91"/>
                <a:gd name="T64" fmla="*/ 0 w 84"/>
                <a:gd name="T65" fmla="*/ 0 h 9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91"/>
                <a:gd name="T101" fmla="*/ 84 w 84"/>
                <a:gd name="T102" fmla="*/ 91 h 9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91">
                  <a:moveTo>
                    <a:pt x="84" y="19"/>
                  </a:moveTo>
                  <a:lnTo>
                    <a:pt x="81" y="27"/>
                  </a:lnTo>
                  <a:lnTo>
                    <a:pt x="77" y="37"/>
                  </a:lnTo>
                  <a:lnTo>
                    <a:pt x="72" y="45"/>
                  </a:lnTo>
                  <a:lnTo>
                    <a:pt x="69" y="53"/>
                  </a:lnTo>
                  <a:lnTo>
                    <a:pt x="65" y="62"/>
                  </a:lnTo>
                  <a:lnTo>
                    <a:pt x="63" y="71"/>
                  </a:lnTo>
                  <a:lnTo>
                    <a:pt x="62" y="81"/>
                  </a:lnTo>
                  <a:lnTo>
                    <a:pt x="63" y="91"/>
                  </a:lnTo>
                  <a:lnTo>
                    <a:pt x="54" y="87"/>
                  </a:lnTo>
                  <a:lnTo>
                    <a:pt x="45" y="84"/>
                  </a:lnTo>
                  <a:lnTo>
                    <a:pt x="34" y="81"/>
                  </a:lnTo>
                  <a:lnTo>
                    <a:pt x="25" y="79"/>
                  </a:lnTo>
                  <a:lnTo>
                    <a:pt x="16" y="75"/>
                  </a:lnTo>
                  <a:lnTo>
                    <a:pt x="9" y="71"/>
                  </a:lnTo>
                  <a:lnTo>
                    <a:pt x="3" y="63"/>
                  </a:lnTo>
                  <a:lnTo>
                    <a:pt x="0" y="53"/>
                  </a:lnTo>
                  <a:lnTo>
                    <a:pt x="1" y="46"/>
                  </a:lnTo>
                  <a:lnTo>
                    <a:pt x="1" y="39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4" y="12"/>
                  </a:lnTo>
                  <a:lnTo>
                    <a:pt x="5" y="6"/>
                  </a:lnTo>
                  <a:lnTo>
                    <a:pt x="9" y="0"/>
                  </a:lnTo>
                  <a:lnTo>
                    <a:pt x="17" y="4"/>
                  </a:lnTo>
                  <a:lnTo>
                    <a:pt x="26" y="7"/>
                  </a:lnTo>
                  <a:lnTo>
                    <a:pt x="35" y="10"/>
                  </a:lnTo>
                  <a:lnTo>
                    <a:pt x="46" y="12"/>
                  </a:lnTo>
                  <a:lnTo>
                    <a:pt x="55" y="14"/>
                  </a:lnTo>
                  <a:lnTo>
                    <a:pt x="65" y="15"/>
                  </a:lnTo>
                  <a:lnTo>
                    <a:pt x="74" y="17"/>
                  </a:lnTo>
                  <a:lnTo>
                    <a:pt x="84" y="19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3" name="Freeform 1146">
              <a:extLst>
                <a:ext uri="{FF2B5EF4-FFF2-40B4-BE49-F238E27FC236}">
                  <a16:creationId xmlns:a16="http://schemas.microsoft.com/office/drawing/2014/main" id="{068F851F-A7FE-4100-AF07-E1B013A0C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" y="317"/>
              <a:ext cx="7" cy="3"/>
            </a:xfrm>
            <a:custGeom>
              <a:avLst/>
              <a:gdLst>
                <a:gd name="T0" fmla="*/ 0 w 251"/>
                <a:gd name="T1" fmla="*/ 0 h 93"/>
                <a:gd name="T2" fmla="*/ 0 w 251"/>
                <a:gd name="T3" fmla="*/ 0 h 93"/>
                <a:gd name="T4" fmla="*/ 0 w 251"/>
                <a:gd name="T5" fmla="*/ 0 h 93"/>
                <a:gd name="T6" fmla="*/ 0 w 251"/>
                <a:gd name="T7" fmla="*/ 0 h 93"/>
                <a:gd name="T8" fmla="*/ 0 w 251"/>
                <a:gd name="T9" fmla="*/ 0 h 93"/>
                <a:gd name="T10" fmla="*/ 0 w 251"/>
                <a:gd name="T11" fmla="*/ 0 h 93"/>
                <a:gd name="T12" fmla="*/ 0 w 251"/>
                <a:gd name="T13" fmla="*/ 0 h 93"/>
                <a:gd name="T14" fmla="*/ 0 w 251"/>
                <a:gd name="T15" fmla="*/ 0 h 93"/>
                <a:gd name="T16" fmla="*/ 0 w 251"/>
                <a:gd name="T17" fmla="*/ 0 h 93"/>
                <a:gd name="T18" fmla="*/ 0 w 251"/>
                <a:gd name="T19" fmla="*/ 0 h 93"/>
                <a:gd name="T20" fmla="*/ 0 w 251"/>
                <a:gd name="T21" fmla="*/ 0 h 93"/>
                <a:gd name="T22" fmla="*/ 0 w 251"/>
                <a:gd name="T23" fmla="*/ 0 h 93"/>
                <a:gd name="T24" fmla="*/ 0 w 251"/>
                <a:gd name="T25" fmla="*/ 0 h 93"/>
                <a:gd name="T26" fmla="*/ 0 w 251"/>
                <a:gd name="T27" fmla="*/ 0 h 93"/>
                <a:gd name="T28" fmla="*/ 0 w 251"/>
                <a:gd name="T29" fmla="*/ 0 h 93"/>
                <a:gd name="T30" fmla="*/ 0 w 251"/>
                <a:gd name="T31" fmla="*/ 0 h 93"/>
                <a:gd name="T32" fmla="*/ 0 w 251"/>
                <a:gd name="T33" fmla="*/ 0 h 93"/>
                <a:gd name="T34" fmla="*/ 0 w 251"/>
                <a:gd name="T35" fmla="*/ 0 h 93"/>
                <a:gd name="T36" fmla="*/ 0 w 251"/>
                <a:gd name="T37" fmla="*/ 0 h 93"/>
                <a:gd name="T38" fmla="*/ 0 w 251"/>
                <a:gd name="T39" fmla="*/ 0 h 93"/>
                <a:gd name="T40" fmla="*/ 0 w 251"/>
                <a:gd name="T41" fmla="*/ 0 h 93"/>
                <a:gd name="T42" fmla="*/ 0 w 251"/>
                <a:gd name="T43" fmla="*/ 0 h 93"/>
                <a:gd name="T44" fmla="*/ 0 w 251"/>
                <a:gd name="T45" fmla="*/ 0 h 93"/>
                <a:gd name="T46" fmla="*/ 0 w 251"/>
                <a:gd name="T47" fmla="*/ 0 h 93"/>
                <a:gd name="T48" fmla="*/ 0 w 251"/>
                <a:gd name="T49" fmla="*/ 0 h 93"/>
                <a:gd name="T50" fmla="*/ 0 w 251"/>
                <a:gd name="T51" fmla="*/ 0 h 93"/>
                <a:gd name="T52" fmla="*/ 0 w 251"/>
                <a:gd name="T53" fmla="*/ 0 h 93"/>
                <a:gd name="T54" fmla="*/ 0 w 251"/>
                <a:gd name="T55" fmla="*/ 0 h 93"/>
                <a:gd name="T56" fmla="*/ 0 w 251"/>
                <a:gd name="T57" fmla="*/ 0 h 93"/>
                <a:gd name="T58" fmla="*/ 0 w 251"/>
                <a:gd name="T59" fmla="*/ 0 h 93"/>
                <a:gd name="T60" fmla="*/ 0 w 251"/>
                <a:gd name="T61" fmla="*/ 0 h 93"/>
                <a:gd name="T62" fmla="*/ 0 w 251"/>
                <a:gd name="T63" fmla="*/ 0 h 93"/>
                <a:gd name="T64" fmla="*/ 0 w 251"/>
                <a:gd name="T65" fmla="*/ 0 h 93"/>
                <a:gd name="T66" fmla="*/ 0 w 251"/>
                <a:gd name="T67" fmla="*/ 0 h 93"/>
                <a:gd name="T68" fmla="*/ 0 w 251"/>
                <a:gd name="T69" fmla="*/ 0 h 93"/>
                <a:gd name="T70" fmla="*/ 0 w 251"/>
                <a:gd name="T71" fmla="*/ 0 h 93"/>
                <a:gd name="T72" fmla="*/ 0 w 251"/>
                <a:gd name="T73" fmla="*/ 0 h 93"/>
                <a:gd name="T74" fmla="*/ 0 w 251"/>
                <a:gd name="T75" fmla="*/ 0 h 93"/>
                <a:gd name="T76" fmla="*/ 0 w 251"/>
                <a:gd name="T77" fmla="*/ 0 h 93"/>
                <a:gd name="T78" fmla="*/ 0 w 251"/>
                <a:gd name="T79" fmla="*/ 0 h 93"/>
                <a:gd name="T80" fmla="*/ 0 w 251"/>
                <a:gd name="T81" fmla="*/ 0 h 93"/>
                <a:gd name="T82" fmla="*/ 0 w 251"/>
                <a:gd name="T83" fmla="*/ 0 h 93"/>
                <a:gd name="T84" fmla="*/ 0 w 251"/>
                <a:gd name="T85" fmla="*/ 0 h 93"/>
                <a:gd name="T86" fmla="*/ 0 w 251"/>
                <a:gd name="T87" fmla="*/ 0 h 93"/>
                <a:gd name="T88" fmla="*/ 0 w 251"/>
                <a:gd name="T89" fmla="*/ 0 h 93"/>
                <a:gd name="T90" fmla="*/ 0 w 251"/>
                <a:gd name="T91" fmla="*/ 0 h 93"/>
                <a:gd name="T92" fmla="*/ 0 w 251"/>
                <a:gd name="T93" fmla="*/ 0 h 93"/>
                <a:gd name="T94" fmla="*/ 0 w 251"/>
                <a:gd name="T95" fmla="*/ 0 h 93"/>
                <a:gd name="T96" fmla="*/ 0 w 251"/>
                <a:gd name="T97" fmla="*/ 0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1"/>
                <a:gd name="T148" fmla="*/ 0 h 93"/>
                <a:gd name="T149" fmla="*/ 251 w 251"/>
                <a:gd name="T150" fmla="*/ 93 h 9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1" h="93">
                  <a:moveTo>
                    <a:pt x="249" y="0"/>
                  </a:moveTo>
                  <a:lnTo>
                    <a:pt x="249" y="10"/>
                  </a:lnTo>
                  <a:lnTo>
                    <a:pt x="249" y="20"/>
                  </a:lnTo>
                  <a:lnTo>
                    <a:pt x="251" y="32"/>
                  </a:lnTo>
                  <a:lnTo>
                    <a:pt x="251" y="42"/>
                  </a:lnTo>
                  <a:lnTo>
                    <a:pt x="251" y="52"/>
                  </a:lnTo>
                  <a:lnTo>
                    <a:pt x="249" y="63"/>
                  </a:lnTo>
                  <a:lnTo>
                    <a:pt x="249" y="72"/>
                  </a:lnTo>
                  <a:lnTo>
                    <a:pt x="247" y="81"/>
                  </a:lnTo>
                  <a:lnTo>
                    <a:pt x="232" y="81"/>
                  </a:lnTo>
                  <a:lnTo>
                    <a:pt x="217" y="82"/>
                  </a:lnTo>
                  <a:lnTo>
                    <a:pt x="201" y="82"/>
                  </a:lnTo>
                  <a:lnTo>
                    <a:pt x="186" y="83"/>
                  </a:lnTo>
                  <a:lnTo>
                    <a:pt x="170" y="84"/>
                  </a:lnTo>
                  <a:lnTo>
                    <a:pt x="155" y="85"/>
                  </a:lnTo>
                  <a:lnTo>
                    <a:pt x="139" y="86"/>
                  </a:lnTo>
                  <a:lnTo>
                    <a:pt x="125" y="87"/>
                  </a:lnTo>
                  <a:lnTo>
                    <a:pt x="109" y="88"/>
                  </a:lnTo>
                  <a:lnTo>
                    <a:pt x="94" y="89"/>
                  </a:lnTo>
                  <a:lnTo>
                    <a:pt x="79" y="90"/>
                  </a:lnTo>
                  <a:lnTo>
                    <a:pt x="64" y="90"/>
                  </a:lnTo>
                  <a:lnTo>
                    <a:pt x="49" y="91"/>
                  </a:lnTo>
                  <a:lnTo>
                    <a:pt x="33" y="92"/>
                  </a:lnTo>
                  <a:lnTo>
                    <a:pt x="18" y="93"/>
                  </a:lnTo>
                  <a:lnTo>
                    <a:pt x="2" y="93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" y="56"/>
                  </a:lnTo>
                  <a:lnTo>
                    <a:pt x="3" y="46"/>
                  </a:lnTo>
                  <a:lnTo>
                    <a:pt x="6" y="37"/>
                  </a:lnTo>
                  <a:lnTo>
                    <a:pt x="10" y="27"/>
                  </a:lnTo>
                  <a:lnTo>
                    <a:pt x="13" y="19"/>
                  </a:lnTo>
                  <a:lnTo>
                    <a:pt x="28" y="17"/>
                  </a:lnTo>
                  <a:lnTo>
                    <a:pt x="44" y="16"/>
                  </a:lnTo>
                  <a:lnTo>
                    <a:pt x="59" y="14"/>
                  </a:lnTo>
                  <a:lnTo>
                    <a:pt x="73" y="12"/>
                  </a:lnTo>
                  <a:lnTo>
                    <a:pt x="89" y="11"/>
                  </a:lnTo>
                  <a:lnTo>
                    <a:pt x="103" y="9"/>
                  </a:lnTo>
                  <a:lnTo>
                    <a:pt x="119" y="8"/>
                  </a:lnTo>
                  <a:lnTo>
                    <a:pt x="133" y="6"/>
                  </a:lnTo>
                  <a:lnTo>
                    <a:pt x="149" y="5"/>
                  </a:lnTo>
                  <a:lnTo>
                    <a:pt x="163" y="4"/>
                  </a:lnTo>
                  <a:lnTo>
                    <a:pt x="177" y="3"/>
                  </a:lnTo>
                  <a:lnTo>
                    <a:pt x="192" y="2"/>
                  </a:lnTo>
                  <a:lnTo>
                    <a:pt x="206" y="1"/>
                  </a:lnTo>
                  <a:lnTo>
                    <a:pt x="221" y="1"/>
                  </a:lnTo>
                  <a:lnTo>
                    <a:pt x="235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4" name="Freeform 1147">
              <a:extLst>
                <a:ext uri="{FF2B5EF4-FFF2-40B4-BE49-F238E27FC236}">
                  <a16:creationId xmlns:a16="http://schemas.microsoft.com/office/drawing/2014/main" id="{FC6E3EF2-9A55-423B-AA73-1FD569DC7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" y="317"/>
              <a:ext cx="1" cy="2"/>
            </a:xfrm>
            <a:custGeom>
              <a:avLst/>
              <a:gdLst>
                <a:gd name="T0" fmla="*/ 0 w 15"/>
                <a:gd name="T1" fmla="*/ 0 h 52"/>
                <a:gd name="T2" fmla="*/ 0 w 15"/>
                <a:gd name="T3" fmla="*/ 0 h 52"/>
                <a:gd name="T4" fmla="*/ 0 w 15"/>
                <a:gd name="T5" fmla="*/ 0 h 52"/>
                <a:gd name="T6" fmla="*/ 0 w 15"/>
                <a:gd name="T7" fmla="*/ 0 h 52"/>
                <a:gd name="T8" fmla="*/ 0 w 15"/>
                <a:gd name="T9" fmla="*/ 0 h 52"/>
                <a:gd name="T10" fmla="*/ 0 w 15"/>
                <a:gd name="T11" fmla="*/ 0 h 52"/>
                <a:gd name="T12" fmla="*/ 0 w 15"/>
                <a:gd name="T13" fmla="*/ 0 h 52"/>
                <a:gd name="T14" fmla="*/ 0 w 15"/>
                <a:gd name="T15" fmla="*/ 0 h 52"/>
                <a:gd name="T16" fmla="*/ 0 w 15"/>
                <a:gd name="T17" fmla="*/ 0 h 52"/>
                <a:gd name="T18" fmla="*/ 0 w 15"/>
                <a:gd name="T19" fmla="*/ 0 h 52"/>
                <a:gd name="T20" fmla="*/ 0 w 15"/>
                <a:gd name="T21" fmla="*/ 0 h 52"/>
                <a:gd name="T22" fmla="*/ 0 w 15"/>
                <a:gd name="T23" fmla="*/ 0 h 52"/>
                <a:gd name="T24" fmla="*/ 0 w 15"/>
                <a:gd name="T25" fmla="*/ 0 h 52"/>
                <a:gd name="T26" fmla="*/ 0 w 15"/>
                <a:gd name="T27" fmla="*/ 0 h 52"/>
                <a:gd name="T28" fmla="*/ 0 w 15"/>
                <a:gd name="T29" fmla="*/ 0 h 52"/>
                <a:gd name="T30" fmla="*/ 0 w 15"/>
                <a:gd name="T31" fmla="*/ 0 h 52"/>
                <a:gd name="T32" fmla="*/ 0 w 15"/>
                <a:gd name="T33" fmla="*/ 0 h 52"/>
                <a:gd name="T34" fmla="*/ 0 w 15"/>
                <a:gd name="T35" fmla="*/ 0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52"/>
                <a:gd name="T56" fmla="*/ 15 w 15"/>
                <a:gd name="T57" fmla="*/ 52 h 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52">
                  <a:moveTo>
                    <a:pt x="10" y="52"/>
                  </a:moveTo>
                  <a:lnTo>
                    <a:pt x="8" y="50"/>
                  </a:lnTo>
                  <a:lnTo>
                    <a:pt x="6" y="47"/>
                  </a:lnTo>
                  <a:lnTo>
                    <a:pt x="4" y="43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3" y="14"/>
                  </a:lnTo>
                  <a:lnTo>
                    <a:pt x="14" y="0"/>
                  </a:lnTo>
                  <a:lnTo>
                    <a:pt x="15" y="7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5"/>
                  </a:lnTo>
                  <a:lnTo>
                    <a:pt x="8" y="33"/>
                  </a:lnTo>
                  <a:lnTo>
                    <a:pt x="7" y="39"/>
                  </a:lnTo>
                  <a:lnTo>
                    <a:pt x="8" y="45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5" name="Freeform 1148">
              <a:extLst>
                <a:ext uri="{FF2B5EF4-FFF2-40B4-BE49-F238E27FC236}">
                  <a16:creationId xmlns:a16="http://schemas.microsoft.com/office/drawing/2014/main" id="{B5545464-8695-4822-B430-DC158D2E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18"/>
              <a:ext cx="1" cy="2"/>
            </a:xfrm>
            <a:custGeom>
              <a:avLst/>
              <a:gdLst>
                <a:gd name="T0" fmla="*/ 0 w 30"/>
                <a:gd name="T1" fmla="*/ 0 h 71"/>
                <a:gd name="T2" fmla="*/ 0 w 30"/>
                <a:gd name="T3" fmla="*/ 0 h 71"/>
                <a:gd name="T4" fmla="*/ 0 w 30"/>
                <a:gd name="T5" fmla="*/ 0 h 71"/>
                <a:gd name="T6" fmla="*/ 0 w 30"/>
                <a:gd name="T7" fmla="*/ 0 h 71"/>
                <a:gd name="T8" fmla="*/ 0 w 30"/>
                <a:gd name="T9" fmla="*/ 0 h 71"/>
                <a:gd name="T10" fmla="*/ 0 w 30"/>
                <a:gd name="T11" fmla="*/ 0 h 71"/>
                <a:gd name="T12" fmla="*/ 0 w 30"/>
                <a:gd name="T13" fmla="*/ 0 h 71"/>
                <a:gd name="T14" fmla="*/ 0 w 30"/>
                <a:gd name="T15" fmla="*/ 0 h 71"/>
                <a:gd name="T16" fmla="*/ 0 w 30"/>
                <a:gd name="T17" fmla="*/ 0 h 71"/>
                <a:gd name="T18" fmla="*/ 0 w 30"/>
                <a:gd name="T19" fmla="*/ 0 h 71"/>
                <a:gd name="T20" fmla="*/ 0 w 30"/>
                <a:gd name="T21" fmla="*/ 0 h 71"/>
                <a:gd name="T22" fmla="*/ 0 w 30"/>
                <a:gd name="T23" fmla="*/ 0 h 71"/>
                <a:gd name="T24" fmla="*/ 0 w 30"/>
                <a:gd name="T25" fmla="*/ 0 h 71"/>
                <a:gd name="T26" fmla="*/ 0 w 30"/>
                <a:gd name="T27" fmla="*/ 0 h 71"/>
                <a:gd name="T28" fmla="*/ 0 w 30"/>
                <a:gd name="T29" fmla="*/ 0 h 71"/>
                <a:gd name="T30" fmla="*/ 0 w 30"/>
                <a:gd name="T31" fmla="*/ 0 h 71"/>
                <a:gd name="T32" fmla="*/ 0 w 30"/>
                <a:gd name="T33" fmla="*/ 0 h 71"/>
                <a:gd name="T34" fmla="*/ 0 w 30"/>
                <a:gd name="T35" fmla="*/ 0 h 71"/>
                <a:gd name="T36" fmla="*/ 0 w 30"/>
                <a:gd name="T37" fmla="*/ 0 h 71"/>
                <a:gd name="T38" fmla="*/ 0 w 30"/>
                <a:gd name="T39" fmla="*/ 0 h 71"/>
                <a:gd name="T40" fmla="*/ 0 w 30"/>
                <a:gd name="T41" fmla="*/ 0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0"/>
                <a:gd name="T64" fmla="*/ 0 h 71"/>
                <a:gd name="T65" fmla="*/ 30 w 30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0" h="71">
                  <a:moveTo>
                    <a:pt x="30" y="0"/>
                  </a:moveTo>
                  <a:lnTo>
                    <a:pt x="28" y="10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19" y="35"/>
                  </a:lnTo>
                  <a:lnTo>
                    <a:pt x="15" y="44"/>
                  </a:lnTo>
                  <a:lnTo>
                    <a:pt x="11" y="53"/>
                  </a:lnTo>
                  <a:lnTo>
                    <a:pt x="9" y="62"/>
                  </a:lnTo>
                  <a:lnTo>
                    <a:pt x="8" y="71"/>
                  </a:lnTo>
                  <a:lnTo>
                    <a:pt x="6" y="70"/>
                  </a:lnTo>
                  <a:lnTo>
                    <a:pt x="4" y="69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59"/>
                  </a:lnTo>
                  <a:lnTo>
                    <a:pt x="2" y="50"/>
                  </a:lnTo>
                  <a:lnTo>
                    <a:pt x="5" y="41"/>
                  </a:lnTo>
                  <a:lnTo>
                    <a:pt x="9" y="32"/>
                  </a:lnTo>
                  <a:lnTo>
                    <a:pt x="14" y="24"/>
                  </a:lnTo>
                  <a:lnTo>
                    <a:pt x="19" y="16"/>
                  </a:lnTo>
                  <a:lnTo>
                    <a:pt x="24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6" name="Freeform 1149">
              <a:extLst>
                <a:ext uri="{FF2B5EF4-FFF2-40B4-BE49-F238E27FC236}">
                  <a16:creationId xmlns:a16="http://schemas.microsoft.com/office/drawing/2014/main" id="{3DB5D0D4-D27A-4F8B-8BAD-3382CA4F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18"/>
              <a:ext cx="8" cy="3"/>
            </a:xfrm>
            <a:custGeom>
              <a:avLst/>
              <a:gdLst>
                <a:gd name="T0" fmla="*/ 0 w 237"/>
                <a:gd name="T1" fmla="*/ 0 h 88"/>
                <a:gd name="T2" fmla="*/ 0 w 237"/>
                <a:gd name="T3" fmla="*/ 0 h 88"/>
                <a:gd name="T4" fmla="*/ 0 w 237"/>
                <a:gd name="T5" fmla="*/ 0 h 88"/>
                <a:gd name="T6" fmla="*/ 0 w 237"/>
                <a:gd name="T7" fmla="*/ 0 h 88"/>
                <a:gd name="T8" fmla="*/ 0 w 237"/>
                <a:gd name="T9" fmla="*/ 0 h 88"/>
                <a:gd name="T10" fmla="*/ 0 w 237"/>
                <a:gd name="T11" fmla="*/ 0 h 88"/>
                <a:gd name="T12" fmla="*/ 0 w 237"/>
                <a:gd name="T13" fmla="*/ 0 h 88"/>
                <a:gd name="T14" fmla="*/ 0 w 237"/>
                <a:gd name="T15" fmla="*/ 0 h 88"/>
                <a:gd name="T16" fmla="*/ 0 w 237"/>
                <a:gd name="T17" fmla="*/ 0 h 88"/>
                <a:gd name="T18" fmla="*/ 0 w 237"/>
                <a:gd name="T19" fmla="*/ 0 h 88"/>
                <a:gd name="T20" fmla="*/ 0 w 237"/>
                <a:gd name="T21" fmla="*/ 0 h 88"/>
                <a:gd name="T22" fmla="*/ 0 w 237"/>
                <a:gd name="T23" fmla="*/ 0 h 88"/>
                <a:gd name="T24" fmla="*/ 0 w 237"/>
                <a:gd name="T25" fmla="*/ 0 h 88"/>
                <a:gd name="T26" fmla="*/ 0 w 237"/>
                <a:gd name="T27" fmla="*/ 0 h 88"/>
                <a:gd name="T28" fmla="*/ 0 w 237"/>
                <a:gd name="T29" fmla="*/ 0 h 88"/>
                <a:gd name="T30" fmla="*/ 0 w 237"/>
                <a:gd name="T31" fmla="*/ 0 h 88"/>
                <a:gd name="T32" fmla="*/ 0 w 237"/>
                <a:gd name="T33" fmla="*/ 0 h 88"/>
                <a:gd name="T34" fmla="*/ 0 w 237"/>
                <a:gd name="T35" fmla="*/ 0 h 88"/>
                <a:gd name="T36" fmla="*/ 0 w 237"/>
                <a:gd name="T37" fmla="*/ 0 h 88"/>
                <a:gd name="T38" fmla="*/ 0 w 237"/>
                <a:gd name="T39" fmla="*/ 0 h 88"/>
                <a:gd name="T40" fmla="*/ 0 w 237"/>
                <a:gd name="T41" fmla="*/ 0 h 88"/>
                <a:gd name="T42" fmla="*/ 0 w 237"/>
                <a:gd name="T43" fmla="*/ 0 h 88"/>
                <a:gd name="T44" fmla="*/ 0 w 237"/>
                <a:gd name="T45" fmla="*/ 0 h 88"/>
                <a:gd name="T46" fmla="*/ 0 w 237"/>
                <a:gd name="T47" fmla="*/ 0 h 88"/>
                <a:gd name="T48" fmla="*/ 0 w 237"/>
                <a:gd name="T49" fmla="*/ 0 h 88"/>
                <a:gd name="T50" fmla="*/ 0 w 237"/>
                <a:gd name="T51" fmla="*/ 0 h 88"/>
                <a:gd name="T52" fmla="*/ 0 w 237"/>
                <a:gd name="T53" fmla="*/ 0 h 88"/>
                <a:gd name="T54" fmla="*/ 0 w 237"/>
                <a:gd name="T55" fmla="*/ 0 h 88"/>
                <a:gd name="T56" fmla="*/ 0 w 237"/>
                <a:gd name="T57" fmla="*/ 0 h 88"/>
                <a:gd name="T58" fmla="*/ 0 w 237"/>
                <a:gd name="T59" fmla="*/ 0 h 88"/>
                <a:gd name="T60" fmla="*/ 0 w 237"/>
                <a:gd name="T61" fmla="*/ 0 h 88"/>
                <a:gd name="T62" fmla="*/ 0 w 237"/>
                <a:gd name="T63" fmla="*/ 0 h 88"/>
                <a:gd name="T64" fmla="*/ 0 w 237"/>
                <a:gd name="T65" fmla="*/ 0 h 88"/>
                <a:gd name="T66" fmla="*/ 0 w 237"/>
                <a:gd name="T67" fmla="*/ 0 h 88"/>
                <a:gd name="T68" fmla="*/ 0 w 237"/>
                <a:gd name="T69" fmla="*/ 0 h 88"/>
                <a:gd name="T70" fmla="*/ 0 w 237"/>
                <a:gd name="T71" fmla="*/ 0 h 88"/>
                <a:gd name="T72" fmla="*/ 0 w 237"/>
                <a:gd name="T73" fmla="*/ 0 h 88"/>
                <a:gd name="T74" fmla="*/ 0 w 237"/>
                <a:gd name="T75" fmla="*/ 0 h 88"/>
                <a:gd name="T76" fmla="*/ 0 w 237"/>
                <a:gd name="T77" fmla="*/ 0 h 88"/>
                <a:gd name="T78" fmla="*/ 0 w 237"/>
                <a:gd name="T79" fmla="*/ 0 h 88"/>
                <a:gd name="T80" fmla="*/ 0 w 237"/>
                <a:gd name="T81" fmla="*/ 0 h 88"/>
                <a:gd name="T82" fmla="*/ 0 w 237"/>
                <a:gd name="T83" fmla="*/ 0 h 88"/>
                <a:gd name="T84" fmla="*/ 0 w 237"/>
                <a:gd name="T85" fmla="*/ 0 h 88"/>
                <a:gd name="T86" fmla="*/ 0 w 237"/>
                <a:gd name="T87" fmla="*/ 0 h 88"/>
                <a:gd name="T88" fmla="*/ 0 w 237"/>
                <a:gd name="T89" fmla="*/ 0 h 88"/>
                <a:gd name="T90" fmla="*/ 0 w 237"/>
                <a:gd name="T91" fmla="*/ 0 h 88"/>
                <a:gd name="T92" fmla="*/ 0 w 237"/>
                <a:gd name="T93" fmla="*/ 0 h 88"/>
                <a:gd name="T94" fmla="*/ 0 w 237"/>
                <a:gd name="T95" fmla="*/ 0 h 88"/>
                <a:gd name="T96" fmla="*/ 0 w 237"/>
                <a:gd name="T97" fmla="*/ 0 h 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37"/>
                <a:gd name="T148" fmla="*/ 0 h 88"/>
                <a:gd name="T149" fmla="*/ 237 w 237"/>
                <a:gd name="T150" fmla="*/ 88 h 8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37" h="88">
                  <a:moveTo>
                    <a:pt x="237" y="0"/>
                  </a:moveTo>
                  <a:lnTo>
                    <a:pt x="235" y="9"/>
                  </a:lnTo>
                  <a:lnTo>
                    <a:pt x="234" y="17"/>
                  </a:lnTo>
                  <a:lnTo>
                    <a:pt x="232" y="26"/>
                  </a:lnTo>
                  <a:lnTo>
                    <a:pt x="230" y="35"/>
                  </a:lnTo>
                  <a:lnTo>
                    <a:pt x="229" y="46"/>
                  </a:lnTo>
                  <a:lnTo>
                    <a:pt x="229" y="55"/>
                  </a:lnTo>
                  <a:lnTo>
                    <a:pt x="229" y="65"/>
                  </a:lnTo>
                  <a:lnTo>
                    <a:pt x="231" y="75"/>
                  </a:lnTo>
                  <a:lnTo>
                    <a:pt x="216" y="75"/>
                  </a:lnTo>
                  <a:lnTo>
                    <a:pt x="200" y="76"/>
                  </a:lnTo>
                  <a:lnTo>
                    <a:pt x="185" y="78"/>
                  </a:lnTo>
                  <a:lnTo>
                    <a:pt x="170" y="79"/>
                  </a:lnTo>
                  <a:lnTo>
                    <a:pt x="156" y="81"/>
                  </a:lnTo>
                  <a:lnTo>
                    <a:pt x="142" y="83"/>
                  </a:lnTo>
                  <a:lnTo>
                    <a:pt x="127" y="85"/>
                  </a:lnTo>
                  <a:lnTo>
                    <a:pt x="114" y="86"/>
                  </a:lnTo>
                  <a:lnTo>
                    <a:pt x="99" y="87"/>
                  </a:lnTo>
                  <a:lnTo>
                    <a:pt x="86" y="88"/>
                  </a:lnTo>
                  <a:lnTo>
                    <a:pt x="72" y="88"/>
                  </a:lnTo>
                  <a:lnTo>
                    <a:pt x="58" y="88"/>
                  </a:lnTo>
                  <a:lnTo>
                    <a:pt x="44" y="87"/>
                  </a:lnTo>
                  <a:lnTo>
                    <a:pt x="29" y="84"/>
                  </a:lnTo>
                  <a:lnTo>
                    <a:pt x="15" y="81"/>
                  </a:lnTo>
                  <a:lnTo>
                    <a:pt x="0" y="77"/>
                  </a:lnTo>
                  <a:lnTo>
                    <a:pt x="1" y="66"/>
                  </a:lnTo>
                  <a:lnTo>
                    <a:pt x="4" y="56"/>
                  </a:lnTo>
                  <a:lnTo>
                    <a:pt x="7" y="47"/>
                  </a:lnTo>
                  <a:lnTo>
                    <a:pt x="11" y="37"/>
                  </a:lnTo>
                  <a:lnTo>
                    <a:pt x="15" y="28"/>
                  </a:lnTo>
                  <a:lnTo>
                    <a:pt x="19" y="19"/>
                  </a:lnTo>
                  <a:lnTo>
                    <a:pt x="22" y="10"/>
                  </a:lnTo>
                  <a:lnTo>
                    <a:pt x="25" y="0"/>
                  </a:lnTo>
                  <a:lnTo>
                    <a:pt x="39" y="2"/>
                  </a:lnTo>
                  <a:lnTo>
                    <a:pt x="52" y="3"/>
                  </a:lnTo>
                  <a:lnTo>
                    <a:pt x="65" y="5"/>
                  </a:lnTo>
                  <a:lnTo>
                    <a:pt x="79" y="6"/>
                  </a:lnTo>
                  <a:lnTo>
                    <a:pt x="92" y="6"/>
                  </a:lnTo>
                  <a:lnTo>
                    <a:pt x="106" y="8"/>
                  </a:lnTo>
                  <a:lnTo>
                    <a:pt x="119" y="8"/>
                  </a:lnTo>
                  <a:lnTo>
                    <a:pt x="131" y="8"/>
                  </a:lnTo>
                  <a:lnTo>
                    <a:pt x="145" y="8"/>
                  </a:lnTo>
                  <a:lnTo>
                    <a:pt x="158" y="8"/>
                  </a:lnTo>
                  <a:lnTo>
                    <a:pt x="171" y="6"/>
                  </a:lnTo>
                  <a:lnTo>
                    <a:pt x="184" y="6"/>
                  </a:lnTo>
                  <a:lnTo>
                    <a:pt x="197" y="5"/>
                  </a:lnTo>
                  <a:lnTo>
                    <a:pt x="211" y="3"/>
                  </a:lnTo>
                  <a:lnTo>
                    <a:pt x="224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7" name="Freeform 1150">
              <a:extLst>
                <a:ext uri="{FF2B5EF4-FFF2-40B4-BE49-F238E27FC236}">
                  <a16:creationId xmlns:a16="http://schemas.microsoft.com/office/drawing/2014/main" id="{EA0FD30C-D77A-477D-86DE-AA01C48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318"/>
              <a:ext cx="0" cy="2"/>
            </a:xfrm>
            <a:custGeom>
              <a:avLst/>
              <a:gdLst>
                <a:gd name="T0" fmla="*/ 0 w 11"/>
                <a:gd name="T1" fmla="*/ 0 h 75"/>
                <a:gd name="T2" fmla="*/ 0 w 11"/>
                <a:gd name="T3" fmla="*/ 0 h 75"/>
                <a:gd name="T4" fmla="*/ 0 w 11"/>
                <a:gd name="T5" fmla="*/ 0 h 75"/>
                <a:gd name="T6" fmla="*/ 0 w 11"/>
                <a:gd name="T7" fmla="*/ 0 h 75"/>
                <a:gd name="T8" fmla="*/ 0 w 11"/>
                <a:gd name="T9" fmla="*/ 0 h 75"/>
                <a:gd name="T10" fmla="*/ 0 w 11"/>
                <a:gd name="T11" fmla="*/ 0 h 75"/>
                <a:gd name="T12" fmla="*/ 0 w 11"/>
                <a:gd name="T13" fmla="*/ 0 h 75"/>
                <a:gd name="T14" fmla="*/ 0 w 11"/>
                <a:gd name="T15" fmla="*/ 0 h 75"/>
                <a:gd name="T16" fmla="*/ 0 w 11"/>
                <a:gd name="T17" fmla="*/ 0 h 75"/>
                <a:gd name="T18" fmla="*/ 0 w 11"/>
                <a:gd name="T19" fmla="*/ 0 h 75"/>
                <a:gd name="T20" fmla="*/ 0 w 11"/>
                <a:gd name="T21" fmla="*/ 0 h 75"/>
                <a:gd name="T22" fmla="*/ 0 w 11"/>
                <a:gd name="T23" fmla="*/ 0 h 75"/>
                <a:gd name="T24" fmla="*/ 0 w 11"/>
                <a:gd name="T25" fmla="*/ 0 h 75"/>
                <a:gd name="T26" fmla="*/ 0 w 11"/>
                <a:gd name="T27" fmla="*/ 0 h 75"/>
                <a:gd name="T28" fmla="*/ 0 w 11"/>
                <a:gd name="T29" fmla="*/ 0 h 75"/>
                <a:gd name="T30" fmla="*/ 0 w 11"/>
                <a:gd name="T31" fmla="*/ 0 h 75"/>
                <a:gd name="T32" fmla="*/ 0 w 11"/>
                <a:gd name="T33" fmla="*/ 0 h 75"/>
                <a:gd name="T34" fmla="*/ 0 w 11"/>
                <a:gd name="T35" fmla="*/ 0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"/>
                <a:gd name="T55" fmla="*/ 0 h 75"/>
                <a:gd name="T56" fmla="*/ 0 w 11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" h="75">
                  <a:moveTo>
                    <a:pt x="6" y="75"/>
                  </a:moveTo>
                  <a:lnTo>
                    <a:pt x="1" y="72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1" y="44"/>
                  </a:lnTo>
                  <a:lnTo>
                    <a:pt x="2" y="34"/>
                  </a:lnTo>
                  <a:lnTo>
                    <a:pt x="3" y="26"/>
                  </a:lnTo>
                  <a:lnTo>
                    <a:pt x="5" y="17"/>
                  </a:lnTo>
                  <a:lnTo>
                    <a:pt x="8" y="9"/>
                  </a:lnTo>
                  <a:lnTo>
                    <a:pt x="11" y="0"/>
                  </a:lnTo>
                  <a:lnTo>
                    <a:pt x="9" y="9"/>
                  </a:lnTo>
                  <a:lnTo>
                    <a:pt x="7" y="18"/>
                  </a:lnTo>
                  <a:lnTo>
                    <a:pt x="5" y="27"/>
                  </a:lnTo>
                  <a:lnTo>
                    <a:pt x="4" y="36"/>
                  </a:lnTo>
                  <a:lnTo>
                    <a:pt x="3" y="47"/>
                  </a:lnTo>
                  <a:lnTo>
                    <a:pt x="2" y="56"/>
                  </a:lnTo>
                  <a:lnTo>
                    <a:pt x="3" y="65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8" name="Freeform 1151">
              <a:extLst>
                <a:ext uri="{FF2B5EF4-FFF2-40B4-BE49-F238E27FC236}">
                  <a16:creationId xmlns:a16="http://schemas.microsoft.com/office/drawing/2014/main" id="{DF8D5E2C-092F-4815-B9A6-59DE8148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" y="319"/>
              <a:ext cx="37" cy="19"/>
            </a:xfrm>
            <a:custGeom>
              <a:avLst/>
              <a:gdLst>
                <a:gd name="T0" fmla="*/ 0 w 1272"/>
                <a:gd name="T1" fmla="*/ 0 h 649"/>
                <a:gd name="T2" fmla="*/ 0 w 1272"/>
                <a:gd name="T3" fmla="*/ 0 h 649"/>
                <a:gd name="T4" fmla="*/ 0 w 1272"/>
                <a:gd name="T5" fmla="*/ 0 h 649"/>
                <a:gd name="T6" fmla="*/ 0 w 1272"/>
                <a:gd name="T7" fmla="*/ 0 h 649"/>
                <a:gd name="T8" fmla="*/ 0 w 1272"/>
                <a:gd name="T9" fmla="*/ 0 h 649"/>
                <a:gd name="T10" fmla="*/ 0 w 1272"/>
                <a:gd name="T11" fmla="*/ 0 h 649"/>
                <a:gd name="T12" fmla="*/ 0 w 1272"/>
                <a:gd name="T13" fmla="*/ 0 h 649"/>
                <a:gd name="T14" fmla="*/ 0 w 1272"/>
                <a:gd name="T15" fmla="*/ 0 h 649"/>
                <a:gd name="T16" fmla="*/ 0 w 1272"/>
                <a:gd name="T17" fmla="*/ 0 h 649"/>
                <a:gd name="T18" fmla="*/ 0 w 1272"/>
                <a:gd name="T19" fmla="*/ 0 h 649"/>
                <a:gd name="T20" fmla="*/ 0 w 1272"/>
                <a:gd name="T21" fmla="*/ 0 h 649"/>
                <a:gd name="T22" fmla="*/ 0 w 1272"/>
                <a:gd name="T23" fmla="*/ 0 h 649"/>
                <a:gd name="T24" fmla="*/ 0 w 1272"/>
                <a:gd name="T25" fmla="*/ 0 h 649"/>
                <a:gd name="T26" fmla="*/ 0 w 1272"/>
                <a:gd name="T27" fmla="*/ 0 h 649"/>
                <a:gd name="T28" fmla="*/ 0 w 1272"/>
                <a:gd name="T29" fmla="*/ 0 h 649"/>
                <a:gd name="T30" fmla="*/ 0 w 1272"/>
                <a:gd name="T31" fmla="*/ 0 h 649"/>
                <a:gd name="T32" fmla="*/ 0 w 1272"/>
                <a:gd name="T33" fmla="*/ 0 h 649"/>
                <a:gd name="T34" fmla="*/ 0 w 1272"/>
                <a:gd name="T35" fmla="*/ 0 h 649"/>
                <a:gd name="T36" fmla="*/ 0 w 1272"/>
                <a:gd name="T37" fmla="*/ 0 h 649"/>
                <a:gd name="T38" fmla="*/ 0 w 1272"/>
                <a:gd name="T39" fmla="*/ 0 h 649"/>
                <a:gd name="T40" fmla="*/ 0 w 1272"/>
                <a:gd name="T41" fmla="*/ 0 h 649"/>
                <a:gd name="T42" fmla="*/ 0 w 1272"/>
                <a:gd name="T43" fmla="*/ 0 h 649"/>
                <a:gd name="T44" fmla="*/ 0 w 1272"/>
                <a:gd name="T45" fmla="*/ 0 h 649"/>
                <a:gd name="T46" fmla="*/ 0 w 1272"/>
                <a:gd name="T47" fmla="*/ 0 h 649"/>
                <a:gd name="T48" fmla="*/ 0 w 1272"/>
                <a:gd name="T49" fmla="*/ 0 h 649"/>
                <a:gd name="T50" fmla="*/ 0 w 1272"/>
                <a:gd name="T51" fmla="*/ 0 h 649"/>
                <a:gd name="T52" fmla="*/ 0 w 1272"/>
                <a:gd name="T53" fmla="*/ 0 h 649"/>
                <a:gd name="T54" fmla="*/ 0 w 1272"/>
                <a:gd name="T55" fmla="*/ 0 h 649"/>
                <a:gd name="T56" fmla="*/ 0 w 1272"/>
                <a:gd name="T57" fmla="*/ 0 h 649"/>
                <a:gd name="T58" fmla="*/ 0 w 1272"/>
                <a:gd name="T59" fmla="*/ 0 h 649"/>
                <a:gd name="T60" fmla="*/ 0 w 1272"/>
                <a:gd name="T61" fmla="*/ 0 h 649"/>
                <a:gd name="T62" fmla="*/ 0 w 1272"/>
                <a:gd name="T63" fmla="*/ 0 h 649"/>
                <a:gd name="T64" fmla="*/ 0 w 1272"/>
                <a:gd name="T65" fmla="*/ 0 h 649"/>
                <a:gd name="T66" fmla="*/ 0 w 1272"/>
                <a:gd name="T67" fmla="*/ 0 h 649"/>
                <a:gd name="T68" fmla="*/ 0 w 1272"/>
                <a:gd name="T69" fmla="*/ 0 h 649"/>
                <a:gd name="T70" fmla="*/ 0 w 1272"/>
                <a:gd name="T71" fmla="*/ 0 h 649"/>
                <a:gd name="T72" fmla="*/ 0 w 1272"/>
                <a:gd name="T73" fmla="*/ 0 h 649"/>
                <a:gd name="T74" fmla="*/ 0 w 1272"/>
                <a:gd name="T75" fmla="*/ 0 h 649"/>
                <a:gd name="T76" fmla="*/ 0 w 1272"/>
                <a:gd name="T77" fmla="*/ 0 h 649"/>
                <a:gd name="T78" fmla="*/ 0 w 1272"/>
                <a:gd name="T79" fmla="*/ 0 h 649"/>
                <a:gd name="T80" fmla="*/ 0 w 1272"/>
                <a:gd name="T81" fmla="*/ 0 h 649"/>
                <a:gd name="T82" fmla="*/ 0 w 1272"/>
                <a:gd name="T83" fmla="*/ 0 h 649"/>
                <a:gd name="T84" fmla="*/ 0 w 1272"/>
                <a:gd name="T85" fmla="*/ 0 h 649"/>
                <a:gd name="T86" fmla="*/ 0 w 1272"/>
                <a:gd name="T87" fmla="*/ 0 h 649"/>
                <a:gd name="T88" fmla="*/ 0 w 1272"/>
                <a:gd name="T89" fmla="*/ 0 h 649"/>
                <a:gd name="T90" fmla="*/ 0 w 1272"/>
                <a:gd name="T91" fmla="*/ 0 h 649"/>
                <a:gd name="T92" fmla="*/ 0 w 1272"/>
                <a:gd name="T93" fmla="*/ 0 h 649"/>
                <a:gd name="T94" fmla="*/ 0 w 1272"/>
                <a:gd name="T95" fmla="*/ 0 h 649"/>
                <a:gd name="T96" fmla="*/ 0 w 1272"/>
                <a:gd name="T97" fmla="*/ 0 h 649"/>
                <a:gd name="T98" fmla="*/ 0 w 1272"/>
                <a:gd name="T99" fmla="*/ 0 h 649"/>
                <a:gd name="T100" fmla="*/ 0 w 1272"/>
                <a:gd name="T101" fmla="*/ 0 h 649"/>
                <a:gd name="T102" fmla="*/ 0 w 1272"/>
                <a:gd name="T103" fmla="*/ 0 h 64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72"/>
                <a:gd name="T157" fmla="*/ 0 h 649"/>
                <a:gd name="T158" fmla="*/ 1272 w 1272"/>
                <a:gd name="T159" fmla="*/ 649 h 64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72" h="649">
                  <a:moveTo>
                    <a:pt x="1246" y="28"/>
                  </a:moveTo>
                  <a:lnTo>
                    <a:pt x="1241" y="35"/>
                  </a:lnTo>
                  <a:lnTo>
                    <a:pt x="1235" y="41"/>
                  </a:lnTo>
                  <a:lnTo>
                    <a:pt x="1227" y="45"/>
                  </a:lnTo>
                  <a:lnTo>
                    <a:pt x="1219" y="49"/>
                  </a:lnTo>
                  <a:lnTo>
                    <a:pt x="1211" y="52"/>
                  </a:lnTo>
                  <a:lnTo>
                    <a:pt x="1204" y="55"/>
                  </a:lnTo>
                  <a:lnTo>
                    <a:pt x="1195" y="58"/>
                  </a:lnTo>
                  <a:lnTo>
                    <a:pt x="1189" y="63"/>
                  </a:lnTo>
                  <a:lnTo>
                    <a:pt x="1192" y="74"/>
                  </a:lnTo>
                  <a:lnTo>
                    <a:pt x="1194" y="84"/>
                  </a:lnTo>
                  <a:lnTo>
                    <a:pt x="1197" y="94"/>
                  </a:lnTo>
                  <a:lnTo>
                    <a:pt x="1201" y="105"/>
                  </a:lnTo>
                  <a:lnTo>
                    <a:pt x="1203" y="115"/>
                  </a:lnTo>
                  <a:lnTo>
                    <a:pt x="1205" y="125"/>
                  </a:lnTo>
                  <a:lnTo>
                    <a:pt x="1207" y="136"/>
                  </a:lnTo>
                  <a:lnTo>
                    <a:pt x="1209" y="147"/>
                  </a:lnTo>
                  <a:lnTo>
                    <a:pt x="1210" y="157"/>
                  </a:lnTo>
                  <a:lnTo>
                    <a:pt x="1211" y="168"/>
                  </a:lnTo>
                  <a:lnTo>
                    <a:pt x="1211" y="179"/>
                  </a:lnTo>
                  <a:lnTo>
                    <a:pt x="1211" y="189"/>
                  </a:lnTo>
                  <a:lnTo>
                    <a:pt x="1209" y="199"/>
                  </a:lnTo>
                  <a:lnTo>
                    <a:pt x="1207" y="210"/>
                  </a:lnTo>
                  <a:lnTo>
                    <a:pt x="1205" y="220"/>
                  </a:lnTo>
                  <a:lnTo>
                    <a:pt x="1201" y="230"/>
                  </a:lnTo>
                  <a:lnTo>
                    <a:pt x="1205" y="233"/>
                  </a:lnTo>
                  <a:lnTo>
                    <a:pt x="1208" y="236"/>
                  </a:lnTo>
                  <a:lnTo>
                    <a:pt x="1213" y="237"/>
                  </a:lnTo>
                  <a:lnTo>
                    <a:pt x="1217" y="237"/>
                  </a:lnTo>
                  <a:lnTo>
                    <a:pt x="1221" y="237"/>
                  </a:lnTo>
                  <a:lnTo>
                    <a:pt x="1226" y="237"/>
                  </a:lnTo>
                  <a:lnTo>
                    <a:pt x="1230" y="236"/>
                  </a:lnTo>
                  <a:lnTo>
                    <a:pt x="1236" y="235"/>
                  </a:lnTo>
                  <a:lnTo>
                    <a:pt x="1272" y="244"/>
                  </a:lnTo>
                  <a:lnTo>
                    <a:pt x="1263" y="264"/>
                  </a:lnTo>
                  <a:lnTo>
                    <a:pt x="1254" y="283"/>
                  </a:lnTo>
                  <a:lnTo>
                    <a:pt x="1246" y="301"/>
                  </a:lnTo>
                  <a:lnTo>
                    <a:pt x="1237" y="320"/>
                  </a:lnTo>
                  <a:lnTo>
                    <a:pt x="1226" y="337"/>
                  </a:lnTo>
                  <a:lnTo>
                    <a:pt x="1215" y="355"/>
                  </a:lnTo>
                  <a:lnTo>
                    <a:pt x="1203" y="372"/>
                  </a:lnTo>
                  <a:lnTo>
                    <a:pt x="1189" y="389"/>
                  </a:lnTo>
                  <a:lnTo>
                    <a:pt x="1183" y="385"/>
                  </a:lnTo>
                  <a:lnTo>
                    <a:pt x="1176" y="386"/>
                  </a:lnTo>
                  <a:lnTo>
                    <a:pt x="1169" y="389"/>
                  </a:lnTo>
                  <a:lnTo>
                    <a:pt x="1161" y="390"/>
                  </a:lnTo>
                  <a:lnTo>
                    <a:pt x="1122" y="394"/>
                  </a:lnTo>
                  <a:lnTo>
                    <a:pt x="1083" y="397"/>
                  </a:lnTo>
                  <a:lnTo>
                    <a:pt x="1044" y="398"/>
                  </a:lnTo>
                  <a:lnTo>
                    <a:pt x="1005" y="399"/>
                  </a:lnTo>
                  <a:lnTo>
                    <a:pt x="965" y="399"/>
                  </a:lnTo>
                  <a:lnTo>
                    <a:pt x="926" y="398"/>
                  </a:lnTo>
                  <a:lnTo>
                    <a:pt x="886" y="397"/>
                  </a:lnTo>
                  <a:lnTo>
                    <a:pt x="847" y="397"/>
                  </a:lnTo>
                  <a:lnTo>
                    <a:pt x="808" y="396"/>
                  </a:lnTo>
                  <a:lnTo>
                    <a:pt x="769" y="397"/>
                  </a:lnTo>
                  <a:lnTo>
                    <a:pt x="730" y="398"/>
                  </a:lnTo>
                  <a:lnTo>
                    <a:pt x="691" y="400"/>
                  </a:lnTo>
                  <a:lnTo>
                    <a:pt x="652" y="403"/>
                  </a:lnTo>
                  <a:lnTo>
                    <a:pt x="614" y="409"/>
                  </a:lnTo>
                  <a:lnTo>
                    <a:pt x="575" y="415"/>
                  </a:lnTo>
                  <a:lnTo>
                    <a:pt x="537" y="424"/>
                  </a:lnTo>
                  <a:lnTo>
                    <a:pt x="525" y="429"/>
                  </a:lnTo>
                  <a:lnTo>
                    <a:pt x="512" y="433"/>
                  </a:lnTo>
                  <a:lnTo>
                    <a:pt x="499" y="440"/>
                  </a:lnTo>
                  <a:lnTo>
                    <a:pt x="487" y="445"/>
                  </a:lnTo>
                  <a:lnTo>
                    <a:pt x="475" y="451"/>
                  </a:lnTo>
                  <a:lnTo>
                    <a:pt x="461" y="457"/>
                  </a:lnTo>
                  <a:lnTo>
                    <a:pt x="449" y="463"/>
                  </a:lnTo>
                  <a:lnTo>
                    <a:pt x="436" y="469"/>
                  </a:lnTo>
                  <a:lnTo>
                    <a:pt x="424" y="476"/>
                  </a:lnTo>
                  <a:lnTo>
                    <a:pt x="411" y="483"/>
                  </a:lnTo>
                  <a:lnTo>
                    <a:pt x="398" y="489"/>
                  </a:lnTo>
                  <a:lnTo>
                    <a:pt x="386" y="495"/>
                  </a:lnTo>
                  <a:lnTo>
                    <a:pt x="373" y="501"/>
                  </a:lnTo>
                  <a:lnTo>
                    <a:pt x="360" y="508"/>
                  </a:lnTo>
                  <a:lnTo>
                    <a:pt x="348" y="514"/>
                  </a:lnTo>
                  <a:lnTo>
                    <a:pt x="334" y="519"/>
                  </a:lnTo>
                  <a:lnTo>
                    <a:pt x="334" y="522"/>
                  </a:lnTo>
                  <a:lnTo>
                    <a:pt x="317" y="529"/>
                  </a:lnTo>
                  <a:lnTo>
                    <a:pt x="297" y="538"/>
                  </a:lnTo>
                  <a:lnTo>
                    <a:pt x="277" y="547"/>
                  </a:lnTo>
                  <a:lnTo>
                    <a:pt x="254" y="555"/>
                  </a:lnTo>
                  <a:lnTo>
                    <a:pt x="232" y="564"/>
                  </a:lnTo>
                  <a:lnTo>
                    <a:pt x="210" y="574"/>
                  </a:lnTo>
                  <a:lnTo>
                    <a:pt x="187" y="582"/>
                  </a:lnTo>
                  <a:lnTo>
                    <a:pt x="166" y="590"/>
                  </a:lnTo>
                  <a:lnTo>
                    <a:pt x="145" y="598"/>
                  </a:lnTo>
                  <a:lnTo>
                    <a:pt x="126" y="606"/>
                  </a:lnTo>
                  <a:lnTo>
                    <a:pt x="109" y="613"/>
                  </a:lnTo>
                  <a:lnTo>
                    <a:pt x="94" y="618"/>
                  </a:lnTo>
                  <a:lnTo>
                    <a:pt x="82" y="623"/>
                  </a:lnTo>
                  <a:lnTo>
                    <a:pt x="73" y="626"/>
                  </a:lnTo>
                  <a:lnTo>
                    <a:pt x="67" y="628"/>
                  </a:lnTo>
                  <a:lnTo>
                    <a:pt x="65" y="629"/>
                  </a:lnTo>
                  <a:lnTo>
                    <a:pt x="0" y="649"/>
                  </a:lnTo>
                  <a:lnTo>
                    <a:pt x="0" y="582"/>
                  </a:lnTo>
                  <a:lnTo>
                    <a:pt x="4" y="584"/>
                  </a:lnTo>
                  <a:lnTo>
                    <a:pt x="8" y="584"/>
                  </a:lnTo>
                  <a:lnTo>
                    <a:pt x="13" y="584"/>
                  </a:lnTo>
                  <a:lnTo>
                    <a:pt x="18" y="583"/>
                  </a:lnTo>
                  <a:lnTo>
                    <a:pt x="23" y="582"/>
                  </a:lnTo>
                  <a:lnTo>
                    <a:pt x="29" y="580"/>
                  </a:lnTo>
                  <a:lnTo>
                    <a:pt x="34" y="578"/>
                  </a:lnTo>
                  <a:lnTo>
                    <a:pt x="38" y="575"/>
                  </a:lnTo>
                  <a:lnTo>
                    <a:pt x="52" y="568"/>
                  </a:lnTo>
                  <a:lnTo>
                    <a:pt x="74" y="559"/>
                  </a:lnTo>
                  <a:lnTo>
                    <a:pt x="104" y="547"/>
                  </a:lnTo>
                  <a:lnTo>
                    <a:pt x="140" y="531"/>
                  </a:lnTo>
                  <a:lnTo>
                    <a:pt x="181" y="514"/>
                  </a:lnTo>
                  <a:lnTo>
                    <a:pt x="226" y="494"/>
                  </a:lnTo>
                  <a:lnTo>
                    <a:pt x="274" y="475"/>
                  </a:lnTo>
                  <a:lnTo>
                    <a:pt x="324" y="453"/>
                  </a:lnTo>
                  <a:lnTo>
                    <a:pt x="374" y="431"/>
                  </a:lnTo>
                  <a:lnTo>
                    <a:pt x="423" y="410"/>
                  </a:lnTo>
                  <a:lnTo>
                    <a:pt x="471" y="389"/>
                  </a:lnTo>
                  <a:lnTo>
                    <a:pt x="517" y="370"/>
                  </a:lnTo>
                  <a:lnTo>
                    <a:pt x="558" y="352"/>
                  </a:lnTo>
                  <a:lnTo>
                    <a:pt x="594" y="337"/>
                  </a:lnTo>
                  <a:lnTo>
                    <a:pt x="624" y="324"/>
                  </a:lnTo>
                  <a:lnTo>
                    <a:pt x="647" y="315"/>
                  </a:lnTo>
                  <a:lnTo>
                    <a:pt x="655" y="313"/>
                  </a:lnTo>
                  <a:lnTo>
                    <a:pt x="664" y="313"/>
                  </a:lnTo>
                  <a:lnTo>
                    <a:pt x="672" y="313"/>
                  </a:lnTo>
                  <a:lnTo>
                    <a:pt x="682" y="314"/>
                  </a:lnTo>
                  <a:lnTo>
                    <a:pt x="689" y="314"/>
                  </a:lnTo>
                  <a:lnTo>
                    <a:pt x="695" y="311"/>
                  </a:lnTo>
                  <a:lnTo>
                    <a:pt x="698" y="305"/>
                  </a:lnTo>
                  <a:lnTo>
                    <a:pt x="699" y="293"/>
                  </a:lnTo>
                  <a:lnTo>
                    <a:pt x="703" y="293"/>
                  </a:lnTo>
                  <a:lnTo>
                    <a:pt x="708" y="293"/>
                  </a:lnTo>
                  <a:lnTo>
                    <a:pt x="712" y="291"/>
                  </a:lnTo>
                  <a:lnTo>
                    <a:pt x="714" y="287"/>
                  </a:lnTo>
                  <a:lnTo>
                    <a:pt x="714" y="280"/>
                  </a:lnTo>
                  <a:lnTo>
                    <a:pt x="713" y="272"/>
                  </a:lnTo>
                  <a:lnTo>
                    <a:pt x="712" y="264"/>
                  </a:lnTo>
                  <a:lnTo>
                    <a:pt x="711" y="257"/>
                  </a:lnTo>
                  <a:lnTo>
                    <a:pt x="710" y="251"/>
                  </a:lnTo>
                  <a:lnTo>
                    <a:pt x="709" y="244"/>
                  </a:lnTo>
                  <a:lnTo>
                    <a:pt x="708" y="236"/>
                  </a:lnTo>
                  <a:lnTo>
                    <a:pt x="708" y="230"/>
                  </a:lnTo>
                  <a:lnTo>
                    <a:pt x="717" y="239"/>
                  </a:lnTo>
                  <a:lnTo>
                    <a:pt x="725" y="248"/>
                  </a:lnTo>
                  <a:lnTo>
                    <a:pt x="733" y="257"/>
                  </a:lnTo>
                  <a:lnTo>
                    <a:pt x="742" y="266"/>
                  </a:lnTo>
                  <a:lnTo>
                    <a:pt x="752" y="276"/>
                  </a:lnTo>
                  <a:lnTo>
                    <a:pt x="761" y="284"/>
                  </a:lnTo>
                  <a:lnTo>
                    <a:pt x="772" y="291"/>
                  </a:lnTo>
                  <a:lnTo>
                    <a:pt x="783" y="297"/>
                  </a:lnTo>
                  <a:lnTo>
                    <a:pt x="792" y="291"/>
                  </a:lnTo>
                  <a:lnTo>
                    <a:pt x="797" y="283"/>
                  </a:lnTo>
                  <a:lnTo>
                    <a:pt x="801" y="274"/>
                  </a:lnTo>
                  <a:lnTo>
                    <a:pt x="803" y="264"/>
                  </a:lnTo>
                  <a:lnTo>
                    <a:pt x="805" y="254"/>
                  </a:lnTo>
                  <a:lnTo>
                    <a:pt x="806" y="244"/>
                  </a:lnTo>
                  <a:lnTo>
                    <a:pt x="807" y="233"/>
                  </a:lnTo>
                  <a:lnTo>
                    <a:pt x="808" y="223"/>
                  </a:lnTo>
                  <a:lnTo>
                    <a:pt x="810" y="224"/>
                  </a:lnTo>
                  <a:lnTo>
                    <a:pt x="813" y="225"/>
                  </a:lnTo>
                  <a:lnTo>
                    <a:pt x="815" y="225"/>
                  </a:lnTo>
                  <a:lnTo>
                    <a:pt x="818" y="225"/>
                  </a:lnTo>
                  <a:lnTo>
                    <a:pt x="822" y="221"/>
                  </a:lnTo>
                  <a:lnTo>
                    <a:pt x="825" y="217"/>
                  </a:lnTo>
                  <a:lnTo>
                    <a:pt x="827" y="212"/>
                  </a:lnTo>
                  <a:lnTo>
                    <a:pt x="829" y="208"/>
                  </a:lnTo>
                  <a:lnTo>
                    <a:pt x="831" y="203"/>
                  </a:lnTo>
                  <a:lnTo>
                    <a:pt x="832" y="198"/>
                  </a:lnTo>
                  <a:lnTo>
                    <a:pt x="833" y="193"/>
                  </a:lnTo>
                  <a:lnTo>
                    <a:pt x="833" y="188"/>
                  </a:lnTo>
                  <a:lnTo>
                    <a:pt x="837" y="190"/>
                  </a:lnTo>
                  <a:lnTo>
                    <a:pt x="841" y="191"/>
                  </a:lnTo>
                  <a:lnTo>
                    <a:pt x="846" y="192"/>
                  </a:lnTo>
                  <a:lnTo>
                    <a:pt x="851" y="192"/>
                  </a:lnTo>
                  <a:lnTo>
                    <a:pt x="857" y="192"/>
                  </a:lnTo>
                  <a:lnTo>
                    <a:pt x="862" y="191"/>
                  </a:lnTo>
                  <a:lnTo>
                    <a:pt x="866" y="191"/>
                  </a:lnTo>
                  <a:lnTo>
                    <a:pt x="871" y="191"/>
                  </a:lnTo>
                  <a:lnTo>
                    <a:pt x="879" y="180"/>
                  </a:lnTo>
                  <a:lnTo>
                    <a:pt x="886" y="168"/>
                  </a:lnTo>
                  <a:lnTo>
                    <a:pt x="893" y="156"/>
                  </a:lnTo>
                  <a:lnTo>
                    <a:pt x="897" y="143"/>
                  </a:lnTo>
                  <a:lnTo>
                    <a:pt x="899" y="129"/>
                  </a:lnTo>
                  <a:lnTo>
                    <a:pt x="899" y="116"/>
                  </a:lnTo>
                  <a:lnTo>
                    <a:pt x="897" y="102"/>
                  </a:lnTo>
                  <a:lnTo>
                    <a:pt x="891" y="89"/>
                  </a:lnTo>
                  <a:lnTo>
                    <a:pt x="873" y="33"/>
                  </a:lnTo>
                  <a:lnTo>
                    <a:pt x="888" y="32"/>
                  </a:lnTo>
                  <a:lnTo>
                    <a:pt x="901" y="31"/>
                  </a:lnTo>
                  <a:lnTo>
                    <a:pt x="916" y="30"/>
                  </a:lnTo>
                  <a:lnTo>
                    <a:pt x="931" y="30"/>
                  </a:lnTo>
                  <a:lnTo>
                    <a:pt x="946" y="30"/>
                  </a:lnTo>
                  <a:lnTo>
                    <a:pt x="962" y="29"/>
                  </a:lnTo>
                  <a:lnTo>
                    <a:pt x="977" y="29"/>
                  </a:lnTo>
                  <a:lnTo>
                    <a:pt x="993" y="29"/>
                  </a:lnTo>
                  <a:lnTo>
                    <a:pt x="1008" y="29"/>
                  </a:lnTo>
                  <a:lnTo>
                    <a:pt x="1024" y="28"/>
                  </a:lnTo>
                  <a:lnTo>
                    <a:pt x="1040" y="28"/>
                  </a:lnTo>
                  <a:lnTo>
                    <a:pt x="1055" y="27"/>
                  </a:lnTo>
                  <a:lnTo>
                    <a:pt x="1070" y="26"/>
                  </a:lnTo>
                  <a:lnTo>
                    <a:pt x="1085" y="25"/>
                  </a:lnTo>
                  <a:lnTo>
                    <a:pt x="1100" y="23"/>
                  </a:lnTo>
                  <a:lnTo>
                    <a:pt x="1114" y="21"/>
                  </a:lnTo>
                  <a:lnTo>
                    <a:pt x="1128" y="20"/>
                  </a:lnTo>
                  <a:lnTo>
                    <a:pt x="1143" y="19"/>
                  </a:lnTo>
                  <a:lnTo>
                    <a:pt x="1157" y="17"/>
                  </a:lnTo>
                  <a:lnTo>
                    <a:pt x="1172" y="14"/>
                  </a:lnTo>
                  <a:lnTo>
                    <a:pt x="1186" y="12"/>
                  </a:lnTo>
                  <a:lnTo>
                    <a:pt x="1200" y="8"/>
                  </a:lnTo>
                  <a:lnTo>
                    <a:pt x="1212" y="5"/>
                  </a:lnTo>
                  <a:lnTo>
                    <a:pt x="1224" y="0"/>
                  </a:lnTo>
                  <a:lnTo>
                    <a:pt x="1246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9" name="Freeform 1152">
              <a:extLst>
                <a:ext uri="{FF2B5EF4-FFF2-40B4-BE49-F238E27FC236}">
                  <a16:creationId xmlns:a16="http://schemas.microsoft.com/office/drawing/2014/main" id="{E73DA3E9-B113-4A6A-AE89-B4B28CC4C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320"/>
              <a:ext cx="27" cy="16"/>
            </a:xfrm>
            <a:custGeom>
              <a:avLst/>
              <a:gdLst>
                <a:gd name="T0" fmla="*/ 0 w 882"/>
                <a:gd name="T1" fmla="*/ 0 h 551"/>
                <a:gd name="T2" fmla="*/ 0 w 882"/>
                <a:gd name="T3" fmla="*/ 0 h 551"/>
                <a:gd name="T4" fmla="*/ 0 w 882"/>
                <a:gd name="T5" fmla="*/ 0 h 551"/>
                <a:gd name="T6" fmla="*/ 0 w 882"/>
                <a:gd name="T7" fmla="*/ 0 h 551"/>
                <a:gd name="T8" fmla="*/ 0 w 882"/>
                <a:gd name="T9" fmla="*/ 0 h 551"/>
                <a:gd name="T10" fmla="*/ 0 w 882"/>
                <a:gd name="T11" fmla="*/ 0 h 551"/>
                <a:gd name="T12" fmla="*/ 0 w 882"/>
                <a:gd name="T13" fmla="*/ 0 h 551"/>
                <a:gd name="T14" fmla="*/ 0 w 882"/>
                <a:gd name="T15" fmla="*/ 0 h 551"/>
                <a:gd name="T16" fmla="*/ 0 w 882"/>
                <a:gd name="T17" fmla="*/ 0 h 551"/>
                <a:gd name="T18" fmla="*/ 0 w 882"/>
                <a:gd name="T19" fmla="*/ 0 h 551"/>
                <a:gd name="T20" fmla="*/ 0 w 882"/>
                <a:gd name="T21" fmla="*/ 0 h 551"/>
                <a:gd name="T22" fmla="*/ 0 w 882"/>
                <a:gd name="T23" fmla="*/ 0 h 551"/>
                <a:gd name="T24" fmla="*/ 0 w 882"/>
                <a:gd name="T25" fmla="*/ 0 h 551"/>
                <a:gd name="T26" fmla="*/ 0 w 882"/>
                <a:gd name="T27" fmla="*/ 0 h 551"/>
                <a:gd name="T28" fmla="*/ 0 w 882"/>
                <a:gd name="T29" fmla="*/ 0 h 551"/>
                <a:gd name="T30" fmla="*/ 0 w 882"/>
                <a:gd name="T31" fmla="*/ 0 h 551"/>
                <a:gd name="T32" fmla="*/ 0 w 882"/>
                <a:gd name="T33" fmla="*/ 0 h 551"/>
                <a:gd name="T34" fmla="*/ 0 w 882"/>
                <a:gd name="T35" fmla="*/ 0 h 551"/>
                <a:gd name="T36" fmla="*/ 0 w 882"/>
                <a:gd name="T37" fmla="*/ 0 h 551"/>
                <a:gd name="T38" fmla="*/ 0 w 882"/>
                <a:gd name="T39" fmla="*/ 0 h 551"/>
                <a:gd name="T40" fmla="*/ 0 w 882"/>
                <a:gd name="T41" fmla="*/ 0 h 551"/>
                <a:gd name="T42" fmla="*/ 0 w 882"/>
                <a:gd name="T43" fmla="*/ 0 h 551"/>
                <a:gd name="T44" fmla="*/ 0 w 882"/>
                <a:gd name="T45" fmla="*/ 0 h 551"/>
                <a:gd name="T46" fmla="*/ 0 w 882"/>
                <a:gd name="T47" fmla="*/ 0 h 551"/>
                <a:gd name="T48" fmla="*/ 0 w 882"/>
                <a:gd name="T49" fmla="*/ 0 h 551"/>
                <a:gd name="T50" fmla="*/ 0 w 882"/>
                <a:gd name="T51" fmla="*/ 0 h 551"/>
                <a:gd name="T52" fmla="*/ 0 w 882"/>
                <a:gd name="T53" fmla="*/ 0 h 551"/>
                <a:gd name="T54" fmla="*/ 0 w 882"/>
                <a:gd name="T55" fmla="*/ 0 h 551"/>
                <a:gd name="T56" fmla="*/ 0 w 882"/>
                <a:gd name="T57" fmla="*/ 0 h 551"/>
                <a:gd name="T58" fmla="*/ 0 w 882"/>
                <a:gd name="T59" fmla="*/ 0 h 551"/>
                <a:gd name="T60" fmla="*/ 0 w 882"/>
                <a:gd name="T61" fmla="*/ 0 h 551"/>
                <a:gd name="T62" fmla="*/ 0 w 882"/>
                <a:gd name="T63" fmla="*/ 0 h 551"/>
                <a:gd name="T64" fmla="*/ 0 w 882"/>
                <a:gd name="T65" fmla="*/ 0 h 551"/>
                <a:gd name="T66" fmla="*/ 0 w 882"/>
                <a:gd name="T67" fmla="*/ 0 h 551"/>
                <a:gd name="T68" fmla="*/ 0 w 882"/>
                <a:gd name="T69" fmla="*/ 0 h 551"/>
                <a:gd name="T70" fmla="*/ 0 w 882"/>
                <a:gd name="T71" fmla="*/ 0 h 551"/>
                <a:gd name="T72" fmla="*/ 0 w 882"/>
                <a:gd name="T73" fmla="*/ 0 h 551"/>
                <a:gd name="T74" fmla="*/ 0 w 882"/>
                <a:gd name="T75" fmla="*/ 0 h 551"/>
                <a:gd name="T76" fmla="*/ 0 w 882"/>
                <a:gd name="T77" fmla="*/ 0 h 551"/>
                <a:gd name="T78" fmla="*/ 0 w 882"/>
                <a:gd name="T79" fmla="*/ 0 h 551"/>
                <a:gd name="T80" fmla="*/ 0 w 882"/>
                <a:gd name="T81" fmla="*/ 0 h 551"/>
                <a:gd name="T82" fmla="*/ 0 w 882"/>
                <a:gd name="T83" fmla="*/ 0 h 551"/>
                <a:gd name="T84" fmla="*/ 0 w 882"/>
                <a:gd name="T85" fmla="*/ 0 h 551"/>
                <a:gd name="T86" fmla="*/ 0 w 882"/>
                <a:gd name="T87" fmla="*/ 0 h 551"/>
                <a:gd name="T88" fmla="*/ 0 w 882"/>
                <a:gd name="T89" fmla="*/ 0 h 551"/>
                <a:gd name="T90" fmla="*/ 0 w 882"/>
                <a:gd name="T91" fmla="*/ 0 h 551"/>
                <a:gd name="T92" fmla="*/ 0 w 882"/>
                <a:gd name="T93" fmla="*/ 0 h 551"/>
                <a:gd name="T94" fmla="*/ 0 w 882"/>
                <a:gd name="T95" fmla="*/ 0 h 551"/>
                <a:gd name="T96" fmla="*/ 0 w 882"/>
                <a:gd name="T97" fmla="*/ 0 h 551"/>
                <a:gd name="T98" fmla="*/ 0 w 882"/>
                <a:gd name="T99" fmla="*/ 0 h 551"/>
                <a:gd name="T100" fmla="*/ 0 w 882"/>
                <a:gd name="T101" fmla="*/ 0 h 551"/>
                <a:gd name="T102" fmla="*/ 0 w 882"/>
                <a:gd name="T103" fmla="*/ 0 h 551"/>
                <a:gd name="T104" fmla="*/ 0 w 882"/>
                <a:gd name="T105" fmla="*/ 0 h 551"/>
                <a:gd name="T106" fmla="*/ 0 w 882"/>
                <a:gd name="T107" fmla="*/ 0 h 551"/>
                <a:gd name="T108" fmla="*/ 0 w 882"/>
                <a:gd name="T109" fmla="*/ 0 h 551"/>
                <a:gd name="T110" fmla="*/ 0 w 882"/>
                <a:gd name="T111" fmla="*/ 0 h 551"/>
                <a:gd name="T112" fmla="*/ 0 w 882"/>
                <a:gd name="T113" fmla="*/ 0 h 551"/>
                <a:gd name="T114" fmla="*/ 0 w 882"/>
                <a:gd name="T115" fmla="*/ 0 h 551"/>
                <a:gd name="T116" fmla="*/ 0 w 882"/>
                <a:gd name="T117" fmla="*/ 0 h 551"/>
                <a:gd name="T118" fmla="*/ 0 w 882"/>
                <a:gd name="T119" fmla="*/ 0 h 551"/>
                <a:gd name="T120" fmla="*/ 0 w 882"/>
                <a:gd name="T121" fmla="*/ 0 h 551"/>
                <a:gd name="T122" fmla="*/ 0 w 882"/>
                <a:gd name="T123" fmla="*/ 0 h 551"/>
                <a:gd name="T124" fmla="*/ 0 w 882"/>
                <a:gd name="T125" fmla="*/ 0 h 5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82"/>
                <a:gd name="T190" fmla="*/ 0 h 551"/>
                <a:gd name="T191" fmla="*/ 882 w 882"/>
                <a:gd name="T192" fmla="*/ 551 h 55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82" h="551">
                  <a:moveTo>
                    <a:pt x="178" y="28"/>
                  </a:moveTo>
                  <a:lnTo>
                    <a:pt x="183" y="31"/>
                  </a:lnTo>
                  <a:lnTo>
                    <a:pt x="189" y="33"/>
                  </a:lnTo>
                  <a:lnTo>
                    <a:pt x="196" y="34"/>
                  </a:lnTo>
                  <a:lnTo>
                    <a:pt x="203" y="35"/>
                  </a:lnTo>
                  <a:lnTo>
                    <a:pt x="210" y="36"/>
                  </a:lnTo>
                  <a:lnTo>
                    <a:pt x="216" y="38"/>
                  </a:lnTo>
                  <a:lnTo>
                    <a:pt x="222" y="41"/>
                  </a:lnTo>
                  <a:lnTo>
                    <a:pt x="227" y="46"/>
                  </a:lnTo>
                  <a:lnTo>
                    <a:pt x="240" y="41"/>
                  </a:lnTo>
                  <a:lnTo>
                    <a:pt x="261" y="45"/>
                  </a:lnTo>
                  <a:lnTo>
                    <a:pt x="282" y="48"/>
                  </a:lnTo>
                  <a:lnTo>
                    <a:pt x="302" y="49"/>
                  </a:lnTo>
                  <a:lnTo>
                    <a:pt x="323" y="50"/>
                  </a:lnTo>
                  <a:lnTo>
                    <a:pt x="344" y="50"/>
                  </a:lnTo>
                  <a:lnTo>
                    <a:pt x="364" y="49"/>
                  </a:lnTo>
                  <a:lnTo>
                    <a:pt x="385" y="48"/>
                  </a:lnTo>
                  <a:lnTo>
                    <a:pt x="405" y="47"/>
                  </a:lnTo>
                  <a:lnTo>
                    <a:pt x="426" y="45"/>
                  </a:lnTo>
                  <a:lnTo>
                    <a:pt x="447" y="43"/>
                  </a:lnTo>
                  <a:lnTo>
                    <a:pt x="467" y="41"/>
                  </a:lnTo>
                  <a:lnTo>
                    <a:pt x="489" y="39"/>
                  </a:lnTo>
                  <a:lnTo>
                    <a:pt x="509" y="37"/>
                  </a:lnTo>
                  <a:lnTo>
                    <a:pt x="530" y="36"/>
                  </a:lnTo>
                  <a:lnTo>
                    <a:pt x="552" y="35"/>
                  </a:lnTo>
                  <a:lnTo>
                    <a:pt x="573" y="35"/>
                  </a:lnTo>
                  <a:lnTo>
                    <a:pt x="572" y="41"/>
                  </a:lnTo>
                  <a:lnTo>
                    <a:pt x="572" y="46"/>
                  </a:lnTo>
                  <a:lnTo>
                    <a:pt x="573" y="51"/>
                  </a:lnTo>
                  <a:lnTo>
                    <a:pt x="575" y="57"/>
                  </a:lnTo>
                  <a:lnTo>
                    <a:pt x="578" y="61"/>
                  </a:lnTo>
                  <a:lnTo>
                    <a:pt x="582" y="65"/>
                  </a:lnTo>
                  <a:lnTo>
                    <a:pt x="586" y="68"/>
                  </a:lnTo>
                  <a:lnTo>
                    <a:pt x="591" y="70"/>
                  </a:lnTo>
                  <a:lnTo>
                    <a:pt x="603" y="72"/>
                  </a:lnTo>
                  <a:lnTo>
                    <a:pt x="616" y="74"/>
                  </a:lnTo>
                  <a:lnTo>
                    <a:pt x="627" y="76"/>
                  </a:lnTo>
                  <a:lnTo>
                    <a:pt x="639" y="77"/>
                  </a:lnTo>
                  <a:lnTo>
                    <a:pt x="652" y="78"/>
                  </a:lnTo>
                  <a:lnTo>
                    <a:pt x="664" y="79"/>
                  </a:lnTo>
                  <a:lnTo>
                    <a:pt x="676" y="80"/>
                  </a:lnTo>
                  <a:lnTo>
                    <a:pt x="689" y="80"/>
                  </a:lnTo>
                  <a:lnTo>
                    <a:pt x="701" y="80"/>
                  </a:lnTo>
                  <a:lnTo>
                    <a:pt x="713" y="79"/>
                  </a:lnTo>
                  <a:lnTo>
                    <a:pt x="726" y="78"/>
                  </a:lnTo>
                  <a:lnTo>
                    <a:pt x="738" y="77"/>
                  </a:lnTo>
                  <a:lnTo>
                    <a:pt x="750" y="76"/>
                  </a:lnTo>
                  <a:lnTo>
                    <a:pt x="764" y="74"/>
                  </a:lnTo>
                  <a:lnTo>
                    <a:pt x="776" y="72"/>
                  </a:lnTo>
                  <a:lnTo>
                    <a:pt x="790" y="70"/>
                  </a:lnTo>
                  <a:lnTo>
                    <a:pt x="798" y="58"/>
                  </a:lnTo>
                  <a:lnTo>
                    <a:pt x="788" y="54"/>
                  </a:lnTo>
                  <a:lnTo>
                    <a:pt x="776" y="52"/>
                  </a:lnTo>
                  <a:lnTo>
                    <a:pt x="766" y="52"/>
                  </a:lnTo>
                  <a:lnTo>
                    <a:pt x="755" y="55"/>
                  </a:lnTo>
                  <a:lnTo>
                    <a:pt x="743" y="57"/>
                  </a:lnTo>
                  <a:lnTo>
                    <a:pt x="732" y="59"/>
                  </a:lnTo>
                  <a:lnTo>
                    <a:pt x="721" y="60"/>
                  </a:lnTo>
                  <a:lnTo>
                    <a:pt x="708" y="59"/>
                  </a:lnTo>
                  <a:lnTo>
                    <a:pt x="693" y="58"/>
                  </a:lnTo>
                  <a:lnTo>
                    <a:pt x="678" y="58"/>
                  </a:lnTo>
                  <a:lnTo>
                    <a:pt x="664" y="57"/>
                  </a:lnTo>
                  <a:lnTo>
                    <a:pt x="651" y="57"/>
                  </a:lnTo>
                  <a:lnTo>
                    <a:pt x="636" y="56"/>
                  </a:lnTo>
                  <a:lnTo>
                    <a:pt x="623" y="55"/>
                  </a:lnTo>
                  <a:lnTo>
                    <a:pt x="608" y="54"/>
                  </a:lnTo>
                  <a:lnTo>
                    <a:pt x="594" y="50"/>
                  </a:lnTo>
                  <a:lnTo>
                    <a:pt x="592" y="46"/>
                  </a:lnTo>
                  <a:lnTo>
                    <a:pt x="593" y="41"/>
                  </a:lnTo>
                  <a:lnTo>
                    <a:pt x="595" y="36"/>
                  </a:lnTo>
                  <a:lnTo>
                    <a:pt x="596" y="31"/>
                  </a:lnTo>
                  <a:lnTo>
                    <a:pt x="613" y="29"/>
                  </a:lnTo>
                  <a:lnTo>
                    <a:pt x="631" y="28"/>
                  </a:lnTo>
                  <a:lnTo>
                    <a:pt x="647" y="27"/>
                  </a:lnTo>
                  <a:lnTo>
                    <a:pt x="664" y="27"/>
                  </a:lnTo>
                  <a:lnTo>
                    <a:pt x="679" y="26"/>
                  </a:lnTo>
                  <a:lnTo>
                    <a:pt x="696" y="26"/>
                  </a:lnTo>
                  <a:lnTo>
                    <a:pt x="711" y="26"/>
                  </a:lnTo>
                  <a:lnTo>
                    <a:pt x="727" y="25"/>
                  </a:lnTo>
                  <a:lnTo>
                    <a:pt x="742" y="25"/>
                  </a:lnTo>
                  <a:lnTo>
                    <a:pt x="758" y="25"/>
                  </a:lnTo>
                  <a:lnTo>
                    <a:pt x="773" y="24"/>
                  </a:lnTo>
                  <a:lnTo>
                    <a:pt x="790" y="23"/>
                  </a:lnTo>
                  <a:lnTo>
                    <a:pt x="805" y="22"/>
                  </a:lnTo>
                  <a:lnTo>
                    <a:pt x="822" y="21"/>
                  </a:lnTo>
                  <a:lnTo>
                    <a:pt x="838" y="18"/>
                  </a:lnTo>
                  <a:lnTo>
                    <a:pt x="854" y="15"/>
                  </a:lnTo>
                  <a:lnTo>
                    <a:pt x="857" y="28"/>
                  </a:lnTo>
                  <a:lnTo>
                    <a:pt x="861" y="39"/>
                  </a:lnTo>
                  <a:lnTo>
                    <a:pt x="865" y="50"/>
                  </a:lnTo>
                  <a:lnTo>
                    <a:pt x="870" y="62"/>
                  </a:lnTo>
                  <a:lnTo>
                    <a:pt x="874" y="72"/>
                  </a:lnTo>
                  <a:lnTo>
                    <a:pt x="878" y="84"/>
                  </a:lnTo>
                  <a:lnTo>
                    <a:pt x="881" y="96"/>
                  </a:lnTo>
                  <a:lnTo>
                    <a:pt x="882" y="108"/>
                  </a:lnTo>
                  <a:lnTo>
                    <a:pt x="881" y="114"/>
                  </a:lnTo>
                  <a:lnTo>
                    <a:pt x="879" y="121"/>
                  </a:lnTo>
                  <a:lnTo>
                    <a:pt x="878" y="126"/>
                  </a:lnTo>
                  <a:lnTo>
                    <a:pt x="876" y="132"/>
                  </a:lnTo>
                  <a:lnTo>
                    <a:pt x="874" y="138"/>
                  </a:lnTo>
                  <a:lnTo>
                    <a:pt x="871" y="144"/>
                  </a:lnTo>
                  <a:lnTo>
                    <a:pt x="869" y="150"/>
                  </a:lnTo>
                  <a:lnTo>
                    <a:pt x="866" y="156"/>
                  </a:lnTo>
                  <a:lnTo>
                    <a:pt x="860" y="158"/>
                  </a:lnTo>
                  <a:lnTo>
                    <a:pt x="853" y="158"/>
                  </a:lnTo>
                  <a:lnTo>
                    <a:pt x="846" y="155"/>
                  </a:lnTo>
                  <a:lnTo>
                    <a:pt x="839" y="152"/>
                  </a:lnTo>
                  <a:lnTo>
                    <a:pt x="832" y="151"/>
                  </a:lnTo>
                  <a:lnTo>
                    <a:pt x="826" y="151"/>
                  </a:lnTo>
                  <a:lnTo>
                    <a:pt x="820" y="155"/>
                  </a:lnTo>
                  <a:lnTo>
                    <a:pt x="815" y="163"/>
                  </a:lnTo>
                  <a:lnTo>
                    <a:pt x="815" y="168"/>
                  </a:lnTo>
                  <a:lnTo>
                    <a:pt x="815" y="173"/>
                  </a:lnTo>
                  <a:lnTo>
                    <a:pt x="815" y="178"/>
                  </a:lnTo>
                  <a:lnTo>
                    <a:pt x="814" y="183"/>
                  </a:lnTo>
                  <a:lnTo>
                    <a:pt x="813" y="189"/>
                  </a:lnTo>
                  <a:lnTo>
                    <a:pt x="810" y="191"/>
                  </a:lnTo>
                  <a:lnTo>
                    <a:pt x="806" y="192"/>
                  </a:lnTo>
                  <a:lnTo>
                    <a:pt x="800" y="190"/>
                  </a:lnTo>
                  <a:lnTo>
                    <a:pt x="794" y="197"/>
                  </a:lnTo>
                  <a:lnTo>
                    <a:pt x="791" y="205"/>
                  </a:lnTo>
                  <a:lnTo>
                    <a:pt x="789" y="214"/>
                  </a:lnTo>
                  <a:lnTo>
                    <a:pt x="788" y="224"/>
                  </a:lnTo>
                  <a:lnTo>
                    <a:pt x="788" y="234"/>
                  </a:lnTo>
                  <a:lnTo>
                    <a:pt x="787" y="243"/>
                  </a:lnTo>
                  <a:lnTo>
                    <a:pt x="785" y="252"/>
                  </a:lnTo>
                  <a:lnTo>
                    <a:pt x="782" y="262"/>
                  </a:lnTo>
                  <a:lnTo>
                    <a:pt x="771" y="252"/>
                  </a:lnTo>
                  <a:lnTo>
                    <a:pt x="761" y="242"/>
                  </a:lnTo>
                  <a:lnTo>
                    <a:pt x="750" y="232"/>
                  </a:lnTo>
                  <a:lnTo>
                    <a:pt x="742" y="222"/>
                  </a:lnTo>
                  <a:lnTo>
                    <a:pt x="732" y="211"/>
                  </a:lnTo>
                  <a:lnTo>
                    <a:pt x="722" y="203"/>
                  </a:lnTo>
                  <a:lnTo>
                    <a:pt x="710" y="197"/>
                  </a:lnTo>
                  <a:lnTo>
                    <a:pt x="696" y="193"/>
                  </a:lnTo>
                  <a:lnTo>
                    <a:pt x="693" y="200"/>
                  </a:lnTo>
                  <a:lnTo>
                    <a:pt x="691" y="207"/>
                  </a:lnTo>
                  <a:lnTo>
                    <a:pt x="691" y="214"/>
                  </a:lnTo>
                  <a:lnTo>
                    <a:pt x="692" y="223"/>
                  </a:lnTo>
                  <a:lnTo>
                    <a:pt x="694" y="231"/>
                  </a:lnTo>
                  <a:lnTo>
                    <a:pt x="696" y="239"/>
                  </a:lnTo>
                  <a:lnTo>
                    <a:pt x="697" y="246"/>
                  </a:lnTo>
                  <a:lnTo>
                    <a:pt x="698" y="255"/>
                  </a:lnTo>
                  <a:lnTo>
                    <a:pt x="692" y="255"/>
                  </a:lnTo>
                  <a:lnTo>
                    <a:pt x="688" y="257"/>
                  </a:lnTo>
                  <a:lnTo>
                    <a:pt x="685" y="261"/>
                  </a:lnTo>
                  <a:lnTo>
                    <a:pt x="684" y="267"/>
                  </a:lnTo>
                  <a:lnTo>
                    <a:pt x="684" y="281"/>
                  </a:lnTo>
                  <a:lnTo>
                    <a:pt x="668" y="276"/>
                  </a:lnTo>
                  <a:lnTo>
                    <a:pt x="655" y="276"/>
                  </a:lnTo>
                  <a:lnTo>
                    <a:pt x="641" y="279"/>
                  </a:lnTo>
                  <a:lnTo>
                    <a:pt x="628" y="284"/>
                  </a:lnTo>
                  <a:lnTo>
                    <a:pt x="615" y="291"/>
                  </a:lnTo>
                  <a:lnTo>
                    <a:pt x="602" y="297"/>
                  </a:lnTo>
                  <a:lnTo>
                    <a:pt x="589" y="302"/>
                  </a:lnTo>
                  <a:lnTo>
                    <a:pt x="574" y="305"/>
                  </a:lnTo>
                  <a:lnTo>
                    <a:pt x="554" y="315"/>
                  </a:lnTo>
                  <a:lnTo>
                    <a:pt x="524" y="329"/>
                  </a:lnTo>
                  <a:lnTo>
                    <a:pt x="489" y="344"/>
                  </a:lnTo>
                  <a:lnTo>
                    <a:pt x="448" y="363"/>
                  </a:lnTo>
                  <a:lnTo>
                    <a:pt x="402" y="382"/>
                  </a:lnTo>
                  <a:lnTo>
                    <a:pt x="354" y="403"/>
                  </a:lnTo>
                  <a:lnTo>
                    <a:pt x="305" y="424"/>
                  </a:lnTo>
                  <a:lnTo>
                    <a:pt x="255" y="445"/>
                  </a:lnTo>
                  <a:lnTo>
                    <a:pt x="206" y="466"/>
                  </a:lnTo>
                  <a:lnTo>
                    <a:pt x="159" y="485"/>
                  </a:lnTo>
                  <a:lnTo>
                    <a:pt x="117" y="503"/>
                  </a:lnTo>
                  <a:lnTo>
                    <a:pt x="79" y="520"/>
                  </a:lnTo>
                  <a:lnTo>
                    <a:pt x="47" y="533"/>
                  </a:lnTo>
                  <a:lnTo>
                    <a:pt x="22" y="543"/>
                  </a:lnTo>
                  <a:lnTo>
                    <a:pt x="7" y="549"/>
                  </a:lnTo>
                  <a:lnTo>
                    <a:pt x="2" y="551"/>
                  </a:lnTo>
                  <a:lnTo>
                    <a:pt x="0" y="58"/>
                  </a:lnTo>
                  <a:lnTo>
                    <a:pt x="3" y="56"/>
                  </a:lnTo>
                  <a:lnTo>
                    <a:pt x="10" y="51"/>
                  </a:lnTo>
                  <a:lnTo>
                    <a:pt x="21" y="45"/>
                  </a:lnTo>
                  <a:lnTo>
                    <a:pt x="35" y="36"/>
                  </a:lnTo>
                  <a:lnTo>
                    <a:pt x="50" y="28"/>
                  </a:lnTo>
                  <a:lnTo>
                    <a:pt x="67" y="17"/>
                  </a:lnTo>
                  <a:lnTo>
                    <a:pt x="82" y="8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7" y="4"/>
                  </a:lnTo>
                  <a:lnTo>
                    <a:pt x="126" y="8"/>
                  </a:lnTo>
                  <a:lnTo>
                    <a:pt x="137" y="13"/>
                  </a:lnTo>
                  <a:lnTo>
                    <a:pt x="146" y="18"/>
                  </a:lnTo>
                  <a:lnTo>
                    <a:pt x="155" y="23"/>
                  </a:lnTo>
                  <a:lnTo>
                    <a:pt x="167" y="26"/>
                  </a:lnTo>
                  <a:lnTo>
                    <a:pt x="178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0" name="Freeform 1153">
              <a:extLst>
                <a:ext uri="{FF2B5EF4-FFF2-40B4-BE49-F238E27FC236}">
                  <a16:creationId xmlns:a16="http://schemas.microsoft.com/office/drawing/2014/main" id="{B58BF2AE-EDEE-495C-91AA-AF4BA880E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320"/>
              <a:ext cx="2" cy="6"/>
            </a:xfrm>
            <a:custGeom>
              <a:avLst/>
              <a:gdLst>
                <a:gd name="T0" fmla="*/ 0 w 81"/>
                <a:gd name="T1" fmla="*/ 0 h 182"/>
                <a:gd name="T2" fmla="*/ 0 w 81"/>
                <a:gd name="T3" fmla="*/ 0 h 182"/>
                <a:gd name="T4" fmla="*/ 0 w 81"/>
                <a:gd name="T5" fmla="*/ 0 h 182"/>
                <a:gd name="T6" fmla="*/ 0 w 81"/>
                <a:gd name="T7" fmla="*/ 0 h 182"/>
                <a:gd name="T8" fmla="*/ 0 w 81"/>
                <a:gd name="T9" fmla="*/ 0 h 182"/>
                <a:gd name="T10" fmla="*/ 0 w 81"/>
                <a:gd name="T11" fmla="*/ 0 h 182"/>
                <a:gd name="T12" fmla="*/ 0 w 81"/>
                <a:gd name="T13" fmla="*/ 0 h 182"/>
                <a:gd name="T14" fmla="*/ 0 w 81"/>
                <a:gd name="T15" fmla="*/ 0 h 182"/>
                <a:gd name="T16" fmla="*/ 0 w 81"/>
                <a:gd name="T17" fmla="*/ 0 h 182"/>
                <a:gd name="T18" fmla="*/ 0 w 81"/>
                <a:gd name="T19" fmla="*/ 0 h 182"/>
                <a:gd name="T20" fmla="*/ 0 w 81"/>
                <a:gd name="T21" fmla="*/ 0 h 182"/>
                <a:gd name="T22" fmla="*/ 0 w 81"/>
                <a:gd name="T23" fmla="*/ 0 h 182"/>
                <a:gd name="T24" fmla="*/ 0 w 81"/>
                <a:gd name="T25" fmla="*/ 0 h 182"/>
                <a:gd name="T26" fmla="*/ 0 w 81"/>
                <a:gd name="T27" fmla="*/ 0 h 182"/>
                <a:gd name="T28" fmla="*/ 0 w 81"/>
                <a:gd name="T29" fmla="*/ 0 h 182"/>
                <a:gd name="T30" fmla="*/ 0 w 81"/>
                <a:gd name="T31" fmla="*/ 0 h 182"/>
                <a:gd name="T32" fmla="*/ 0 w 81"/>
                <a:gd name="T33" fmla="*/ 0 h 182"/>
                <a:gd name="T34" fmla="*/ 0 w 81"/>
                <a:gd name="T35" fmla="*/ 0 h 182"/>
                <a:gd name="T36" fmla="*/ 0 w 81"/>
                <a:gd name="T37" fmla="*/ 0 h 182"/>
                <a:gd name="T38" fmla="*/ 0 w 81"/>
                <a:gd name="T39" fmla="*/ 0 h 182"/>
                <a:gd name="T40" fmla="*/ 0 w 81"/>
                <a:gd name="T41" fmla="*/ 0 h 182"/>
                <a:gd name="T42" fmla="*/ 0 w 81"/>
                <a:gd name="T43" fmla="*/ 0 h 182"/>
                <a:gd name="T44" fmla="*/ 0 w 81"/>
                <a:gd name="T45" fmla="*/ 0 h 182"/>
                <a:gd name="T46" fmla="*/ 0 w 81"/>
                <a:gd name="T47" fmla="*/ 0 h 182"/>
                <a:gd name="T48" fmla="*/ 0 w 81"/>
                <a:gd name="T49" fmla="*/ 0 h 182"/>
                <a:gd name="T50" fmla="*/ 0 w 81"/>
                <a:gd name="T51" fmla="*/ 0 h 182"/>
                <a:gd name="T52" fmla="*/ 0 w 81"/>
                <a:gd name="T53" fmla="*/ 0 h 182"/>
                <a:gd name="T54" fmla="*/ 0 w 81"/>
                <a:gd name="T55" fmla="*/ 0 h 182"/>
                <a:gd name="T56" fmla="*/ 0 w 81"/>
                <a:gd name="T57" fmla="*/ 0 h 182"/>
                <a:gd name="T58" fmla="*/ 0 w 81"/>
                <a:gd name="T59" fmla="*/ 0 h 182"/>
                <a:gd name="T60" fmla="*/ 0 w 81"/>
                <a:gd name="T61" fmla="*/ 0 h 182"/>
                <a:gd name="T62" fmla="*/ 0 w 81"/>
                <a:gd name="T63" fmla="*/ 0 h 182"/>
                <a:gd name="T64" fmla="*/ 0 w 81"/>
                <a:gd name="T65" fmla="*/ 0 h 182"/>
                <a:gd name="T66" fmla="*/ 0 w 81"/>
                <a:gd name="T67" fmla="*/ 0 h 182"/>
                <a:gd name="T68" fmla="*/ 0 w 81"/>
                <a:gd name="T69" fmla="*/ 0 h 182"/>
                <a:gd name="T70" fmla="*/ 0 w 81"/>
                <a:gd name="T71" fmla="*/ 0 h 182"/>
                <a:gd name="T72" fmla="*/ 0 w 81"/>
                <a:gd name="T73" fmla="*/ 0 h 182"/>
                <a:gd name="T74" fmla="*/ 0 w 81"/>
                <a:gd name="T75" fmla="*/ 0 h 1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"/>
                <a:gd name="T115" fmla="*/ 0 h 182"/>
                <a:gd name="T116" fmla="*/ 81 w 81"/>
                <a:gd name="T117" fmla="*/ 182 h 1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" h="182">
                  <a:moveTo>
                    <a:pt x="46" y="0"/>
                  </a:moveTo>
                  <a:lnTo>
                    <a:pt x="58" y="17"/>
                  </a:lnTo>
                  <a:lnTo>
                    <a:pt x="67" y="35"/>
                  </a:lnTo>
                  <a:lnTo>
                    <a:pt x="73" y="54"/>
                  </a:lnTo>
                  <a:lnTo>
                    <a:pt x="77" y="75"/>
                  </a:lnTo>
                  <a:lnTo>
                    <a:pt x="80" y="96"/>
                  </a:lnTo>
                  <a:lnTo>
                    <a:pt x="81" y="116"/>
                  </a:lnTo>
                  <a:lnTo>
                    <a:pt x="81" y="138"/>
                  </a:lnTo>
                  <a:lnTo>
                    <a:pt x="81" y="158"/>
                  </a:lnTo>
                  <a:lnTo>
                    <a:pt x="77" y="166"/>
                  </a:lnTo>
                  <a:lnTo>
                    <a:pt x="73" y="174"/>
                  </a:lnTo>
                  <a:lnTo>
                    <a:pt x="67" y="180"/>
                  </a:lnTo>
                  <a:lnTo>
                    <a:pt x="58" y="182"/>
                  </a:lnTo>
                  <a:lnTo>
                    <a:pt x="52" y="180"/>
                  </a:lnTo>
                  <a:lnTo>
                    <a:pt x="47" y="178"/>
                  </a:lnTo>
                  <a:lnTo>
                    <a:pt x="42" y="176"/>
                  </a:lnTo>
                  <a:lnTo>
                    <a:pt x="37" y="175"/>
                  </a:lnTo>
                  <a:lnTo>
                    <a:pt x="31" y="174"/>
                  </a:lnTo>
                  <a:lnTo>
                    <a:pt x="26" y="174"/>
                  </a:lnTo>
                  <a:lnTo>
                    <a:pt x="19" y="174"/>
                  </a:lnTo>
                  <a:lnTo>
                    <a:pt x="13" y="176"/>
                  </a:lnTo>
                  <a:lnTo>
                    <a:pt x="17" y="157"/>
                  </a:lnTo>
                  <a:lnTo>
                    <a:pt x="19" y="140"/>
                  </a:lnTo>
                  <a:lnTo>
                    <a:pt x="18" y="120"/>
                  </a:lnTo>
                  <a:lnTo>
                    <a:pt x="16" y="102"/>
                  </a:lnTo>
                  <a:lnTo>
                    <a:pt x="13" y="82"/>
                  </a:lnTo>
                  <a:lnTo>
                    <a:pt x="9" y="64"/>
                  </a:lnTo>
                  <a:lnTo>
                    <a:pt x="4" y="45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18" y="20"/>
                  </a:lnTo>
                  <a:lnTo>
                    <a:pt x="25" y="17"/>
                  </a:lnTo>
                  <a:lnTo>
                    <a:pt x="30" y="15"/>
                  </a:lnTo>
                  <a:lnTo>
                    <a:pt x="35" y="11"/>
                  </a:lnTo>
                  <a:lnTo>
                    <a:pt x="39" y="6"/>
                  </a:lnTo>
                  <a:lnTo>
                    <a:pt x="4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1" name="Freeform 1154">
              <a:extLst>
                <a:ext uri="{FF2B5EF4-FFF2-40B4-BE49-F238E27FC236}">
                  <a16:creationId xmlns:a16="http://schemas.microsoft.com/office/drawing/2014/main" id="{16AD74E3-A659-46F8-8C20-1075410D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331"/>
              <a:ext cx="23" cy="4"/>
            </a:xfrm>
            <a:custGeom>
              <a:avLst/>
              <a:gdLst>
                <a:gd name="T0" fmla="*/ 0 w 798"/>
                <a:gd name="T1" fmla="*/ 0 h 136"/>
                <a:gd name="T2" fmla="*/ 0 w 798"/>
                <a:gd name="T3" fmla="*/ 0 h 136"/>
                <a:gd name="T4" fmla="*/ 0 w 798"/>
                <a:gd name="T5" fmla="*/ 0 h 136"/>
                <a:gd name="T6" fmla="*/ 0 w 798"/>
                <a:gd name="T7" fmla="*/ 0 h 136"/>
                <a:gd name="T8" fmla="*/ 0 w 798"/>
                <a:gd name="T9" fmla="*/ 0 h 136"/>
                <a:gd name="T10" fmla="*/ 0 w 798"/>
                <a:gd name="T11" fmla="*/ 0 h 136"/>
                <a:gd name="T12" fmla="*/ 0 w 798"/>
                <a:gd name="T13" fmla="*/ 0 h 136"/>
                <a:gd name="T14" fmla="*/ 0 w 798"/>
                <a:gd name="T15" fmla="*/ 0 h 136"/>
                <a:gd name="T16" fmla="*/ 0 w 798"/>
                <a:gd name="T17" fmla="*/ 0 h 136"/>
                <a:gd name="T18" fmla="*/ 0 w 798"/>
                <a:gd name="T19" fmla="*/ 0 h 136"/>
                <a:gd name="T20" fmla="*/ 0 w 798"/>
                <a:gd name="T21" fmla="*/ 0 h 136"/>
                <a:gd name="T22" fmla="*/ 0 w 798"/>
                <a:gd name="T23" fmla="*/ 0 h 136"/>
                <a:gd name="T24" fmla="*/ 0 w 798"/>
                <a:gd name="T25" fmla="*/ 0 h 136"/>
                <a:gd name="T26" fmla="*/ 0 w 798"/>
                <a:gd name="T27" fmla="*/ 0 h 136"/>
                <a:gd name="T28" fmla="*/ 0 w 798"/>
                <a:gd name="T29" fmla="*/ 0 h 136"/>
                <a:gd name="T30" fmla="*/ 0 w 798"/>
                <a:gd name="T31" fmla="*/ 0 h 136"/>
                <a:gd name="T32" fmla="*/ 0 w 798"/>
                <a:gd name="T33" fmla="*/ 0 h 136"/>
                <a:gd name="T34" fmla="*/ 0 w 798"/>
                <a:gd name="T35" fmla="*/ 0 h 136"/>
                <a:gd name="T36" fmla="*/ 0 w 798"/>
                <a:gd name="T37" fmla="*/ 0 h 136"/>
                <a:gd name="T38" fmla="*/ 0 w 798"/>
                <a:gd name="T39" fmla="*/ 0 h 136"/>
                <a:gd name="T40" fmla="*/ 0 w 798"/>
                <a:gd name="T41" fmla="*/ 0 h 136"/>
                <a:gd name="T42" fmla="*/ 0 w 798"/>
                <a:gd name="T43" fmla="*/ 0 h 136"/>
                <a:gd name="T44" fmla="*/ 0 w 798"/>
                <a:gd name="T45" fmla="*/ 0 h 136"/>
                <a:gd name="T46" fmla="*/ 0 w 798"/>
                <a:gd name="T47" fmla="*/ 0 h 136"/>
                <a:gd name="T48" fmla="*/ 0 w 798"/>
                <a:gd name="T49" fmla="*/ 0 h 136"/>
                <a:gd name="T50" fmla="*/ 0 w 798"/>
                <a:gd name="T51" fmla="*/ 0 h 136"/>
                <a:gd name="T52" fmla="*/ 0 w 798"/>
                <a:gd name="T53" fmla="*/ 0 h 136"/>
                <a:gd name="T54" fmla="*/ 0 w 798"/>
                <a:gd name="T55" fmla="*/ 0 h 136"/>
                <a:gd name="T56" fmla="*/ 0 w 798"/>
                <a:gd name="T57" fmla="*/ 0 h 136"/>
                <a:gd name="T58" fmla="*/ 0 w 798"/>
                <a:gd name="T59" fmla="*/ 0 h 136"/>
                <a:gd name="T60" fmla="*/ 0 w 798"/>
                <a:gd name="T61" fmla="*/ 0 h 136"/>
                <a:gd name="T62" fmla="*/ 0 w 798"/>
                <a:gd name="T63" fmla="*/ 0 h 136"/>
                <a:gd name="T64" fmla="*/ 0 w 798"/>
                <a:gd name="T65" fmla="*/ 0 h 136"/>
                <a:gd name="T66" fmla="*/ 0 w 798"/>
                <a:gd name="T67" fmla="*/ 0 h 136"/>
                <a:gd name="T68" fmla="*/ 0 w 798"/>
                <a:gd name="T69" fmla="*/ 0 h 136"/>
                <a:gd name="T70" fmla="*/ 0 w 798"/>
                <a:gd name="T71" fmla="*/ 0 h 136"/>
                <a:gd name="T72" fmla="*/ 0 w 798"/>
                <a:gd name="T73" fmla="*/ 0 h 136"/>
                <a:gd name="T74" fmla="*/ 0 w 798"/>
                <a:gd name="T75" fmla="*/ 0 h 1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98"/>
                <a:gd name="T115" fmla="*/ 0 h 136"/>
                <a:gd name="T116" fmla="*/ 798 w 798"/>
                <a:gd name="T117" fmla="*/ 136 h 1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98" h="136">
                  <a:moveTo>
                    <a:pt x="795" y="2"/>
                  </a:moveTo>
                  <a:lnTo>
                    <a:pt x="797" y="16"/>
                  </a:lnTo>
                  <a:lnTo>
                    <a:pt x="798" y="32"/>
                  </a:lnTo>
                  <a:lnTo>
                    <a:pt x="798" y="48"/>
                  </a:lnTo>
                  <a:lnTo>
                    <a:pt x="798" y="64"/>
                  </a:lnTo>
                  <a:lnTo>
                    <a:pt x="796" y="80"/>
                  </a:lnTo>
                  <a:lnTo>
                    <a:pt x="792" y="96"/>
                  </a:lnTo>
                  <a:lnTo>
                    <a:pt x="786" y="110"/>
                  </a:lnTo>
                  <a:lnTo>
                    <a:pt x="779" y="123"/>
                  </a:lnTo>
                  <a:lnTo>
                    <a:pt x="767" y="125"/>
                  </a:lnTo>
                  <a:lnTo>
                    <a:pt x="754" y="126"/>
                  </a:lnTo>
                  <a:lnTo>
                    <a:pt x="741" y="128"/>
                  </a:lnTo>
                  <a:lnTo>
                    <a:pt x="729" y="129"/>
                  </a:lnTo>
                  <a:lnTo>
                    <a:pt x="715" y="130"/>
                  </a:lnTo>
                  <a:lnTo>
                    <a:pt x="702" y="131"/>
                  </a:lnTo>
                  <a:lnTo>
                    <a:pt x="689" y="131"/>
                  </a:lnTo>
                  <a:lnTo>
                    <a:pt x="675" y="132"/>
                  </a:lnTo>
                  <a:lnTo>
                    <a:pt x="662" y="132"/>
                  </a:lnTo>
                  <a:lnTo>
                    <a:pt x="648" y="133"/>
                  </a:lnTo>
                  <a:lnTo>
                    <a:pt x="635" y="133"/>
                  </a:lnTo>
                  <a:lnTo>
                    <a:pt x="622" y="133"/>
                  </a:lnTo>
                  <a:lnTo>
                    <a:pt x="608" y="134"/>
                  </a:lnTo>
                  <a:lnTo>
                    <a:pt x="596" y="134"/>
                  </a:lnTo>
                  <a:lnTo>
                    <a:pt x="582" y="135"/>
                  </a:lnTo>
                  <a:lnTo>
                    <a:pt x="570" y="136"/>
                  </a:lnTo>
                  <a:lnTo>
                    <a:pt x="534" y="134"/>
                  </a:lnTo>
                  <a:lnTo>
                    <a:pt x="498" y="132"/>
                  </a:lnTo>
                  <a:lnTo>
                    <a:pt x="463" y="131"/>
                  </a:lnTo>
                  <a:lnTo>
                    <a:pt x="427" y="130"/>
                  </a:lnTo>
                  <a:lnTo>
                    <a:pt x="392" y="129"/>
                  </a:lnTo>
                  <a:lnTo>
                    <a:pt x="356" y="129"/>
                  </a:lnTo>
                  <a:lnTo>
                    <a:pt x="321" y="128"/>
                  </a:lnTo>
                  <a:lnTo>
                    <a:pt x="285" y="126"/>
                  </a:lnTo>
                  <a:lnTo>
                    <a:pt x="250" y="126"/>
                  </a:lnTo>
                  <a:lnTo>
                    <a:pt x="215" y="125"/>
                  </a:lnTo>
                  <a:lnTo>
                    <a:pt x="179" y="125"/>
                  </a:lnTo>
                  <a:lnTo>
                    <a:pt x="144" y="124"/>
                  </a:lnTo>
                  <a:lnTo>
                    <a:pt x="108" y="123"/>
                  </a:lnTo>
                  <a:lnTo>
                    <a:pt x="72" y="122"/>
                  </a:lnTo>
                  <a:lnTo>
                    <a:pt x="36" y="120"/>
                  </a:lnTo>
                  <a:lnTo>
                    <a:pt x="0" y="118"/>
                  </a:lnTo>
                  <a:lnTo>
                    <a:pt x="13" y="111"/>
                  </a:lnTo>
                  <a:lnTo>
                    <a:pt x="26" y="104"/>
                  </a:lnTo>
                  <a:lnTo>
                    <a:pt x="40" y="97"/>
                  </a:lnTo>
                  <a:lnTo>
                    <a:pt x="53" y="89"/>
                  </a:lnTo>
                  <a:lnTo>
                    <a:pt x="68" y="82"/>
                  </a:lnTo>
                  <a:lnTo>
                    <a:pt x="81" y="75"/>
                  </a:lnTo>
                  <a:lnTo>
                    <a:pt x="95" y="69"/>
                  </a:lnTo>
                  <a:lnTo>
                    <a:pt x="109" y="62"/>
                  </a:lnTo>
                  <a:lnTo>
                    <a:pt x="123" y="55"/>
                  </a:lnTo>
                  <a:lnTo>
                    <a:pt x="138" y="49"/>
                  </a:lnTo>
                  <a:lnTo>
                    <a:pt x="152" y="43"/>
                  </a:lnTo>
                  <a:lnTo>
                    <a:pt x="166" y="38"/>
                  </a:lnTo>
                  <a:lnTo>
                    <a:pt x="181" y="33"/>
                  </a:lnTo>
                  <a:lnTo>
                    <a:pt x="196" y="28"/>
                  </a:lnTo>
                  <a:lnTo>
                    <a:pt x="211" y="23"/>
                  </a:lnTo>
                  <a:lnTo>
                    <a:pt x="226" y="19"/>
                  </a:lnTo>
                  <a:lnTo>
                    <a:pt x="260" y="14"/>
                  </a:lnTo>
                  <a:lnTo>
                    <a:pt x="294" y="10"/>
                  </a:lnTo>
                  <a:lnTo>
                    <a:pt x="328" y="7"/>
                  </a:lnTo>
                  <a:lnTo>
                    <a:pt x="361" y="6"/>
                  </a:lnTo>
                  <a:lnTo>
                    <a:pt x="395" y="5"/>
                  </a:lnTo>
                  <a:lnTo>
                    <a:pt x="429" y="5"/>
                  </a:lnTo>
                  <a:lnTo>
                    <a:pt x="463" y="6"/>
                  </a:lnTo>
                  <a:lnTo>
                    <a:pt x="497" y="6"/>
                  </a:lnTo>
                  <a:lnTo>
                    <a:pt x="531" y="7"/>
                  </a:lnTo>
                  <a:lnTo>
                    <a:pt x="565" y="8"/>
                  </a:lnTo>
                  <a:lnTo>
                    <a:pt x="599" y="9"/>
                  </a:lnTo>
                  <a:lnTo>
                    <a:pt x="633" y="9"/>
                  </a:lnTo>
                  <a:lnTo>
                    <a:pt x="668" y="8"/>
                  </a:lnTo>
                  <a:lnTo>
                    <a:pt x="702" y="6"/>
                  </a:lnTo>
                  <a:lnTo>
                    <a:pt x="737" y="4"/>
                  </a:lnTo>
                  <a:lnTo>
                    <a:pt x="772" y="0"/>
                  </a:lnTo>
                  <a:lnTo>
                    <a:pt x="777" y="1"/>
                  </a:lnTo>
                  <a:lnTo>
                    <a:pt x="783" y="2"/>
                  </a:lnTo>
                  <a:lnTo>
                    <a:pt x="788" y="2"/>
                  </a:lnTo>
                  <a:lnTo>
                    <a:pt x="795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2" name="Freeform 1155">
              <a:extLst>
                <a:ext uri="{FF2B5EF4-FFF2-40B4-BE49-F238E27FC236}">
                  <a16:creationId xmlns:a16="http://schemas.microsoft.com/office/drawing/2014/main" id="{3F6CE4FA-4AB5-4115-B530-1082CCA2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335"/>
              <a:ext cx="0" cy="0"/>
            </a:xfrm>
            <a:custGeom>
              <a:avLst/>
              <a:gdLst>
                <a:gd name="T0" fmla="*/ 0 w 25"/>
                <a:gd name="T1" fmla="*/ 0 h 3"/>
                <a:gd name="T2" fmla="*/ 0 w 25"/>
                <a:gd name="T3" fmla="*/ 0 h 3"/>
                <a:gd name="T4" fmla="*/ 0 w 25"/>
                <a:gd name="T5" fmla="*/ 0 h 3"/>
                <a:gd name="T6" fmla="*/ 0 w 2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"/>
                <a:gd name="T13" fmla="*/ 0 h 3"/>
                <a:gd name="T14" fmla="*/ 25 w 2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" h="3">
                  <a:moveTo>
                    <a:pt x="0" y="3"/>
                  </a:moveTo>
                  <a:lnTo>
                    <a:pt x="2" y="0"/>
                  </a:lnTo>
                  <a:lnTo>
                    <a:pt x="2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3" name="Freeform 1156">
              <a:extLst>
                <a:ext uri="{FF2B5EF4-FFF2-40B4-BE49-F238E27FC236}">
                  <a16:creationId xmlns:a16="http://schemas.microsoft.com/office/drawing/2014/main" id="{370FD2AD-563C-42EF-BD69-C242580CD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35"/>
              <a:ext cx="0" cy="1"/>
            </a:xfrm>
            <a:custGeom>
              <a:avLst/>
              <a:gdLst>
                <a:gd name="T0" fmla="*/ 0 w 5"/>
                <a:gd name="T1" fmla="*/ 0 h 27"/>
                <a:gd name="T2" fmla="*/ 0 w 5"/>
                <a:gd name="T3" fmla="*/ 0 h 27"/>
                <a:gd name="T4" fmla="*/ 0 w 5"/>
                <a:gd name="T5" fmla="*/ 0 h 27"/>
                <a:gd name="T6" fmla="*/ 0 w 5"/>
                <a:gd name="T7" fmla="*/ 0 h 27"/>
                <a:gd name="T8" fmla="*/ 0 w 5"/>
                <a:gd name="T9" fmla="*/ 0 h 27"/>
                <a:gd name="T10" fmla="*/ 0 w 5"/>
                <a:gd name="T11" fmla="*/ 0 h 27"/>
                <a:gd name="T12" fmla="*/ 0 w 5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27"/>
                <a:gd name="T23" fmla="*/ 0 w 5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27">
                  <a:moveTo>
                    <a:pt x="0" y="27"/>
                  </a:moveTo>
                  <a:lnTo>
                    <a:pt x="1" y="20"/>
                  </a:lnTo>
                  <a:lnTo>
                    <a:pt x="1" y="13"/>
                  </a:lnTo>
                  <a:lnTo>
                    <a:pt x="2" y="5"/>
                  </a:lnTo>
                  <a:lnTo>
                    <a:pt x="5" y="0"/>
                  </a:lnTo>
                  <a:lnTo>
                    <a:pt x="3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4" name="Freeform 1157">
              <a:extLst>
                <a:ext uri="{FF2B5EF4-FFF2-40B4-BE49-F238E27FC236}">
                  <a16:creationId xmlns:a16="http://schemas.microsoft.com/office/drawing/2014/main" id="{E482C968-E421-4ABC-991A-40B57998C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336"/>
              <a:ext cx="2" cy="0"/>
            </a:xfrm>
            <a:custGeom>
              <a:avLst/>
              <a:gdLst>
                <a:gd name="T0" fmla="*/ 0 w 41"/>
                <a:gd name="T1" fmla="*/ 0 h 10"/>
                <a:gd name="T2" fmla="*/ 0 w 41"/>
                <a:gd name="T3" fmla="*/ 0 h 10"/>
                <a:gd name="T4" fmla="*/ 0 w 41"/>
                <a:gd name="T5" fmla="*/ 0 h 10"/>
                <a:gd name="T6" fmla="*/ 0 w 41"/>
                <a:gd name="T7" fmla="*/ 0 h 10"/>
                <a:gd name="T8" fmla="*/ 0 w 41"/>
                <a:gd name="T9" fmla="*/ 0 h 10"/>
                <a:gd name="T10" fmla="*/ 0 w 41"/>
                <a:gd name="T11" fmla="*/ 0 h 10"/>
                <a:gd name="T12" fmla="*/ 0 w 41"/>
                <a:gd name="T13" fmla="*/ 0 h 10"/>
                <a:gd name="T14" fmla="*/ 0 w 41"/>
                <a:gd name="T15" fmla="*/ 0 h 10"/>
                <a:gd name="T16" fmla="*/ 0 w 41"/>
                <a:gd name="T17" fmla="*/ 0 h 10"/>
                <a:gd name="T18" fmla="*/ 0 w 41"/>
                <a:gd name="T19" fmla="*/ 0 h 10"/>
                <a:gd name="T20" fmla="*/ 0 w 41"/>
                <a:gd name="T21" fmla="*/ 0 h 10"/>
                <a:gd name="T22" fmla="*/ 0 w 41"/>
                <a:gd name="T23" fmla="*/ 0 h 10"/>
                <a:gd name="T24" fmla="*/ 0 w 41"/>
                <a:gd name="T25" fmla="*/ 0 h 10"/>
                <a:gd name="T26" fmla="*/ 0 w 41"/>
                <a:gd name="T27" fmla="*/ 0 h 10"/>
                <a:gd name="T28" fmla="*/ 0 w 41"/>
                <a:gd name="T29" fmla="*/ 0 h 10"/>
                <a:gd name="T30" fmla="*/ 0 w 41"/>
                <a:gd name="T31" fmla="*/ 0 h 10"/>
                <a:gd name="T32" fmla="*/ 0 w 41"/>
                <a:gd name="T33" fmla="*/ 0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1"/>
                <a:gd name="T52" fmla="*/ 0 h 10"/>
                <a:gd name="T53" fmla="*/ 41 w 41"/>
                <a:gd name="T54" fmla="*/ 0 h 1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1" h="10">
                  <a:moveTo>
                    <a:pt x="41" y="2"/>
                  </a:moveTo>
                  <a:lnTo>
                    <a:pt x="36" y="3"/>
                  </a:lnTo>
                  <a:lnTo>
                    <a:pt x="31" y="4"/>
                  </a:lnTo>
                  <a:lnTo>
                    <a:pt x="26" y="6"/>
                  </a:lnTo>
                  <a:lnTo>
                    <a:pt x="21" y="7"/>
                  </a:lnTo>
                  <a:lnTo>
                    <a:pt x="16" y="9"/>
                  </a:lnTo>
                  <a:lnTo>
                    <a:pt x="9" y="9"/>
                  </a:lnTo>
                  <a:lnTo>
                    <a:pt x="5" y="10"/>
                  </a:lnTo>
                  <a:lnTo>
                    <a:pt x="0" y="9"/>
                  </a:lnTo>
                  <a:lnTo>
                    <a:pt x="5" y="8"/>
                  </a:lnTo>
                  <a:lnTo>
                    <a:pt x="10" y="7"/>
                  </a:lnTo>
                  <a:lnTo>
                    <a:pt x="17" y="5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3" y="2"/>
                  </a:lnTo>
                  <a:lnTo>
                    <a:pt x="37" y="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5" name="Freeform 1158">
              <a:extLst>
                <a:ext uri="{FF2B5EF4-FFF2-40B4-BE49-F238E27FC236}">
                  <a16:creationId xmlns:a16="http://schemas.microsoft.com/office/drawing/2014/main" id="{EC59E09C-7670-4D9A-B861-28FD7EB8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337"/>
              <a:ext cx="3" cy="1"/>
            </a:xfrm>
            <a:custGeom>
              <a:avLst/>
              <a:gdLst>
                <a:gd name="T0" fmla="*/ 0 w 91"/>
                <a:gd name="T1" fmla="*/ 0 h 47"/>
                <a:gd name="T2" fmla="*/ 0 w 91"/>
                <a:gd name="T3" fmla="*/ 0 h 47"/>
                <a:gd name="T4" fmla="*/ 0 w 91"/>
                <a:gd name="T5" fmla="*/ 0 h 47"/>
                <a:gd name="T6" fmla="*/ 0 w 91"/>
                <a:gd name="T7" fmla="*/ 0 h 47"/>
                <a:gd name="T8" fmla="*/ 0 w 91"/>
                <a:gd name="T9" fmla="*/ 0 h 47"/>
                <a:gd name="T10" fmla="*/ 0 w 91"/>
                <a:gd name="T11" fmla="*/ 0 h 47"/>
                <a:gd name="T12" fmla="*/ 0 w 91"/>
                <a:gd name="T13" fmla="*/ 0 h 47"/>
                <a:gd name="T14" fmla="*/ 0 w 91"/>
                <a:gd name="T15" fmla="*/ 0 h 47"/>
                <a:gd name="T16" fmla="*/ 0 w 91"/>
                <a:gd name="T17" fmla="*/ 0 h 47"/>
                <a:gd name="T18" fmla="*/ 0 w 91"/>
                <a:gd name="T19" fmla="*/ 0 h 47"/>
                <a:gd name="T20" fmla="*/ 0 w 91"/>
                <a:gd name="T21" fmla="*/ 0 h 47"/>
                <a:gd name="T22" fmla="*/ 0 w 91"/>
                <a:gd name="T23" fmla="*/ 0 h 47"/>
                <a:gd name="T24" fmla="*/ 0 w 91"/>
                <a:gd name="T25" fmla="*/ 0 h 47"/>
                <a:gd name="T26" fmla="*/ 0 w 91"/>
                <a:gd name="T27" fmla="*/ 0 h 47"/>
                <a:gd name="T28" fmla="*/ 0 w 91"/>
                <a:gd name="T29" fmla="*/ 0 h 47"/>
                <a:gd name="T30" fmla="*/ 0 w 91"/>
                <a:gd name="T31" fmla="*/ 0 h 47"/>
                <a:gd name="T32" fmla="*/ 0 w 91"/>
                <a:gd name="T33" fmla="*/ 0 h 47"/>
                <a:gd name="T34" fmla="*/ 0 w 91"/>
                <a:gd name="T35" fmla="*/ 0 h 47"/>
                <a:gd name="T36" fmla="*/ 0 w 91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1"/>
                <a:gd name="T58" fmla="*/ 0 h 47"/>
                <a:gd name="T59" fmla="*/ 91 w 91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1" h="47">
                  <a:moveTo>
                    <a:pt x="91" y="11"/>
                  </a:moveTo>
                  <a:lnTo>
                    <a:pt x="91" y="47"/>
                  </a:lnTo>
                  <a:lnTo>
                    <a:pt x="80" y="47"/>
                  </a:lnTo>
                  <a:lnTo>
                    <a:pt x="69" y="45"/>
                  </a:lnTo>
                  <a:lnTo>
                    <a:pt x="59" y="42"/>
                  </a:lnTo>
                  <a:lnTo>
                    <a:pt x="48" y="38"/>
                  </a:lnTo>
                  <a:lnTo>
                    <a:pt x="37" y="33"/>
                  </a:lnTo>
                  <a:lnTo>
                    <a:pt x="27" y="29"/>
                  </a:lnTo>
                  <a:lnTo>
                    <a:pt x="15" y="28"/>
                  </a:lnTo>
                  <a:lnTo>
                    <a:pt x="4" y="28"/>
                  </a:lnTo>
                  <a:lnTo>
                    <a:pt x="0" y="6"/>
                  </a:lnTo>
                  <a:lnTo>
                    <a:pt x="11" y="1"/>
                  </a:lnTo>
                  <a:lnTo>
                    <a:pt x="22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6" y="7"/>
                  </a:lnTo>
                  <a:lnTo>
                    <a:pt x="68" y="10"/>
                  </a:lnTo>
                  <a:lnTo>
                    <a:pt x="80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" name="Rectangle 1159">
              <a:extLst>
                <a:ext uri="{FF2B5EF4-FFF2-40B4-BE49-F238E27FC236}">
                  <a16:creationId xmlns:a16="http://schemas.microsoft.com/office/drawing/2014/main" id="{6EB9E713-FB8E-4615-AD25-F305964F7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313"/>
              <a:ext cx="30" cy="29"/>
            </a:xfrm>
            <a:prstGeom prst="rect">
              <a:avLst/>
            </a:pr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7" name="Freeform 1160">
              <a:extLst>
                <a:ext uri="{FF2B5EF4-FFF2-40B4-BE49-F238E27FC236}">
                  <a16:creationId xmlns:a16="http://schemas.microsoft.com/office/drawing/2014/main" id="{F5B4FEB0-236F-4358-930A-BB381885A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" y="271"/>
              <a:ext cx="18" cy="8"/>
            </a:xfrm>
            <a:custGeom>
              <a:avLst/>
              <a:gdLst>
                <a:gd name="T0" fmla="*/ 0 w 83"/>
                <a:gd name="T1" fmla="*/ 0 h 55"/>
                <a:gd name="T2" fmla="*/ 0 w 83"/>
                <a:gd name="T3" fmla="*/ 0 h 55"/>
                <a:gd name="T4" fmla="*/ 0 w 83"/>
                <a:gd name="T5" fmla="*/ 0 h 55"/>
                <a:gd name="T6" fmla="*/ 0 w 83"/>
                <a:gd name="T7" fmla="*/ 0 h 55"/>
                <a:gd name="T8" fmla="*/ 0 w 83"/>
                <a:gd name="T9" fmla="*/ 0 h 55"/>
                <a:gd name="T10" fmla="*/ 0 w 83"/>
                <a:gd name="T11" fmla="*/ 0 h 55"/>
                <a:gd name="T12" fmla="*/ 0 w 83"/>
                <a:gd name="T13" fmla="*/ 0 h 55"/>
                <a:gd name="T14" fmla="*/ 0 w 83"/>
                <a:gd name="T15" fmla="*/ 0 h 55"/>
                <a:gd name="T16" fmla="*/ 0 w 83"/>
                <a:gd name="T17" fmla="*/ 0 h 55"/>
                <a:gd name="T18" fmla="*/ 0 w 83"/>
                <a:gd name="T19" fmla="*/ 0 h 55"/>
                <a:gd name="T20" fmla="*/ 0 w 83"/>
                <a:gd name="T21" fmla="*/ 0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3"/>
                <a:gd name="T34" fmla="*/ 0 h 55"/>
                <a:gd name="T35" fmla="*/ 83 w 83"/>
                <a:gd name="T36" fmla="*/ 55 h 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3" h="55">
                  <a:moveTo>
                    <a:pt x="29" y="30"/>
                  </a:moveTo>
                  <a:cubicBezTo>
                    <a:pt x="19" y="33"/>
                    <a:pt x="8" y="34"/>
                    <a:pt x="0" y="26"/>
                  </a:cubicBezTo>
                  <a:cubicBezTo>
                    <a:pt x="9" y="15"/>
                    <a:pt x="22" y="22"/>
                    <a:pt x="33" y="15"/>
                  </a:cubicBezTo>
                  <a:cubicBezTo>
                    <a:pt x="35" y="9"/>
                    <a:pt x="34" y="7"/>
                    <a:pt x="41" y="4"/>
                  </a:cubicBezTo>
                  <a:cubicBezTo>
                    <a:pt x="45" y="2"/>
                    <a:pt x="53" y="0"/>
                    <a:pt x="53" y="0"/>
                  </a:cubicBezTo>
                  <a:cubicBezTo>
                    <a:pt x="80" y="3"/>
                    <a:pt x="78" y="6"/>
                    <a:pt x="83" y="32"/>
                  </a:cubicBezTo>
                  <a:cubicBezTo>
                    <a:pt x="80" y="52"/>
                    <a:pt x="80" y="55"/>
                    <a:pt x="61" y="49"/>
                  </a:cubicBezTo>
                  <a:cubicBezTo>
                    <a:pt x="60" y="48"/>
                    <a:pt x="50" y="37"/>
                    <a:pt x="47" y="36"/>
                  </a:cubicBezTo>
                  <a:cubicBezTo>
                    <a:pt x="41" y="33"/>
                    <a:pt x="29" y="30"/>
                    <a:pt x="29" y="30"/>
                  </a:cubicBezTo>
                  <a:cubicBezTo>
                    <a:pt x="27" y="31"/>
                    <a:pt x="23" y="32"/>
                    <a:pt x="23" y="32"/>
                  </a:cubicBezTo>
                  <a:cubicBezTo>
                    <a:pt x="23" y="32"/>
                    <a:pt x="27" y="31"/>
                    <a:pt x="29" y="30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35FAD26-4C8B-4B42-A73F-C939596E3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638" y="3113721"/>
            <a:ext cx="294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1000" i="1">
                <a:solidFill>
                  <a:srgbClr val="C00000"/>
                </a:solidFill>
              </a:rPr>
              <a:t>(nem todas as máquinas são desligadas)</a:t>
            </a:r>
          </a:p>
        </p:txBody>
      </p:sp>
      <p:grpSp>
        <p:nvGrpSpPr>
          <p:cNvPr id="401" name="Grupo 144">
            <a:extLst>
              <a:ext uri="{FF2B5EF4-FFF2-40B4-BE49-F238E27FC236}">
                <a16:creationId xmlns:a16="http://schemas.microsoft.com/office/drawing/2014/main" id="{17297C62-4F82-41CF-9CE3-EA2C8E006D15}"/>
              </a:ext>
            </a:extLst>
          </p:cNvPr>
          <p:cNvGrpSpPr>
            <a:grpSpLocks/>
          </p:cNvGrpSpPr>
          <p:nvPr/>
        </p:nvGrpSpPr>
        <p:grpSpPr bwMode="auto">
          <a:xfrm>
            <a:off x="3264685" y="1352167"/>
            <a:ext cx="714375" cy="698500"/>
            <a:chOff x="1357290" y="1000108"/>
            <a:chExt cx="714380" cy="698505"/>
          </a:xfrm>
        </p:grpSpPr>
        <p:pic>
          <p:nvPicPr>
            <p:cNvPr id="402" name="Imagem 401" descr="moldes-para-relogio-1.jpg">
              <a:extLst>
                <a:ext uri="{FF2B5EF4-FFF2-40B4-BE49-F238E27FC236}">
                  <a16:creationId xmlns:a16="http://schemas.microsoft.com/office/drawing/2014/main" id="{5F24917B-EDF5-4C48-8CBA-FDBFECA9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3" name="Conector de seta reta 146">
              <a:extLst>
                <a:ext uri="{FF2B5EF4-FFF2-40B4-BE49-F238E27FC236}">
                  <a16:creationId xmlns:a16="http://schemas.microsoft.com/office/drawing/2014/main" id="{5707ADCE-2D9B-4809-8546-9161DEC25BEB}"/>
                </a:ext>
              </a:extLst>
            </p:cNvPr>
            <p:cNvCxnSpPr/>
            <p:nvPr/>
          </p:nvCxnSpPr>
          <p:spPr>
            <a:xfrm rot="5400000">
              <a:off x="1608910" y="1464455"/>
              <a:ext cx="212727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ctor de seta reta 147">
              <a:extLst>
                <a:ext uri="{FF2B5EF4-FFF2-40B4-BE49-F238E27FC236}">
                  <a16:creationId xmlns:a16="http://schemas.microsoft.com/office/drawing/2014/main" id="{F700F36C-F6FF-43B9-A035-4D5517C4717E}"/>
                </a:ext>
              </a:extLst>
            </p:cNvPr>
            <p:cNvCxnSpPr/>
            <p:nvPr/>
          </p:nvCxnSpPr>
          <p:spPr>
            <a:xfrm>
              <a:off x="1689079" y="1306497"/>
              <a:ext cx="239715" cy="122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5" name="Grupo 148">
            <a:extLst>
              <a:ext uri="{FF2B5EF4-FFF2-40B4-BE49-F238E27FC236}">
                <a16:creationId xmlns:a16="http://schemas.microsoft.com/office/drawing/2014/main" id="{FAD1EEF7-ADE4-493C-A2A1-DA84F1F1FBB1}"/>
              </a:ext>
            </a:extLst>
          </p:cNvPr>
          <p:cNvGrpSpPr>
            <a:grpSpLocks/>
          </p:cNvGrpSpPr>
          <p:nvPr/>
        </p:nvGrpSpPr>
        <p:grpSpPr bwMode="auto">
          <a:xfrm>
            <a:off x="8000237" y="1454966"/>
            <a:ext cx="714375" cy="698499"/>
            <a:chOff x="1357290" y="1000108"/>
            <a:chExt cx="714380" cy="698505"/>
          </a:xfrm>
        </p:grpSpPr>
        <p:pic>
          <p:nvPicPr>
            <p:cNvPr id="406" name="Imagem 405" descr="moldes-para-relogio-1.jpg">
              <a:extLst>
                <a:ext uri="{FF2B5EF4-FFF2-40B4-BE49-F238E27FC236}">
                  <a16:creationId xmlns:a16="http://schemas.microsoft.com/office/drawing/2014/main" id="{B6443D82-5201-4BD4-8398-27E0B310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7" name="Conector de seta reta 150">
              <a:extLst>
                <a:ext uri="{FF2B5EF4-FFF2-40B4-BE49-F238E27FC236}">
                  <a16:creationId xmlns:a16="http://schemas.microsoft.com/office/drawing/2014/main" id="{670288C6-D2A1-444F-B93B-4141AB36061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06529" y="1218019"/>
              <a:ext cx="2159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8" name="Grupo 151">
            <a:extLst>
              <a:ext uri="{FF2B5EF4-FFF2-40B4-BE49-F238E27FC236}">
                <a16:creationId xmlns:a16="http://schemas.microsoft.com/office/drawing/2014/main" id="{13200AAF-DDAC-4A7E-8988-80793F3BA589}"/>
              </a:ext>
            </a:extLst>
          </p:cNvPr>
          <p:cNvGrpSpPr>
            <a:grpSpLocks/>
          </p:cNvGrpSpPr>
          <p:nvPr/>
        </p:nvGrpSpPr>
        <p:grpSpPr bwMode="auto">
          <a:xfrm>
            <a:off x="2291068" y="3539357"/>
            <a:ext cx="714375" cy="698500"/>
            <a:chOff x="5740408" y="5454660"/>
            <a:chExt cx="714380" cy="698505"/>
          </a:xfrm>
        </p:grpSpPr>
        <p:grpSp>
          <p:nvGrpSpPr>
            <p:cNvPr id="409" name="Grupo 152">
              <a:extLst>
                <a:ext uri="{FF2B5EF4-FFF2-40B4-BE49-F238E27FC236}">
                  <a16:creationId xmlns:a16="http://schemas.microsoft.com/office/drawing/2014/main" id="{DC6D37DA-E33F-4B55-A829-49F273729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0408" y="5454660"/>
              <a:ext cx="714380" cy="698505"/>
              <a:chOff x="1357290" y="1000108"/>
              <a:chExt cx="714380" cy="698505"/>
            </a:xfrm>
          </p:grpSpPr>
          <p:pic>
            <p:nvPicPr>
              <p:cNvPr id="411" name="Imagem 410" descr="moldes-para-relogio-1.jpg">
                <a:extLst>
                  <a:ext uri="{FF2B5EF4-FFF2-40B4-BE49-F238E27FC236}">
                    <a16:creationId xmlns:a16="http://schemas.microsoft.com/office/drawing/2014/main" id="{E765098A-A646-48AB-8B14-B0C587DA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290" y="1000108"/>
                <a:ext cx="714380" cy="698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2" name="Conector de seta reta 155">
                <a:extLst>
                  <a:ext uri="{FF2B5EF4-FFF2-40B4-BE49-F238E27FC236}">
                    <a16:creationId xmlns:a16="http://schemas.microsoft.com/office/drawing/2014/main" id="{AD2A8F7D-F464-4CA9-ADB3-B9BD3B680B3C}"/>
                  </a:ext>
                </a:extLst>
              </p:cNvPr>
              <p:cNvCxnSpPr/>
              <p:nvPr/>
            </p:nvCxnSpPr>
            <p:spPr>
              <a:xfrm rot="10800000">
                <a:off x="1512866" y="1311260"/>
                <a:ext cx="214313" cy="127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0" name="Conector de seta reta 153">
              <a:extLst>
                <a:ext uri="{FF2B5EF4-FFF2-40B4-BE49-F238E27FC236}">
                  <a16:creationId xmlns:a16="http://schemas.microsoft.com/office/drawing/2014/main" id="{BE44D991-FA83-4A9A-AB1B-1C496AC10D47}"/>
                </a:ext>
              </a:extLst>
            </p:cNvPr>
            <p:cNvCxnSpPr/>
            <p:nvPr/>
          </p:nvCxnSpPr>
          <p:spPr>
            <a:xfrm rot="16200000" flipH="1">
              <a:off x="6105536" y="5811850"/>
              <a:ext cx="142876" cy="1174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9" name="Picture 15" descr="j0384314">
            <a:extLst>
              <a:ext uri="{FF2B5EF4-FFF2-40B4-BE49-F238E27FC236}">
                <a16:creationId xmlns:a16="http://schemas.microsoft.com/office/drawing/2014/main" id="{4C56F68A-B1CE-4917-BD9A-ADAD9C09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76" y="3495044"/>
            <a:ext cx="86499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16" descr="j0232099">
            <a:extLst>
              <a:ext uri="{FF2B5EF4-FFF2-40B4-BE49-F238E27FC236}">
                <a16:creationId xmlns:a16="http://schemas.microsoft.com/office/drawing/2014/main" id="{E08E1BA0-A19A-4860-AD78-0E820CC4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8257" y="3558182"/>
            <a:ext cx="851078" cy="7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1" name="Forma livre 164">
            <a:extLst>
              <a:ext uri="{FF2B5EF4-FFF2-40B4-BE49-F238E27FC236}">
                <a16:creationId xmlns:a16="http://schemas.microsoft.com/office/drawing/2014/main" id="{054FAD94-E607-45FE-B6EB-F1176554AF3A}"/>
              </a:ext>
            </a:extLst>
          </p:cNvPr>
          <p:cNvSpPr/>
          <p:nvPr/>
        </p:nvSpPr>
        <p:spPr>
          <a:xfrm>
            <a:off x="3790538" y="4228686"/>
            <a:ext cx="893689" cy="312738"/>
          </a:xfrm>
          <a:custGeom>
            <a:avLst/>
            <a:gdLst>
              <a:gd name="connsiteX0" fmla="*/ 1473200 w 1879600"/>
              <a:gd name="connsiteY0" fmla="*/ 0 h 1143000"/>
              <a:gd name="connsiteX1" fmla="*/ 1612900 w 1879600"/>
              <a:gd name="connsiteY1" fmla="*/ 63500 h 1143000"/>
              <a:gd name="connsiteX2" fmla="*/ 1663700 w 1879600"/>
              <a:gd name="connsiteY2" fmla="*/ 101600 h 1143000"/>
              <a:gd name="connsiteX3" fmla="*/ 1701800 w 1879600"/>
              <a:gd name="connsiteY3" fmla="*/ 127000 h 1143000"/>
              <a:gd name="connsiteX4" fmla="*/ 1778000 w 1879600"/>
              <a:gd name="connsiteY4" fmla="*/ 241300 h 1143000"/>
              <a:gd name="connsiteX5" fmla="*/ 1816100 w 1879600"/>
              <a:gd name="connsiteY5" fmla="*/ 292100 h 1143000"/>
              <a:gd name="connsiteX6" fmla="*/ 1828800 w 1879600"/>
              <a:gd name="connsiteY6" fmla="*/ 330200 h 1143000"/>
              <a:gd name="connsiteX7" fmla="*/ 1854200 w 1879600"/>
              <a:gd name="connsiteY7" fmla="*/ 368300 h 1143000"/>
              <a:gd name="connsiteX8" fmla="*/ 1866900 w 1879600"/>
              <a:gd name="connsiteY8" fmla="*/ 431800 h 1143000"/>
              <a:gd name="connsiteX9" fmla="*/ 1879600 w 1879600"/>
              <a:gd name="connsiteY9" fmla="*/ 482600 h 1143000"/>
              <a:gd name="connsiteX10" fmla="*/ 1854200 w 1879600"/>
              <a:gd name="connsiteY10" fmla="*/ 749300 h 1143000"/>
              <a:gd name="connsiteX11" fmla="*/ 1841500 w 1879600"/>
              <a:gd name="connsiteY11" fmla="*/ 825500 h 1143000"/>
              <a:gd name="connsiteX12" fmla="*/ 1816100 w 1879600"/>
              <a:gd name="connsiteY12" fmla="*/ 863600 h 1143000"/>
              <a:gd name="connsiteX13" fmla="*/ 1727200 w 1879600"/>
              <a:gd name="connsiteY13" fmla="*/ 1016000 h 1143000"/>
              <a:gd name="connsiteX14" fmla="*/ 1511300 w 1879600"/>
              <a:gd name="connsiteY14" fmla="*/ 1117600 h 1143000"/>
              <a:gd name="connsiteX15" fmla="*/ 1270000 w 1879600"/>
              <a:gd name="connsiteY15" fmla="*/ 1143000 h 1143000"/>
              <a:gd name="connsiteX16" fmla="*/ 863600 w 1879600"/>
              <a:gd name="connsiteY16" fmla="*/ 1130300 h 1143000"/>
              <a:gd name="connsiteX17" fmla="*/ 825500 w 1879600"/>
              <a:gd name="connsiteY17" fmla="*/ 1104900 h 1143000"/>
              <a:gd name="connsiteX18" fmla="*/ 774700 w 1879600"/>
              <a:gd name="connsiteY18" fmla="*/ 1092200 h 1143000"/>
              <a:gd name="connsiteX19" fmla="*/ 660400 w 1879600"/>
              <a:gd name="connsiteY19" fmla="*/ 1041400 h 1143000"/>
              <a:gd name="connsiteX20" fmla="*/ 546100 w 1879600"/>
              <a:gd name="connsiteY20" fmla="*/ 977900 h 1143000"/>
              <a:gd name="connsiteX21" fmla="*/ 469900 w 1879600"/>
              <a:gd name="connsiteY21" fmla="*/ 939800 h 1143000"/>
              <a:gd name="connsiteX22" fmla="*/ 406400 w 1879600"/>
              <a:gd name="connsiteY22" fmla="*/ 901700 h 1143000"/>
              <a:gd name="connsiteX23" fmla="*/ 368300 w 1879600"/>
              <a:gd name="connsiteY23" fmla="*/ 863600 h 1143000"/>
              <a:gd name="connsiteX24" fmla="*/ 241300 w 1879600"/>
              <a:gd name="connsiteY24" fmla="*/ 800100 h 1143000"/>
              <a:gd name="connsiteX25" fmla="*/ 165100 w 1879600"/>
              <a:gd name="connsiteY25" fmla="*/ 749300 h 1143000"/>
              <a:gd name="connsiteX26" fmla="*/ 76200 w 1879600"/>
              <a:gd name="connsiteY26" fmla="*/ 622300 h 1143000"/>
              <a:gd name="connsiteX27" fmla="*/ 25400 w 1879600"/>
              <a:gd name="connsiteY27" fmla="*/ 584200 h 1143000"/>
              <a:gd name="connsiteX28" fmla="*/ 0 w 1879600"/>
              <a:gd name="connsiteY28" fmla="*/ 558800 h 1143000"/>
              <a:gd name="connsiteX0" fmla="*/ 1473200 w 1879600"/>
              <a:gd name="connsiteY0" fmla="*/ 0 h 1143000"/>
              <a:gd name="connsiteX1" fmla="*/ 1612900 w 1879600"/>
              <a:gd name="connsiteY1" fmla="*/ 63500 h 1143000"/>
              <a:gd name="connsiteX2" fmla="*/ 1663700 w 1879600"/>
              <a:gd name="connsiteY2" fmla="*/ 101600 h 1143000"/>
              <a:gd name="connsiteX3" fmla="*/ 1701800 w 1879600"/>
              <a:gd name="connsiteY3" fmla="*/ 127000 h 1143000"/>
              <a:gd name="connsiteX4" fmla="*/ 1778000 w 1879600"/>
              <a:gd name="connsiteY4" fmla="*/ 241300 h 1143000"/>
              <a:gd name="connsiteX5" fmla="*/ 1816100 w 1879600"/>
              <a:gd name="connsiteY5" fmla="*/ 292100 h 1143000"/>
              <a:gd name="connsiteX6" fmla="*/ 1828800 w 1879600"/>
              <a:gd name="connsiteY6" fmla="*/ 330200 h 1143000"/>
              <a:gd name="connsiteX7" fmla="*/ 1854200 w 1879600"/>
              <a:gd name="connsiteY7" fmla="*/ 368300 h 1143000"/>
              <a:gd name="connsiteX8" fmla="*/ 1866900 w 1879600"/>
              <a:gd name="connsiteY8" fmla="*/ 431800 h 1143000"/>
              <a:gd name="connsiteX9" fmla="*/ 1879600 w 1879600"/>
              <a:gd name="connsiteY9" fmla="*/ 482600 h 1143000"/>
              <a:gd name="connsiteX10" fmla="*/ 1854200 w 1879600"/>
              <a:gd name="connsiteY10" fmla="*/ 749300 h 1143000"/>
              <a:gd name="connsiteX11" fmla="*/ 1841500 w 1879600"/>
              <a:gd name="connsiteY11" fmla="*/ 825500 h 1143000"/>
              <a:gd name="connsiteX12" fmla="*/ 1816100 w 1879600"/>
              <a:gd name="connsiteY12" fmla="*/ 863600 h 1143000"/>
              <a:gd name="connsiteX13" fmla="*/ 1727200 w 1879600"/>
              <a:gd name="connsiteY13" fmla="*/ 1016000 h 1143000"/>
              <a:gd name="connsiteX14" fmla="*/ 1511300 w 1879600"/>
              <a:gd name="connsiteY14" fmla="*/ 1117600 h 1143000"/>
              <a:gd name="connsiteX15" fmla="*/ 1270000 w 1879600"/>
              <a:gd name="connsiteY15" fmla="*/ 1143000 h 1143000"/>
              <a:gd name="connsiteX16" fmla="*/ 863600 w 1879600"/>
              <a:gd name="connsiteY16" fmla="*/ 1130300 h 1143000"/>
              <a:gd name="connsiteX17" fmla="*/ 825500 w 1879600"/>
              <a:gd name="connsiteY17" fmla="*/ 1104900 h 1143000"/>
              <a:gd name="connsiteX18" fmla="*/ 774700 w 1879600"/>
              <a:gd name="connsiteY18" fmla="*/ 1092200 h 1143000"/>
              <a:gd name="connsiteX19" fmla="*/ 660400 w 1879600"/>
              <a:gd name="connsiteY19" fmla="*/ 1041400 h 1143000"/>
              <a:gd name="connsiteX20" fmla="*/ 546100 w 1879600"/>
              <a:gd name="connsiteY20" fmla="*/ 977900 h 1143000"/>
              <a:gd name="connsiteX21" fmla="*/ 469900 w 1879600"/>
              <a:gd name="connsiteY21" fmla="*/ 939800 h 1143000"/>
              <a:gd name="connsiteX22" fmla="*/ 406400 w 1879600"/>
              <a:gd name="connsiteY22" fmla="*/ 901700 h 1143000"/>
              <a:gd name="connsiteX23" fmla="*/ 368300 w 1879600"/>
              <a:gd name="connsiteY23" fmla="*/ 863600 h 1143000"/>
              <a:gd name="connsiteX24" fmla="*/ 241300 w 1879600"/>
              <a:gd name="connsiteY24" fmla="*/ 800100 h 1143000"/>
              <a:gd name="connsiteX25" fmla="*/ 165100 w 1879600"/>
              <a:gd name="connsiteY25" fmla="*/ 749300 h 1143000"/>
              <a:gd name="connsiteX26" fmla="*/ 76200 w 1879600"/>
              <a:gd name="connsiteY26" fmla="*/ 622300 h 1143000"/>
              <a:gd name="connsiteX27" fmla="*/ 25400 w 1879600"/>
              <a:gd name="connsiteY27" fmla="*/ 584200 h 1143000"/>
              <a:gd name="connsiteX28" fmla="*/ 0 w 1879600"/>
              <a:gd name="connsiteY28" fmla="*/ 180818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79600" h="1143000">
                <a:moveTo>
                  <a:pt x="1473200" y="0"/>
                </a:moveTo>
                <a:cubicBezTo>
                  <a:pt x="1533836" y="20212"/>
                  <a:pt x="1537184" y="19332"/>
                  <a:pt x="1612900" y="63500"/>
                </a:cubicBezTo>
                <a:cubicBezTo>
                  <a:pt x="1631183" y="74165"/>
                  <a:pt x="1646476" y="89297"/>
                  <a:pt x="1663700" y="101600"/>
                </a:cubicBezTo>
                <a:cubicBezTo>
                  <a:pt x="1676120" y="110472"/>
                  <a:pt x="1691007" y="116207"/>
                  <a:pt x="1701800" y="127000"/>
                </a:cubicBezTo>
                <a:cubicBezTo>
                  <a:pt x="1774148" y="199348"/>
                  <a:pt x="1733688" y="170400"/>
                  <a:pt x="1778000" y="241300"/>
                </a:cubicBezTo>
                <a:cubicBezTo>
                  <a:pt x="1789218" y="259249"/>
                  <a:pt x="1803400" y="275167"/>
                  <a:pt x="1816100" y="292100"/>
                </a:cubicBezTo>
                <a:cubicBezTo>
                  <a:pt x="1820333" y="304800"/>
                  <a:pt x="1822813" y="318226"/>
                  <a:pt x="1828800" y="330200"/>
                </a:cubicBezTo>
                <a:cubicBezTo>
                  <a:pt x="1835626" y="343852"/>
                  <a:pt x="1848841" y="354008"/>
                  <a:pt x="1854200" y="368300"/>
                </a:cubicBezTo>
                <a:cubicBezTo>
                  <a:pt x="1861779" y="388511"/>
                  <a:pt x="1862217" y="410728"/>
                  <a:pt x="1866900" y="431800"/>
                </a:cubicBezTo>
                <a:cubicBezTo>
                  <a:pt x="1870686" y="448839"/>
                  <a:pt x="1875367" y="465667"/>
                  <a:pt x="1879600" y="482600"/>
                </a:cubicBezTo>
                <a:cubicBezTo>
                  <a:pt x="1871841" y="575707"/>
                  <a:pt x="1866420" y="657653"/>
                  <a:pt x="1854200" y="749300"/>
                </a:cubicBezTo>
                <a:cubicBezTo>
                  <a:pt x="1850797" y="774824"/>
                  <a:pt x="1849643" y="801071"/>
                  <a:pt x="1841500" y="825500"/>
                </a:cubicBezTo>
                <a:cubicBezTo>
                  <a:pt x="1836673" y="839980"/>
                  <a:pt x="1822926" y="849948"/>
                  <a:pt x="1816100" y="863600"/>
                </a:cubicBezTo>
                <a:cubicBezTo>
                  <a:pt x="1785222" y="925356"/>
                  <a:pt x="1823474" y="958236"/>
                  <a:pt x="1727200" y="1016000"/>
                </a:cubicBezTo>
                <a:cubicBezTo>
                  <a:pt x="1638339" y="1069317"/>
                  <a:pt x="1607363" y="1102821"/>
                  <a:pt x="1511300" y="1117600"/>
                </a:cubicBezTo>
                <a:cubicBezTo>
                  <a:pt x="1431363" y="1129898"/>
                  <a:pt x="1350433" y="1134533"/>
                  <a:pt x="1270000" y="1143000"/>
                </a:cubicBezTo>
                <a:cubicBezTo>
                  <a:pt x="1134533" y="1138767"/>
                  <a:pt x="998638" y="1141875"/>
                  <a:pt x="863600" y="1130300"/>
                </a:cubicBezTo>
                <a:cubicBezTo>
                  <a:pt x="848392" y="1128996"/>
                  <a:pt x="839529" y="1110913"/>
                  <a:pt x="825500" y="1104900"/>
                </a:cubicBezTo>
                <a:cubicBezTo>
                  <a:pt x="809457" y="1098024"/>
                  <a:pt x="791633" y="1096433"/>
                  <a:pt x="774700" y="1092200"/>
                </a:cubicBezTo>
                <a:cubicBezTo>
                  <a:pt x="662627" y="1017485"/>
                  <a:pt x="841760" y="1132080"/>
                  <a:pt x="660400" y="1041400"/>
                </a:cubicBezTo>
                <a:cubicBezTo>
                  <a:pt x="514138" y="968269"/>
                  <a:pt x="721515" y="1073581"/>
                  <a:pt x="546100" y="977900"/>
                </a:cubicBezTo>
                <a:cubicBezTo>
                  <a:pt x="521169" y="964302"/>
                  <a:pt x="494831" y="953398"/>
                  <a:pt x="469900" y="939800"/>
                </a:cubicBezTo>
                <a:cubicBezTo>
                  <a:pt x="448230" y="927980"/>
                  <a:pt x="426147" y="916511"/>
                  <a:pt x="406400" y="901700"/>
                </a:cubicBezTo>
                <a:cubicBezTo>
                  <a:pt x="392032" y="890924"/>
                  <a:pt x="383596" y="873013"/>
                  <a:pt x="368300" y="863600"/>
                </a:cubicBezTo>
                <a:cubicBezTo>
                  <a:pt x="327991" y="838794"/>
                  <a:pt x="274767" y="833567"/>
                  <a:pt x="241300" y="800100"/>
                </a:cubicBezTo>
                <a:cubicBezTo>
                  <a:pt x="193734" y="752534"/>
                  <a:pt x="220239" y="767680"/>
                  <a:pt x="165100" y="749300"/>
                </a:cubicBezTo>
                <a:cubicBezTo>
                  <a:pt x="156802" y="736853"/>
                  <a:pt x="95005" y="641105"/>
                  <a:pt x="76200" y="622300"/>
                </a:cubicBezTo>
                <a:cubicBezTo>
                  <a:pt x="61233" y="607333"/>
                  <a:pt x="41661" y="597751"/>
                  <a:pt x="25400" y="584200"/>
                </a:cubicBezTo>
                <a:cubicBezTo>
                  <a:pt x="16202" y="576535"/>
                  <a:pt x="8467" y="189285"/>
                  <a:pt x="0" y="180818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22" name="CaixaDeTexto 421">
            <a:extLst>
              <a:ext uri="{FF2B5EF4-FFF2-40B4-BE49-F238E27FC236}">
                <a16:creationId xmlns:a16="http://schemas.microsoft.com/office/drawing/2014/main" id="{B75926B7-D5F4-498F-AB54-B8EF421820A2}"/>
              </a:ext>
            </a:extLst>
          </p:cNvPr>
          <p:cNvSpPr txBox="1"/>
          <p:nvPr/>
        </p:nvSpPr>
        <p:spPr>
          <a:xfrm>
            <a:off x="143309" y="5339731"/>
            <a:ext cx="4816223" cy="600164"/>
          </a:xfrm>
          <a:prstGeom prst="rect">
            <a:avLst/>
          </a:prstGeom>
          <a:solidFill>
            <a:srgbClr val="FFFF93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100" b="1" u="sng">
                <a:latin typeface="Arial" charset="0"/>
              </a:rPr>
              <a:t>Norma HSP – Política Regional de Confidencialidade (HSA.HCG.002)</a:t>
            </a:r>
          </a:p>
          <a:p>
            <a:pPr>
              <a:defRPr/>
            </a:pPr>
            <a:r>
              <a:rPr lang="pt-BR" sz="1100" b="0">
                <a:latin typeface="Arial" charset="0"/>
              </a:rPr>
              <a:t>11.4. Regras de Uso de Recursos Computacionais</a:t>
            </a:r>
          </a:p>
          <a:p>
            <a:pPr>
              <a:defRPr/>
            </a:pPr>
            <a:r>
              <a:rPr lang="pt-BR" sz="1100" b="0">
                <a:latin typeface="Arial" charset="0"/>
              </a:rPr>
              <a:t>5. Sempre desligar os microcomputadores ao final do dia de trabalho...</a:t>
            </a:r>
          </a:p>
        </p:txBody>
      </p:sp>
      <p:cxnSp>
        <p:nvCxnSpPr>
          <p:cNvPr id="430" name="Conector reto 7">
            <a:extLst>
              <a:ext uri="{FF2B5EF4-FFF2-40B4-BE49-F238E27FC236}">
                <a16:creationId xmlns:a16="http://schemas.microsoft.com/office/drawing/2014/main" id="{28D3BAD9-3C37-41AE-9237-4135EC6CB6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44" y="2916064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3" name="Conector de seta reta 176">
            <a:extLst>
              <a:ext uri="{FF2B5EF4-FFF2-40B4-BE49-F238E27FC236}">
                <a16:creationId xmlns:a16="http://schemas.microsoft.com/office/drawing/2014/main" id="{3C3D79AF-AF70-4A7D-958C-8FAC158B13A0}"/>
              </a:ext>
            </a:extLst>
          </p:cNvPr>
          <p:cNvCxnSpPr/>
          <p:nvPr/>
        </p:nvCxnSpPr>
        <p:spPr bwMode="auto">
          <a:xfrm rot="5400000">
            <a:off x="8221653" y="1803424"/>
            <a:ext cx="181054" cy="1095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178">
            <a:extLst>
              <a:ext uri="{FF2B5EF4-FFF2-40B4-BE49-F238E27FC236}">
                <a16:creationId xmlns:a16="http://schemas.microsoft.com/office/drawing/2014/main" id="{1941FF47-7DA2-4C67-816C-C48E522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3" y="1893973"/>
            <a:ext cx="1643062" cy="18811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5" name="CaixaDeTexto 434">
            <a:extLst>
              <a:ext uri="{FF2B5EF4-FFF2-40B4-BE49-F238E27FC236}">
                <a16:creationId xmlns:a16="http://schemas.microsoft.com/office/drawing/2014/main" id="{D6F118D7-C0C6-4E8D-B663-76D60F7D4FFE}"/>
              </a:ext>
            </a:extLst>
          </p:cNvPr>
          <p:cNvSpPr txBox="1"/>
          <p:nvPr/>
        </p:nvSpPr>
        <p:spPr>
          <a:xfrm>
            <a:off x="-746218" y="9535215"/>
            <a:ext cx="820527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Constatamos que existe um desperdício de energia considerável nos períodos de ociosidade nos micro computadores e monitores </a:t>
            </a:r>
          </a:p>
        </p:txBody>
      </p:sp>
      <p:grpSp>
        <p:nvGrpSpPr>
          <p:cNvPr id="438" name="Agrupar 437">
            <a:extLst>
              <a:ext uri="{FF2B5EF4-FFF2-40B4-BE49-F238E27FC236}">
                <a16:creationId xmlns:a16="http://schemas.microsoft.com/office/drawing/2014/main" id="{32F48F48-89B3-4F79-B396-9FA71A16C622}"/>
              </a:ext>
            </a:extLst>
          </p:cNvPr>
          <p:cNvGrpSpPr/>
          <p:nvPr/>
        </p:nvGrpSpPr>
        <p:grpSpPr>
          <a:xfrm>
            <a:off x="2041581" y="1000774"/>
            <a:ext cx="3037066" cy="497429"/>
            <a:chOff x="238419" y="1203379"/>
            <a:chExt cx="3037066" cy="497429"/>
          </a:xfrm>
        </p:grpSpPr>
        <p:sp>
          <p:nvSpPr>
            <p:cNvPr id="439" name="Text Box 45">
              <a:extLst>
                <a:ext uri="{FF2B5EF4-FFF2-40B4-BE49-F238E27FC236}">
                  <a16:creationId xmlns:a16="http://schemas.microsoft.com/office/drawing/2014/main" id="{BBAD46B2-4FD1-47EB-B2E1-2C7A1192C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759" y="1304415"/>
              <a:ext cx="2672726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 Colaborador chega a fábrica por volta das 6:20h</a:t>
              </a:r>
            </a:p>
          </p:txBody>
        </p:sp>
        <p:sp>
          <p:nvSpPr>
            <p:cNvPr id="440" name="Oval 51">
              <a:extLst>
                <a:ext uri="{FF2B5EF4-FFF2-40B4-BE49-F238E27FC236}">
                  <a16:creationId xmlns:a16="http://schemas.microsoft.com/office/drawing/2014/main" id="{F31EC200-6B5F-4848-AEC1-B1B22958D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441" name="Agrupar 440">
            <a:extLst>
              <a:ext uri="{FF2B5EF4-FFF2-40B4-BE49-F238E27FC236}">
                <a16:creationId xmlns:a16="http://schemas.microsoft.com/office/drawing/2014/main" id="{5C464E3A-E5D6-4802-9455-31B83CD1DEEE}"/>
              </a:ext>
            </a:extLst>
          </p:cNvPr>
          <p:cNvGrpSpPr/>
          <p:nvPr/>
        </p:nvGrpSpPr>
        <p:grpSpPr>
          <a:xfrm>
            <a:off x="5394810" y="1009664"/>
            <a:ext cx="2172519" cy="497429"/>
            <a:chOff x="238419" y="1203379"/>
            <a:chExt cx="2172519" cy="497429"/>
          </a:xfrm>
        </p:grpSpPr>
        <p:sp>
          <p:nvSpPr>
            <p:cNvPr id="442" name="Text Box 45">
              <a:extLst>
                <a:ext uri="{FF2B5EF4-FFF2-40B4-BE49-F238E27FC236}">
                  <a16:creationId xmlns:a16="http://schemas.microsoft.com/office/drawing/2014/main" id="{C1EE5D31-8EB2-4DD5-A1C4-AC14B7656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30" y="1304415"/>
              <a:ext cx="1825508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Liga o computador</a:t>
              </a:r>
            </a:p>
          </p:txBody>
        </p:sp>
        <p:sp>
          <p:nvSpPr>
            <p:cNvPr id="443" name="Oval 51">
              <a:extLst>
                <a:ext uri="{FF2B5EF4-FFF2-40B4-BE49-F238E27FC236}">
                  <a16:creationId xmlns:a16="http://schemas.microsoft.com/office/drawing/2014/main" id="{97596D1D-054E-495B-87FD-3028B14D7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  <a:latin typeface="+mn-lt"/>
                </a:rPr>
                <a:t>2</a:t>
              </a:r>
            </a:p>
          </p:txBody>
        </p:sp>
      </p:grpSp>
      <p:cxnSp>
        <p:nvCxnSpPr>
          <p:cNvPr id="444" name="Conector reto 7">
            <a:extLst>
              <a:ext uri="{FF2B5EF4-FFF2-40B4-BE49-F238E27FC236}">
                <a16:creationId xmlns:a16="http://schemas.microsoft.com/office/drawing/2014/main" id="{CBB22C32-583D-495A-9613-ADE614BF4E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8594" y="4783979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5" name="Agrupar 444">
            <a:extLst>
              <a:ext uri="{FF2B5EF4-FFF2-40B4-BE49-F238E27FC236}">
                <a16:creationId xmlns:a16="http://schemas.microsoft.com/office/drawing/2014/main" id="{75FC7E76-E384-4DDF-B66B-73E02593E107}"/>
              </a:ext>
            </a:extLst>
          </p:cNvPr>
          <p:cNvGrpSpPr/>
          <p:nvPr/>
        </p:nvGrpSpPr>
        <p:grpSpPr>
          <a:xfrm>
            <a:off x="2095632" y="2847327"/>
            <a:ext cx="2954434" cy="497429"/>
            <a:chOff x="238419" y="1203379"/>
            <a:chExt cx="2954434" cy="497429"/>
          </a:xfrm>
        </p:grpSpPr>
        <p:sp>
          <p:nvSpPr>
            <p:cNvPr id="446" name="Text Box 45">
              <a:extLst>
                <a:ext uri="{FF2B5EF4-FFF2-40B4-BE49-F238E27FC236}">
                  <a16:creationId xmlns:a16="http://schemas.microsoft.com/office/drawing/2014/main" id="{892E3D21-6E22-44D5-AF84-CACCE9AA5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127" y="1304415"/>
              <a:ext cx="2672726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Desliga o computador no horário da saída</a:t>
              </a:r>
            </a:p>
          </p:txBody>
        </p:sp>
        <p:sp>
          <p:nvSpPr>
            <p:cNvPr id="447" name="Oval 51">
              <a:extLst>
                <a:ext uri="{FF2B5EF4-FFF2-40B4-BE49-F238E27FC236}">
                  <a16:creationId xmlns:a16="http://schemas.microsoft.com/office/drawing/2014/main" id="{0AFEC744-5695-49DF-ACEC-77B7B54C9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</a:rPr>
                <a:t>4</a:t>
              </a:r>
              <a:endParaRPr lang="pt-BR" sz="2400" b="1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455" name="Picture 12" descr="Variado0036">
            <a:extLst>
              <a:ext uri="{FF2B5EF4-FFF2-40B4-BE49-F238E27FC236}">
                <a16:creationId xmlns:a16="http://schemas.microsoft.com/office/drawing/2014/main" id="{6E7F0A48-F1AB-4F82-8C34-391B2703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268" y="3785322"/>
            <a:ext cx="1731789" cy="86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6" name="Grupo 3">
            <a:extLst>
              <a:ext uri="{FF2B5EF4-FFF2-40B4-BE49-F238E27FC236}">
                <a16:creationId xmlns:a16="http://schemas.microsoft.com/office/drawing/2014/main" id="{8195C61F-B6F6-40BD-8C6F-61CEB6B46D97}"/>
              </a:ext>
            </a:extLst>
          </p:cNvPr>
          <p:cNvGrpSpPr>
            <a:grpSpLocks/>
          </p:cNvGrpSpPr>
          <p:nvPr/>
        </p:nvGrpSpPr>
        <p:grpSpPr bwMode="auto">
          <a:xfrm>
            <a:off x="7171214" y="3451613"/>
            <a:ext cx="498554" cy="463965"/>
            <a:chOff x="1357290" y="1000108"/>
            <a:chExt cx="714380" cy="698505"/>
          </a:xfrm>
        </p:grpSpPr>
        <p:pic>
          <p:nvPicPr>
            <p:cNvPr id="457" name="Imagem 456" descr="moldes-para-relogio-1.jpg">
              <a:extLst>
                <a:ext uri="{FF2B5EF4-FFF2-40B4-BE49-F238E27FC236}">
                  <a16:creationId xmlns:a16="http://schemas.microsoft.com/office/drawing/2014/main" id="{78446250-72BB-4826-B2CF-BCB6342D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8" name="Conector de seta reta 5">
              <a:extLst>
                <a:ext uri="{FF2B5EF4-FFF2-40B4-BE49-F238E27FC236}">
                  <a16:creationId xmlns:a16="http://schemas.microsoft.com/office/drawing/2014/main" id="{FEFE769F-C1B9-492E-B240-62C9D95B4357}"/>
                </a:ext>
              </a:extLst>
            </p:cNvPr>
            <p:cNvCxnSpPr/>
            <p:nvPr/>
          </p:nvCxnSpPr>
          <p:spPr>
            <a:xfrm rot="16200000" flipV="1">
              <a:off x="1597385" y="1250600"/>
              <a:ext cx="2136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9" name="CaixaDeTexto 458">
            <a:extLst>
              <a:ext uri="{FF2B5EF4-FFF2-40B4-BE49-F238E27FC236}">
                <a16:creationId xmlns:a16="http://schemas.microsoft.com/office/drawing/2014/main" id="{67C1BFF7-1A64-450B-AD57-68207AB52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642" y="3110314"/>
            <a:ext cx="27519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900" i="1"/>
              <a:t>(</a:t>
            </a:r>
            <a:r>
              <a:rPr lang="pt-BR" sz="900" i="1">
                <a:solidFill>
                  <a:srgbClr val="C00000"/>
                </a:solidFill>
              </a:rPr>
              <a:t>Inclusive nas ausências:</a:t>
            </a:r>
            <a:r>
              <a:rPr lang="pt-BR" sz="900" i="1"/>
              <a:t> lanche, almoço, </a:t>
            </a:r>
            <a:r>
              <a:rPr lang="pt-BR" sz="900" i="1" err="1"/>
              <a:t>genbas</a:t>
            </a:r>
            <a:r>
              <a:rPr lang="pt-BR" sz="900" i="1"/>
              <a:t>, reuniões, necessidades pessoais e outras.</a:t>
            </a:r>
          </a:p>
        </p:txBody>
      </p:sp>
      <p:grpSp>
        <p:nvGrpSpPr>
          <p:cNvPr id="460" name="Grupo 156">
            <a:extLst>
              <a:ext uri="{FF2B5EF4-FFF2-40B4-BE49-F238E27FC236}">
                <a16:creationId xmlns:a16="http://schemas.microsoft.com/office/drawing/2014/main" id="{135446BB-2572-45A3-8913-1EDED02FF865}"/>
              </a:ext>
            </a:extLst>
          </p:cNvPr>
          <p:cNvGrpSpPr>
            <a:grpSpLocks/>
          </p:cNvGrpSpPr>
          <p:nvPr/>
        </p:nvGrpSpPr>
        <p:grpSpPr bwMode="auto">
          <a:xfrm>
            <a:off x="7903661" y="3427398"/>
            <a:ext cx="483049" cy="471121"/>
            <a:chOff x="5500694" y="3857628"/>
            <a:chExt cx="714380" cy="698505"/>
          </a:xfrm>
        </p:grpSpPr>
        <p:grpSp>
          <p:nvGrpSpPr>
            <p:cNvPr id="461" name="Grupo 157">
              <a:extLst>
                <a:ext uri="{FF2B5EF4-FFF2-40B4-BE49-F238E27FC236}">
                  <a16:creationId xmlns:a16="http://schemas.microsoft.com/office/drawing/2014/main" id="{1623C902-E501-42C6-91ED-07E3CABA3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0694" y="3857628"/>
              <a:ext cx="714380" cy="698505"/>
              <a:chOff x="1357290" y="1000108"/>
              <a:chExt cx="714380" cy="698505"/>
            </a:xfrm>
          </p:grpSpPr>
          <p:pic>
            <p:nvPicPr>
              <p:cNvPr id="463" name="Imagem 462" descr="moldes-para-relogio-1.jpg">
                <a:extLst>
                  <a:ext uri="{FF2B5EF4-FFF2-40B4-BE49-F238E27FC236}">
                    <a16:creationId xmlns:a16="http://schemas.microsoft.com/office/drawing/2014/main" id="{6EFACE9C-FC2D-47A7-9654-0E996E74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290" y="1000108"/>
                <a:ext cx="714380" cy="698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64" name="Conector de seta reta 160">
                <a:extLst>
                  <a:ext uri="{FF2B5EF4-FFF2-40B4-BE49-F238E27FC236}">
                    <a16:creationId xmlns:a16="http://schemas.microsoft.com/office/drawing/2014/main" id="{355A87A2-5A49-4568-AF73-418DB34203C9}"/>
                  </a:ext>
                </a:extLst>
              </p:cNvPr>
              <p:cNvCxnSpPr/>
              <p:nvPr/>
            </p:nvCxnSpPr>
            <p:spPr>
              <a:xfrm flipV="1">
                <a:off x="1703014" y="1332561"/>
                <a:ext cx="21343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2" name="Conector de seta reta 158">
              <a:extLst>
                <a:ext uri="{FF2B5EF4-FFF2-40B4-BE49-F238E27FC236}">
                  <a16:creationId xmlns:a16="http://schemas.microsoft.com/office/drawing/2014/main" id="{E3A3B8A2-C9C3-4E8F-8B82-44B5FDC0AB99}"/>
                </a:ext>
              </a:extLst>
            </p:cNvPr>
            <p:cNvCxnSpPr/>
            <p:nvPr/>
          </p:nvCxnSpPr>
          <p:spPr>
            <a:xfrm rot="5400000" flipH="1" flipV="1">
              <a:off x="5750013" y="4107854"/>
              <a:ext cx="215741" cy="1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5" name="Picture 16" descr="j0232099">
            <a:extLst>
              <a:ext uri="{FF2B5EF4-FFF2-40B4-BE49-F238E27FC236}">
                <a16:creationId xmlns:a16="http://schemas.microsoft.com/office/drawing/2014/main" id="{DEE489B4-A935-4B9E-8A54-D7D88E90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2048" y="3600511"/>
            <a:ext cx="529115" cy="61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6" name="Picture 5">
            <a:extLst>
              <a:ext uri="{FF2B5EF4-FFF2-40B4-BE49-F238E27FC236}">
                <a16:creationId xmlns:a16="http://schemas.microsoft.com/office/drawing/2014/main" id="{D130C322-2A0B-43A4-AC6B-A61DB2C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38" y="4293835"/>
            <a:ext cx="6159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7" name="Forma livre 2">
            <a:extLst>
              <a:ext uri="{FF2B5EF4-FFF2-40B4-BE49-F238E27FC236}">
                <a16:creationId xmlns:a16="http://schemas.microsoft.com/office/drawing/2014/main" id="{1C407E70-AC22-4C24-8504-87DC36A42C42}"/>
              </a:ext>
            </a:extLst>
          </p:cNvPr>
          <p:cNvSpPr>
            <a:spLocks/>
          </p:cNvSpPr>
          <p:nvPr/>
        </p:nvSpPr>
        <p:spPr bwMode="auto">
          <a:xfrm rot="20745259">
            <a:off x="8310819" y="4157264"/>
            <a:ext cx="545970" cy="498516"/>
          </a:xfrm>
          <a:custGeom>
            <a:avLst/>
            <a:gdLst>
              <a:gd name="T0" fmla="*/ 0 w 852616"/>
              <a:gd name="T1" fmla="*/ 19791 h 813485"/>
              <a:gd name="T2" fmla="*/ 1250527 w 852616"/>
              <a:gd name="T3" fmla="*/ 0 h 813485"/>
              <a:gd name="T4" fmla="*/ 0 60000 65536"/>
              <a:gd name="T5" fmla="*/ 0 60000 65536"/>
              <a:gd name="T6" fmla="*/ 0 w 852616"/>
              <a:gd name="T7" fmla="*/ 0 h 813485"/>
              <a:gd name="T8" fmla="*/ 852616 w 852616"/>
              <a:gd name="T9" fmla="*/ 813485 h 81348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52616" h="813485">
                <a:moveTo>
                  <a:pt x="0" y="543698"/>
                </a:moveTo>
                <a:cubicBezTo>
                  <a:pt x="371732" y="840260"/>
                  <a:pt x="743465" y="1136822"/>
                  <a:pt x="8526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468" name="Agrupar 467">
            <a:extLst>
              <a:ext uri="{FF2B5EF4-FFF2-40B4-BE49-F238E27FC236}">
                <a16:creationId xmlns:a16="http://schemas.microsoft.com/office/drawing/2014/main" id="{CE63ED47-D858-440F-B28F-B520993EB243}"/>
              </a:ext>
            </a:extLst>
          </p:cNvPr>
          <p:cNvGrpSpPr/>
          <p:nvPr/>
        </p:nvGrpSpPr>
        <p:grpSpPr>
          <a:xfrm>
            <a:off x="5391569" y="2846917"/>
            <a:ext cx="3273255" cy="497429"/>
            <a:chOff x="238419" y="1203379"/>
            <a:chExt cx="3273255" cy="497429"/>
          </a:xfrm>
        </p:grpSpPr>
        <p:sp>
          <p:nvSpPr>
            <p:cNvPr id="469" name="Text Box 45">
              <a:extLst>
                <a:ext uri="{FF2B5EF4-FFF2-40B4-BE49-F238E27FC236}">
                  <a16:creationId xmlns:a16="http://schemas.microsoft.com/office/drawing/2014/main" id="{109C5E39-1162-4B5E-BFBF-ACAC3A49C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675" y="1304415"/>
              <a:ext cx="2939999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A máquina permanece ligada durante todo o dia</a:t>
              </a:r>
            </a:p>
          </p:txBody>
        </p:sp>
        <p:sp>
          <p:nvSpPr>
            <p:cNvPr id="470" name="Oval 51">
              <a:extLst>
                <a:ext uri="{FF2B5EF4-FFF2-40B4-BE49-F238E27FC236}">
                  <a16:creationId xmlns:a16="http://schemas.microsoft.com/office/drawing/2014/main" id="{B84A75F5-57FF-4DD2-B96C-5F020D021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</a:rPr>
                <a:t>3</a:t>
              </a:r>
              <a:endParaRPr lang="pt-BR" sz="2400" b="1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471" name="Imagem 470">
            <a:extLst>
              <a:ext uri="{FF2B5EF4-FFF2-40B4-BE49-F238E27FC236}">
                <a16:creationId xmlns:a16="http://schemas.microsoft.com/office/drawing/2014/main" id="{DFA7E90E-AE41-46D8-8A11-6A888D9009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4002">
            <a:off x="5031074" y="4172574"/>
            <a:ext cx="645845" cy="807306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472" name="Imagem 471">
            <a:extLst>
              <a:ext uri="{FF2B5EF4-FFF2-40B4-BE49-F238E27FC236}">
                <a16:creationId xmlns:a16="http://schemas.microsoft.com/office/drawing/2014/main" id="{1727A2B2-C583-47A5-A010-919C4F9CD8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6770">
            <a:off x="8536723" y="2584777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481" name="Imagem 480">
            <a:extLst>
              <a:ext uri="{FF2B5EF4-FFF2-40B4-BE49-F238E27FC236}">
                <a16:creationId xmlns:a16="http://schemas.microsoft.com/office/drawing/2014/main" id="{5F3B45D3-966B-4F6B-9109-E5690F9C30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6457">
            <a:off x="1932646" y="2536039"/>
            <a:ext cx="645845" cy="807306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266" name="Picture 580" descr="Arquitetura0109">
            <a:extLst>
              <a:ext uri="{FF2B5EF4-FFF2-40B4-BE49-F238E27FC236}">
                <a16:creationId xmlns:a16="http://schemas.microsoft.com/office/drawing/2014/main" id="{90B2512B-C362-4DDB-8D23-C48BF371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0652" y="1370074"/>
            <a:ext cx="1390911" cy="131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5" name="Group 1034">
            <a:extLst>
              <a:ext uri="{FF2B5EF4-FFF2-40B4-BE49-F238E27FC236}">
                <a16:creationId xmlns:a16="http://schemas.microsoft.com/office/drawing/2014/main" id="{74A87ABA-0B6A-497A-9CFA-88CFDA1FA958}"/>
              </a:ext>
            </a:extLst>
          </p:cNvPr>
          <p:cNvGrpSpPr>
            <a:grpSpLocks/>
          </p:cNvGrpSpPr>
          <p:nvPr/>
        </p:nvGrpSpPr>
        <p:grpSpPr bwMode="auto">
          <a:xfrm>
            <a:off x="4078826" y="2113842"/>
            <a:ext cx="357191" cy="584194"/>
            <a:chOff x="2412" y="1420"/>
            <a:chExt cx="240" cy="548"/>
          </a:xfrm>
        </p:grpSpPr>
        <p:grpSp>
          <p:nvGrpSpPr>
            <p:cNvPr id="268" name="Group 1035">
              <a:extLst>
                <a:ext uri="{FF2B5EF4-FFF2-40B4-BE49-F238E27FC236}">
                  <a16:creationId xmlns:a16="http://schemas.microsoft.com/office/drawing/2014/main" id="{AD5FDD19-C84E-4DFD-8B95-F01BC73527F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14" y="1458"/>
              <a:ext cx="239" cy="510"/>
              <a:chOff x="21" y="214"/>
              <a:chExt cx="93" cy="348"/>
            </a:xfrm>
          </p:grpSpPr>
          <p:sp>
            <p:nvSpPr>
              <p:cNvPr id="326" name="Freeform 1036">
                <a:extLst>
                  <a:ext uri="{FF2B5EF4-FFF2-40B4-BE49-F238E27FC236}">
                    <a16:creationId xmlns:a16="http://schemas.microsoft.com/office/drawing/2014/main" id="{6CB1B48F-2374-43E6-AFB5-AB8DA418D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369"/>
                <a:ext cx="73" cy="169"/>
              </a:xfrm>
              <a:custGeom>
                <a:avLst/>
                <a:gdLst>
                  <a:gd name="T0" fmla="*/ 0 w 806"/>
                  <a:gd name="T1" fmla="*/ 0 h 1856"/>
                  <a:gd name="T2" fmla="*/ 0 w 806"/>
                  <a:gd name="T3" fmla="*/ 0 h 1856"/>
                  <a:gd name="T4" fmla="*/ 0 w 806"/>
                  <a:gd name="T5" fmla="*/ 0 h 1856"/>
                  <a:gd name="T6" fmla="*/ 0 w 806"/>
                  <a:gd name="T7" fmla="*/ 0 h 1856"/>
                  <a:gd name="T8" fmla="*/ 0 w 806"/>
                  <a:gd name="T9" fmla="*/ 0 h 1856"/>
                  <a:gd name="T10" fmla="*/ 0 w 806"/>
                  <a:gd name="T11" fmla="*/ 0 h 1856"/>
                  <a:gd name="T12" fmla="*/ 0 w 806"/>
                  <a:gd name="T13" fmla="*/ 0 h 1856"/>
                  <a:gd name="T14" fmla="*/ 0 w 806"/>
                  <a:gd name="T15" fmla="*/ 0 h 1856"/>
                  <a:gd name="T16" fmla="*/ 0 w 806"/>
                  <a:gd name="T17" fmla="*/ 0 h 1856"/>
                  <a:gd name="T18" fmla="*/ 0 w 806"/>
                  <a:gd name="T19" fmla="*/ 0 h 1856"/>
                  <a:gd name="T20" fmla="*/ 0 w 806"/>
                  <a:gd name="T21" fmla="*/ 0 h 1856"/>
                  <a:gd name="T22" fmla="*/ 0 w 806"/>
                  <a:gd name="T23" fmla="*/ 0 h 1856"/>
                  <a:gd name="T24" fmla="*/ 0 w 806"/>
                  <a:gd name="T25" fmla="*/ 0 h 1856"/>
                  <a:gd name="T26" fmla="*/ 0 w 806"/>
                  <a:gd name="T27" fmla="*/ 0 h 1856"/>
                  <a:gd name="T28" fmla="*/ 0 w 806"/>
                  <a:gd name="T29" fmla="*/ 0 h 1856"/>
                  <a:gd name="T30" fmla="*/ 0 w 806"/>
                  <a:gd name="T31" fmla="*/ 0 h 1856"/>
                  <a:gd name="T32" fmla="*/ 0 w 806"/>
                  <a:gd name="T33" fmla="*/ 0 h 1856"/>
                  <a:gd name="T34" fmla="*/ 0 w 806"/>
                  <a:gd name="T35" fmla="*/ 0 h 1856"/>
                  <a:gd name="T36" fmla="*/ 0 w 806"/>
                  <a:gd name="T37" fmla="*/ 0 h 1856"/>
                  <a:gd name="T38" fmla="*/ 0 w 806"/>
                  <a:gd name="T39" fmla="*/ 0 h 1856"/>
                  <a:gd name="T40" fmla="*/ 0 w 806"/>
                  <a:gd name="T41" fmla="*/ 0 h 1856"/>
                  <a:gd name="T42" fmla="*/ 0 w 806"/>
                  <a:gd name="T43" fmla="*/ 0 h 1856"/>
                  <a:gd name="T44" fmla="*/ 0 w 806"/>
                  <a:gd name="T45" fmla="*/ 0 h 1856"/>
                  <a:gd name="T46" fmla="*/ 0 w 806"/>
                  <a:gd name="T47" fmla="*/ 0 h 1856"/>
                  <a:gd name="T48" fmla="*/ 0 w 806"/>
                  <a:gd name="T49" fmla="*/ 0 h 1856"/>
                  <a:gd name="T50" fmla="*/ 0 w 806"/>
                  <a:gd name="T51" fmla="*/ 0 h 1856"/>
                  <a:gd name="T52" fmla="*/ 0 w 806"/>
                  <a:gd name="T53" fmla="*/ 0 h 1856"/>
                  <a:gd name="T54" fmla="*/ 0 w 806"/>
                  <a:gd name="T55" fmla="*/ 0 h 1856"/>
                  <a:gd name="T56" fmla="*/ 0 w 806"/>
                  <a:gd name="T57" fmla="*/ 0 h 1856"/>
                  <a:gd name="T58" fmla="*/ 0 w 806"/>
                  <a:gd name="T59" fmla="*/ 0 h 1856"/>
                  <a:gd name="T60" fmla="*/ 0 w 806"/>
                  <a:gd name="T61" fmla="*/ 0 h 1856"/>
                  <a:gd name="T62" fmla="*/ 0 w 806"/>
                  <a:gd name="T63" fmla="*/ 0 h 1856"/>
                  <a:gd name="T64" fmla="*/ 0 w 806"/>
                  <a:gd name="T65" fmla="*/ 0 h 1856"/>
                  <a:gd name="T66" fmla="*/ 0 w 806"/>
                  <a:gd name="T67" fmla="*/ 0 h 1856"/>
                  <a:gd name="T68" fmla="*/ 0 w 806"/>
                  <a:gd name="T69" fmla="*/ 0 h 1856"/>
                  <a:gd name="T70" fmla="*/ 0 w 806"/>
                  <a:gd name="T71" fmla="*/ 0 h 1856"/>
                  <a:gd name="T72" fmla="*/ 0 w 806"/>
                  <a:gd name="T73" fmla="*/ 0 h 1856"/>
                  <a:gd name="T74" fmla="*/ 0 w 806"/>
                  <a:gd name="T75" fmla="*/ 0 h 1856"/>
                  <a:gd name="T76" fmla="*/ 0 w 806"/>
                  <a:gd name="T77" fmla="*/ 0 h 1856"/>
                  <a:gd name="T78" fmla="*/ 0 w 806"/>
                  <a:gd name="T79" fmla="*/ 0 h 1856"/>
                  <a:gd name="T80" fmla="*/ 0 w 806"/>
                  <a:gd name="T81" fmla="*/ 0 h 1856"/>
                  <a:gd name="T82" fmla="*/ 0 w 806"/>
                  <a:gd name="T83" fmla="*/ 0 h 1856"/>
                  <a:gd name="T84" fmla="*/ 0 w 806"/>
                  <a:gd name="T85" fmla="*/ 0 h 1856"/>
                  <a:gd name="T86" fmla="*/ 0 w 806"/>
                  <a:gd name="T87" fmla="*/ 0 h 1856"/>
                  <a:gd name="T88" fmla="*/ 0 w 806"/>
                  <a:gd name="T89" fmla="*/ 0 h 1856"/>
                  <a:gd name="T90" fmla="*/ 0 w 806"/>
                  <a:gd name="T91" fmla="*/ 0 h 1856"/>
                  <a:gd name="T92" fmla="*/ 0 w 806"/>
                  <a:gd name="T93" fmla="*/ 0 h 1856"/>
                  <a:gd name="T94" fmla="*/ 0 w 806"/>
                  <a:gd name="T95" fmla="*/ 0 h 1856"/>
                  <a:gd name="T96" fmla="*/ 0 w 806"/>
                  <a:gd name="T97" fmla="*/ 0 h 1856"/>
                  <a:gd name="T98" fmla="*/ 0 w 806"/>
                  <a:gd name="T99" fmla="*/ 0 h 1856"/>
                  <a:gd name="T100" fmla="*/ 0 w 806"/>
                  <a:gd name="T101" fmla="*/ 0 h 1856"/>
                  <a:gd name="T102" fmla="*/ 0 w 806"/>
                  <a:gd name="T103" fmla="*/ 0 h 1856"/>
                  <a:gd name="T104" fmla="*/ 0 w 806"/>
                  <a:gd name="T105" fmla="*/ 0 h 1856"/>
                  <a:gd name="T106" fmla="*/ 0 w 806"/>
                  <a:gd name="T107" fmla="*/ 0 h 1856"/>
                  <a:gd name="T108" fmla="*/ 0 w 806"/>
                  <a:gd name="T109" fmla="*/ 0 h 185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06"/>
                  <a:gd name="T166" fmla="*/ 0 h 1856"/>
                  <a:gd name="T167" fmla="*/ 806 w 806"/>
                  <a:gd name="T168" fmla="*/ 1856 h 185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06" h="1856">
                    <a:moveTo>
                      <a:pt x="2" y="9"/>
                    </a:moveTo>
                    <a:lnTo>
                      <a:pt x="0" y="30"/>
                    </a:lnTo>
                    <a:lnTo>
                      <a:pt x="0" y="60"/>
                    </a:lnTo>
                    <a:lnTo>
                      <a:pt x="1" y="88"/>
                    </a:lnTo>
                    <a:lnTo>
                      <a:pt x="2" y="104"/>
                    </a:lnTo>
                    <a:lnTo>
                      <a:pt x="4" y="128"/>
                    </a:lnTo>
                    <a:lnTo>
                      <a:pt x="6" y="173"/>
                    </a:lnTo>
                    <a:lnTo>
                      <a:pt x="7" y="219"/>
                    </a:lnTo>
                    <a:lnTo>
                      <a:pt x="9" y="246"/>
                    </a:lnTo>
                    <a:lnTo>
                      <a:pt x="11" y="288"/>
                    </a:lnTo>
                    <a:lnTo>
                      <a:pt x="14" y="369"/>
                    </a:lnTo>
                    <a:lnTo>
                      <a:pt x="15" y="447"/>
                    </a:lnTo>
                    <a:lnTo>
                      <a:pt x="16" y="482"/>
                    </a:lnTo>
                    <a:lnTo>
                      <a:pt x="19" y="526"/>
                    </a:lnTo>
                    <a:lnTo>
                      <a:pt x="26" y="628"/>
                    </a:lnTo>
                    <a:lnTo>
                      <a:pt x="35" y="739"/>
                    </a:lnTo>
                    <a:lnTo>
                      <a:pt x="42" y="810"/>
                    </a:lnTo>
                    <a:lnTo>
                      <a:pt x="45" y="857"/>
                    </a:lnTo>
                    <a:lnTo>
                      <a:pt x="42" y="912"/>
                    </a:lnTo>
                    <a:lnTo>
                      <a:pt x="37" y="961"/>
                    </a:lnTo>
                    <a:lnTo>
                      <a:pt x="35" y="993"/>
                    </a:lnTo>
                    <a:lnTo>
                      <a:pt x="36" y="1004"/>
                    </a:lnTo>
                    <a:lnTo>
                      <a:pt x="40" y="1017"/>
                    </a:lnTo>
                    <a:lnTo>
                      <a:pt x="46" y="1034"/>
                    </a:lnTo>
                    <a:lnTo>
                      <a:pt x="53" y="1051"/>
                    </a:lnTo>
                    <a:lnTo>
                      <a:pt x="60" y="1069"/>
                    </a:lnTo>
                    <a:lnTo>
                      <a:pt x="65" y="1086"/>
                    </a:lnTo>
                    <a:lnTo>
                      <a:pt x="69" y="1101"/>
                    </a:lnTo>
                    <a:lnTo>
                      <a:pt x="70" y="1112"/>
                    </a:lnTo>
                    <a:lnTo>
                      <a:pt x="70" y="1197"/>
                    </a:lnTo>
                    <a:lnTo>
                      <a:pt x="70" y="1358"/>
                    </a:lnTo>
                    <a:lnTo>
                      <a:pt x="70" y="1520"/>
                    </a:lnTo>
                    <a:lnTo>
                      <a:pt x="70" y="1604"/>
                    </a:lnTo>
                    <a:lnTo>
                      <a:pt x="72" y="1615"/>
                    </a:lnTo>
                    <a:lnTo>
                      <a:pt x="78" y="1626"/>
                    </a:lnTo>
                    <a:lnTo>
                      <a:pt x="84" y="1639"/>
                    </a:lnTo>
                    <a:lnTo>
                      <a:pt x="92" y="1651"/>
                    </a:lnTo>
                    <a:lnTo>
                      <a:pt x="98" y="1662"/>
                    </a:lnTo>
                    <a:lnTo>
                      <a:pt x="103" y="1673"/>
                    </a:lnTo>
                    <a:lnTo>
                      <a:pt x="104" y="1682"/>
                    </a:lnTo>
                    <a:lnTo>
                      <a:pt x="101" y="1689"/>
                    </a:lnTo>
                    <a:lnTo>
                      <a:pt x="95" y="1696"/>
                    </a:lnTo>
                    <a:lnTo>
                      <a:pt x="88" y="1707"/>
                    </a:lnTo>
                    <a:lnTo>
                      <a:pt x="81" y="1719"/>
                    </a:lnTo>
                    <a:lnTo>
                      <a:pt x="76" y="1732"/>
                    </a:lnTo>
                    <a:lnTo>
                      <a:pt x="70" y="1746"/>
                    </a:lnTo>
                    <a:lnTo>
                      <a:pt x="68" y="1756"/>
                    </a:lnTo>
                    <a:lnTo>
                      <a:pt x="67" y="1765"/>
                    </a:lnTo>
                    <a:lnTo>
                      <a:pt x="70" y="1770"/>
                    </a:lnTo>
                    <a:lnTo>
                      <a:pt x="78" y="1776"/>
                    </a:lnTo>
                    <a:lnTo>
                      <a:pt x="87" y="1782"/>
                    </a:lnTo>
                    <a:lnTo>
                      <a:pt x="101" y="1787"/>
                    </a:lnTo>
                    <a:lnTo>
                      <a:pt x="118" y="1792"/>
                    </a:lnTo>
                    <a:lnTo>
                      <a:pt x="137" y="1797"/>
                    </a:lnTo>
                    <a:lnTo>
                      <a:pt x="157" y="1802"/>
                    </a:lnTo>
                    <a:lnTo>
                      <a:pt x="179" y="1805"/>
                    </a:lnTo>
                    <a:lnTo>
                      <a:pt x="203" y="1809"/>
                    </a:lnTo>
                    <a:lnTo>
                      <a:pt x="226" y="1812"/>
                    </a:lnTo>
                    <a:lnTo>
                      <a:pt x="250" y="1814"/>
                    </a:lnTo>
                    <a:lnTo>
                      <a:pt x="273" y="1816"/>
                    </a:lnTo>
                    <a:lnTo>
                      <a:pt x="297" y="1819"/>
                    </a:lnTo>
                    <a:lnTo>
                      <a:pt x="318" y="1820"/>
                    </a:lnTo>
                    <a:lnTo>
                      <a:pt x="339" y="1821"/>
                    </a:lnTo>
                    <a:lnTo>
                      <a:pt x="356" y="1821"/>
                    </a:lnTo>
                    <a:lnTo>
                      <a:pt x="372" y="1821"/>
                    </a:lnTo>
                    <a:lnTo>
                      <a:pt x="407" y="1793"/>
                    </a:lnTo>
                    <a:lnTo>
                      <a:pt x="403" y="1745"/>
                    </a:lnTo>
                    <a:lnTo>
                      <a:pt x="393" y="1635"/>
                    </a:lnTo>
                    <a:lnTo>
                      <a:pt x="384" y="1520"/>
                    </a:lnTo>
                    <a:lnTo>
                      <a:pt x="379" y="1453"/>
                    </a:lnTo>
                    <a:lnTo>
                      <a:pt x="379" y="1380"/>
                    </a:lnTo>
                    <a:lnTo>
                      <a:pt x="377" y="1250"/>
                    </a:lnTo>
                    <a:lnTo>
                      <a:pt x="370" y="1121"/>
                    </a:lnTo>
                    <a:lnTo>
                      <a:pt x="353" y="1054"/>
                    </a:lnTo>
                    <a:lnTo>
                      <a:pt x="344" y="1046"/>
                    </a:lnTo>
                    <a:lnTo>
                      <a:pt x="340" y="1036"/>
                    </a:lnTo>
                    <a:lnTo>
                      <a:pt x="341" y="1025"/>
                    </a:lnTo>
                    <a:lnTo>
                      <a:pt x="344" y="1014"/>
                    </a:lnTo>
                    <a:lnTo>
                      <a:pt x="349" y="1005"/>
                    </a:lnTo>
                    <a:lnTo>
                      <a:pt x="355" y="996"/>
                    </a:lnTo>
                    <a:lnTo>
                      <a:pt x="358" y="991"/>
                    </a:lnTo>
                    <a:lnTo>
                      <a:pt x="360" y="989"/>
                    </a:lnTo>
                    <a:lnTo>
                      <a:pt x="360" y="947"/>
                    </a:lnTo>
                    <a:lnTo>
                      <a:pt x="361" y="849"/>
                    </a:lnTo>
                    <a:lnTo>
                      <a:pt x="365" y="743"/>
                    </a:lnTo>
                    <a:lnTo>
                      <a:pt x="372" y="672"/>
                    </a:lnTo>
                    <a:lnTo>
                      <a:pt x="374" y="682"/>
                    </a:lnTo>
                    <a:lnTo>
                      <a:pt x="380" y="706"/>
                    </a:lnTo>
                    <a:lnTo>
                      <a:pt x="390" y="742"/>
                    </a:lnTo>
                    <a:lnTo>
                      <a:pt x="400" y="785"/>
                    </a:lnTo>
                    <a:lnTo>
                      <a:pt x="409" y="830"/>
                    </a:lnTo>
                    <a:lnTo>
                      <a:pt x="418" y="874"/>
                    </a:lnTo>
                    <a:lnTo>
                      <a:pt x="422" y="912"/>
                    </a:lnTo>
                    <a:lnTo>
                      <a:pt x="422" y="938"/>
                    </a:lnTo>
                    <a:lnTo>
                      <a:pt x="421" y="960"/>
                    </a:lnTo>
                    <a:lnTo>
                      <a:pt x="422" y="982"/>
                    </a:lnTo>
                    <a:lnTo>
                      <a:pt x="426" y="1007"/>
                    </a:lnTo>
                    <a:lnTo>
                      <a:pt x="431" y="1029"/>
                    </a:lnTo>
                    <a:lnTo>
                      <a:pt x="437" y="1050"/>
                    </a:lnTo>
                    <a:lnTo>
                      <a:pt x="442" y="1069"/>
                    </a:lnTo>
                    <a:lnTo>
                      <a:pt x="447" y="1084"/>
                    </a:lnTo>
                    <a:lnTo>
                      <a:pt x="449" y="1093"/>
                    </a:lnTo>
                    <a:lnTo>
                      <a:pt x="452" y="1117"/>
                    </a:lnTo>
                    <a:lnTo>
                      <a:pt x="460" y="1168"/>
                    </a:lnTo>
                    <a:lnTo>
                      <a:pt x="468" y="1238"/>
                    </a:lnTo>
                    <a:lnTo>
                      <a:pt x="478" y="1319"/>
                    </a:lnTo>
                    <a:lnTo>
                      <a:pt x="487" y="1403"/>
                    </a:lnTo>
                    <a:lnTo>
                      <a:pt x="495" y="1480"/>
                    </a:lnTo>
                    <a:lnTo>
                      <a:pt x="499" y="1542"/>
                    </a:lnTo>
                    <a:lnTo>
                      <a:pt x="500" y="1581"/>
                    </a:lnTo>
                    <a:lnTo>
                      <a:pt x="498" y="1640"/>
                    </a:lnTo>
                    <a:lnTo>
                      <a:pt x="497" y="1707"/>
                    </a:lnTo>
                    <a:lnTo>
                      <a:pt x="498" y="1766"/>
                    </a:lnTo>
                    <a:lnTo>
                      <a:pt x="500" y="1801"/>
                    </a:lnTo>
                    <a:lnTo>
                      <a:pt x="503" y="1809"/>
                    </a:lnTo>
                    <a:lnTo>
                      <a:pt x="508" y="1815"/>
                    </a:lnTo>
                    <a:lnTo>
                      <a:pt x="514" y="1822"/>
                    </a:lnTo>
                    <a:lnTo>
                      <a:pt x="522" y="1827"/>
                    </a:lnTo>
                    <a:lnTo>
                      <a:pt x="528" y="1830"/>
                    </a:lnTo>
                    <a:lnTo>
                      <a:pt x="533" y="1833"/>
                    </a:lnTo>
                    <a:lnTo>
                      <a:pt x="538" y="1834"/>
                    </a:lnTo>
                    <a:lnTo>
                      <a:pt x="539" y="1835"/>
                    </a:lnTo>
                    <a:lnTo>
                      <a:pt x="547" y="1838"/>
                    </a:lnTo>
                    <a:lnTo>
                      <a:pt x="559" y="1840"/>
                    </a:lnTo>
                    <a:lnTo>
                      <a:pt x="572" y="1842"/>
                    </a:lnTo>
                    <a:lnTo>
                      <a:pt x="587" y="1843"/>
                    </a:lnTo>
                    <a:lnTo>
                      <a:pt x="603" y="1845"/>
                    </a:lnTo>
                    <a:lnTo>
                      <a:pt x="620" y="1847"/>
                    </a:lnTo>
                    <a:lnTo>
                      <a:pt x="637" y="1848"/>
                    </a:lnTo>
                    <a:lnTo>
                      <a:pt x="655" y="1849"/>
                    </a:lnTo>
                    <a:lnTo>
                      <a:pt x="674" y="1850"/>
                    </a:lnTo>
                    <a:lnTo>
                      <a:pt x="692" y="1851"/>
                    </a:lnTo>
                    <a:lnTo>
                      <a:pt x="710" y="1852"/>
                    </a:lnTo>
                    <a:lnTo>
                      <a:pt x="726" y="1853"/>
                    </a:lnTo>
                    <a:lnTo>
                      <a:pt x="742" y="1854"/>
                    </a:lnTo>
                    <a:lnTo>
                      <a:pt x="756" y="1854"/>
                    </a:lnTo>
                    <a:lnTo>
                      <a:pt x="768" y="1856"/>
                    </a:lnTo>
                    <a:lnTo>
                      <a:pt x="778" y="1856"/>
                    </a:lnTo>
                    <a:lnTo>
                      <a:pt x="806" y="1856"/>
                    </a:lnTo>
                    <a:lnTo>
                      <a:pt x="804" y="1833"/>
                    </a:lnTo>
                    <a:lnTo>
                      <a:pt x="800" y="1775"/>
                    </a:lnTo>
                    <a:lnTo>
                      <a:pt x="793" y="1692"/>
                    </a:lnTo>
                    <a:lnTo>
                      <a:pt x="787" y="1596"/>
                    </a:lnTo>
                    <a:lnTo>
                      <a:pt x="779" y="1498"/>
                    </a:lnTo>
                    <a:lnTo>
                      <a:pt x="773" y="1410"/>
                    </a:lnTo>
                    <a:lnTo>
                      <a:pt x="769" y="1344"/>
                    </a:lnTo>
                    <a:lnTo>
                      <a:pt x="767" y="1310"/>
                    </a:lnTo>
                    <a:lnTo>
                      <a:pt x="767" y="1288"/>
                    </a:lnTo>
                    <a:lnTo>
                      <a:pt x="766" y="1252"/>
                    </a:lnTo>
                    <a:lnTo>
                      <a:pt x="762" y="1205"/>
                    </a:lnTo>
                    <a:lnTo>
                      <a:pt x="759" y="1154"/>
                    </a:lnTo>
                    <a:lnTo>
                      <a:pt x="755" y="1102"/>
                    </a:lnTo>
                    <a:lnTo>
                      <a:pt x="748" y="1053"/>
                    </a:lnTo>
                    <a:lnTo>
                      <a:pt x="741" y="1014"/>
                    </a:lnTo>
                    <a:lnTo>
                      <a:pt x="731" y="989"/>
                    </a:lnTo>
                    <a:lnTo>
                      <a:pt x="724" y="974"/>
                    </a:lnTo>
                    <a:lnTo>
                      <a:pt x="722" y="962"/>
                    </a:lnTo>
                    <a:lnTo>
                      <a:pt x="724" y="955"/>
                    </a:lnTo>
                    <a:lnTo>
                      <a:pt x="729" y="950"/>
                    </a:lnTo>
                    <a:lnTo>
                      <a:pt x="736" y="947"/>
                    </a:lnTo>
                    <a:lnTo>
                      <a:pt x="742" y="943"/>
                    </a:lnTo>
                    <a:lnTo>
                      <a:pt x="747" y="939"/>
                    </a:lnTo>
                    <a:lnTo>
                      <a:pt x="751" y="935"/>
                    </a:lnTo>
                    <a:lnTo>
                      <a:pt x="751" y="929"/>
                    </a:lnTo>
                    <a:lnTo>
                      <a:pt x="746" y="921"/>
                    </a:lnTo>
                    <a:lnTo>
                      <a:pt x="741" y="913"/>
                    </a:lnTo>
                    <a:lnTo>
                      <a:pt x="733" y="902"/>
                    </a:lnTo>
                    <a:lnTo>
                      <a:pt x="727" y="892"/>
                    </a:lnTo>
                    <a:lnTo>
                      <a:pt x="722" y="880"/>
                    </a:lnTo>
                    <a:lnTo>
                      <a:pt x="718" y="867"/>
                    </a:lnTo>
                    <a:lnTo>
                      <a:pt x="720" y="854"/>
                    </a:lnTo>
                    <a:lnTo>
                      <a:pt x="721" y="776"/>
                    </a:lnTo>
                    <a:lnTo>
                      <a:pt x="715" y="639"/>
                    </a:lnTo>
                    <a:lnTo>
                      <a:pt x="706" y="502"/>
                    </a:lnTo>
                    <a:lnTo>
                      <a:pt x="696" y="420"/>
                    </a:lnTo>
                    <a:lnTo>
                      <a:pt x="692" y="380"/>
                    </a:lnTo>
                    <a:lnTo>
                      <a:pt x="695" y="336"/>
                    </a:lnTo>
                    <a:lnTo>
                      <a:pt x="702" y="297"/>
                    </a:lnTo>
                    <a:lnTo>
                      <a:pt x="712" y="271"/>
                    </a:lnTo>
                    <a:lnTo>
                      <a:pt x="718" y="254"/>
                    </a:lnTo>
                    <a:lnTo>
                      <a:pt x="721" y="240"/>
                    </a:lnTo>
                    <a:lnTo>
                      <a:pt x="720" y="231"/>
                    </a:lnTo>
                    <a:lnTo>
                      <a:pt x="720" y="228"/>
                    </a:lnTo>
                    <a:lnTo>
                      <a:pt x="722" y="206"/>
                    </a:lnTo>
                    <a:lnTo>
                      <a:pt x="723" y="180"/>
                    </a:lnTo>
                    <a:lnTo>
                      <a:pt x="722" y="153"/>
                    </a:lnTo>
                    <a:lnTo>
                      <a:pt x="720" y="124"/>
                    </a:lnTo>
                    <a:lnTo>
                      <a:pt x="715" y="97"/>
                    </a:lnTo>
                    <a:lnTo>
                      <a:pt x="710" y="71"/>
                    </a:lnTo>
                    <a:lnTo>
                      <a:pt x="701" y="49"/>
                    </a:lnTo>
                    <a:lnTo>
                      <a:pt x="691" y="31"/>
                    </a:lnTo>
                    <a:lnTo>
                      <a:pt x="675" y="37"/>
                    </a:lnTo>
                    <a:lnTo>
                      <a:pt x="657" y="41"/>
                    </a:lnTo>
                    <a:lnTo>
                      <a:pt x="639" y="46"/>
                    </a:lnTo>
                    <a:lnTo>
                      <a:pt x="620" y="50"/>
                    </a:lnTo>
                    <a:lnTo>
                      <a:pt x="601" y="55"/>
                    </a:lnTo>
                    <a:lnTo>
                      <a:pt x="580" y="58"/>
                    </a:lnTo>
                    <a:lnTo>
                      <a:pt x="560" y="62"/>
                    </a:lnTo>
                    <a:lnTo>
                      <a:pt x="541" y="65"/>
                    </a:lnTo>
                    <a:lnTo>
                      <a:pt x="521" y="68"/>
                    </a:lnTo>
                    <a:lnTo>
                      <a:pt x="501" y="71"/>
                    </a:lnTo>
                    <a:lnTo>
                      <a:pt x="482" y="74"/>
                    </a:lnTo>
                    <a:lnTo>
                      <a:pt x="464" y="75"/>
                    </a:lnTo>
                    <a:lnTo>
                      <a:pt x="447" y="77"/>
                    </a:lnTo>
                    <a:lnTo>
                      <a:pt x="431" y="78"/>
                    </a:lnTo>
                    <a:lnTo>
                      <a:pt x="417" y="78"/>
                    </a:lnTo>
                    <a:lnTo>
                      <a:pt x="404" y="78"/>
                    </a:lnTo>
                    <a:lnTo>
                      <a:pt x="377" y="76"/>
                    </a:lnTo>
                    <a:lnTo>
                      <a:pt x="349" y="71"/>
                    </a:lnTo>
                    <a:lnTo>
                      <a:pt x="321" y="66"/>
                    </a:lnTo>
                    <a:lnTo>
                      <a:pt x="291" y="59"/>
                    </a:lnTo>
                    <a:lnTo>
                      <a:pt x="261" y="51"/>
                    </a:lnTo>
                    <a:lnTo>
                      <a:pt x="231" y="43"/>
                    </a:lnTo>
                    <a:lnTo>
                      <a:pt x="201" y="35"/>
                    </a:lnTo>
                    <a:lnTo>
                      <a:pt x="172" y="26"/>
                    </a:lnTo>
                    <a:lnTo>
                      <a:pt x="144" y="19"/>
                    </a:lnTo>
                    <a:lnTo>
                      <a:pt x="117" y="11"/>
                    </a:lnTo>
                    <a:lnTo>
                      <a:pt x="93" y="6"/>
                    </a:lnTo>
                    <a:lnTo>
                      <a:pt x="69" y="2"/>
                    </a:lnTo>
                    <a:lnTo>
                      <a:pt x="48" y="0"/>
                    </a:lnTo>
                    <a:lnTo>
                      <a:pt x="30" y="1"/>
                    </a:lnTo>
                    <a:lnTo>
                      <a:pt x="15" y="3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7" name="Freeform 1037">
                <a:extLst>
                  <a:ext uri="{FF2B5EF4-FFF2-40B4-BE49-F238E27FC236}">
                    <a16:creationId xmlns:a16="http://schemas.microsoft.com/office/drawing/2014/main" id="{D685F245-45C2-442A-A92A-1B9B664AE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70"/>
                <a:ext cx="87" cy="106"/>
              </a:xfrm>
              <a:custGeom>
                <a:avLst/>
                <a:gdLst>
                  <a:gd name="T0" fmla="*/ 0 w 954"/>
                  <a:gd name="T1" fmla="*/ 0 h 1176"/>
                  <a:gd name="T2" fmla="*/ 0 w 954"/>
                  <a:gd name="T3" fmla="*/ 0 h 1176"/>
                  <a:gd name="T4" fmla="*/ 0 w 954"/>
                  <a:gd name="T5" fmla="*/ 0 h 1176"/>
                  <a:gd name="T6" fmla="*/ 0 w 954"/>
                  <a:gd name="T7" fmla="*/ 0 h 1176"/>
                  <a:gd name="T8" fmla="*/ 0 w 954"/>
                  <a:gd name="T9" fmla="*/ 0 h 1176"/>
                  <a:gd name="T10" fmla="*/ 0 w 954"/>
                  <a:gd name="T11" fmla="*/ 0 h 1176"/>
                  <a:gd name="T12" fmla="*/ 0 w 954"/>
                  <a:gd name="T13" fmla="*/ 0 h 1176"/>
                  <a:gd name="T14" fmla="*/ 0 w 954"/>
                  <a:gd name="T15" fmla="*/ 0 h 1176"/>
                  <a:gd name="T16" fmla="*/ 0 w 954"/>
                  <a:gd name="T17" fmla="*/ 0 h 1176"/>
                  <a:gd name="T18" fmla="*/ 0 w 954"/>
                  <a:gd name="T19" fmla="*/ 0 h 1176"/>
                  <a:gd name="T20" fmla="*/ 0 w 954"/>
                  <a:gd name="T21" fmla="*/ 0 h 1176"/>
                  <a:gd name="T22" fmla="*/ 0 w 954"/>
                  <a:gd name="T23" fmla="*/ 0 h 1176"/>
                  <a:gd name="T24" fmla="*/ 0 w 954"/>
                  <a:gd name="T25" fmla="*/ 0 h 1176"/>
                  <a:gd name="T26" fmla="*/ 0 w 954"/>
                  <a:gd name="T27" fmla="*/ 0 h 1176"/>
                  <a:gd name="T28" fmla="*/ 0 w 954"/>
                  <a:gd name="T29" fmla="*/ 0 h 1176"/>
                  <a:gd name="T30" fmla="*/ 0 w 954"/>
                  <a:gd name="T31" fmla="*/ 0 h 1176"/>
                  <a:gd name="T32" fmla="*/ 0 w 954"/>
                  <a:gd name="T33" fmla="*/ 0 h 1176"/>
                  <a:gd name="T34" fmla="*/ 0 w 954"/>
                  <a:gd name="T35" fmla="*/ 0 h 1176"/>
                  <a:gd name="T36" fmla="*/ 0 w 954"/>
                  <a:gd name="T37" fmla="*/ 0 h 1176"/>
                  <a:gd name="T38" fmla="*/ 0 w 954"/>
                  <a:gd name="T39" fmla="*/ 0 h 1176"/>
                  <a:gd name="T40" fmla="*/ 0 w 954"/>
                  <a:gd name="T41" fmla="*/ 0 h 1176"/>
                  <a:gd name="T42" fmla="*/ 0 w 954"/>
                  <a:gd name="T43" fmla="*/ 0 h 1176"/>
                  <a:gd name="T44" fmla="*/ 0 w 954"/>
                  <a:gd name="T45" fmla="*/ 0 h 1176"/>
                  <a:gd name="T46" fmla="*/ 0 w 954"/>
                  <a:gd name="T47" fmla="*/ 0 h 1176"/>
                  <a:gd name="T48" fmla="*/ 0 w 954"/>
                  <a:gd name="T49" fmla="*/ 0 h 1176"/>
                  <a:gd name="T50" fmla="*/ 0 w 954"/>
                  <a:gd name="T51" fmla="*/ 0 h 1176"/>
                  <a:gd name="T52" fmla="*/ 0 w 954"/>
                  <a:gd name="T53" fmla="*/ 0 h 1176"/>
                  <a:gd name="T54" fmla="*/ 0 w 954"/>
                  <a:gd name="T55" fmla="*/ 0 h 1176"/>
                  <a:gd name="T56" fmla="*/ 0 w 954"/>
                  <a:gd name="T57" fmla="*/ 0 h 1176"/>
                  <a:gd name="T58" fmla="*/ 0 w 954"/>
                  <a:gd name="T59" fmla="*/ 0 h 1176"/>
                  <a:gd name="T60" fmla="*/ 0 w 954"/>
                  <a:gd name="T61" fmla="*/ 0 h 1176"/>
                  <a:gd name="T62" fmla="*/ 0 w 954"/>
                  <a:gd name="T63" fmla="*/ 0 h 1176"/>
                  <a:gd name="T64" fmla="*/ 0 w 954"/>
                  <a:gd name="T65" fmla="*/ 0 h 1176"/>
                  <a:gd name="T66" fmla="*/ 0 w 954"/>
                  <a:gd name="T67" fmla="*/ 0 h 1176"/>
                  <a:gd name="T68" fmla="*/ 0 w 954"/>
                  <a:gd name="T69" fmla="*/ 0 h 1176"/>
                  <a:gd name="T70" fmla="*/ 0 w 954"/>
                  <a:gd name="T71" fmla="*/ 0 h 1176"/>
                  <a:gd name="T72" fmla="*/ 0 w 954"/>
                  <a:gd name="T73" fmla="*/ 0 h 1176"/>
                  <a:gd name="T74" fmla="*/ 0 w 954"/>
                  <a:gd name="T75" fmla="*/ 0 h 1176"/>
                  <a:gd name="T76" fmla="*/ 0 w 954"/>
                  <a:gd name="T77" fmla="*/ 0 h 1176"/>
                  <a:gd name="T78" fmla="*/ 0 w 954"/>
                  <a:gd name="T79" fmla="*/ 0 h 1176"/>
                  <a:gd name="T80" fmla="*/ 0 w 954"/>
                  <a:gd name="T81" fmla="*/ 0 h 1176"/>
                  <a:gd name="T82" fmla="*/ 0 w 954"/>
                  <a:gd name="T83" fmla="*/ 0 h 1176"/>
                  <a:gd name="T84" fmla="*/ 0 w 954"/>
                  <a:gd name="T85" fmla="*/ 0 h 1176"/>
                  <a:gd name="T86" fmla="*/ 0 w 954"/>
                  <a:gd name="T87" fmla="*/ 0 h 1176"/>
                  <a:gd name="T88" fmla="*/ 0 w 954"/>
                  <a:gd name="T89" fmla="*/ 0 h 1176"/>
                  <a:gd name="T90" fmla="*/ 0 w 954"/>
                  <a:gd name="T91" fmla="*/ 0 h 1176"/>
                  <a:gd name="T92" fmla="*/ 0 w 954"/>
                  <a:gd name="T93" fmla="*/ 0 h 1176"/>
                  <a:gd name="T94" fmla="*/ 0 w 954"/>
                  <a:gd name="T95" fmla="*/ 0 h 1176"/>
                  <a:gd name="T96" fmla="*/ 0 w 954"/>
                  <a:gd name="T97" fmla="*/ 0 h 1176"/>
                  <a:gd name="T98" fmla="*/ 0 w 954"/>
                  <a:gd name="T99" fmla="*/ 0 h 1176"/>
                  <a:gd name="T100" fmla="*/ 0 w 954"/>
                  <a:gd name="T101" fmla="*/ 0 h 1176"/>
                  <a:gd name="T102" fmla="*/ 0 w 954"/>
                  <a:gd name="T103" fmla="*/ 0 h 1176"/>
                  <a:gd name="T104" fmla="*/ 0 w 954"/>
                  <a:gd name="T105" fmla="*/ 0 h 1176"/>
                  <a:gd name="T106" fmla="*/ 0 w 954"/>
                  <a:gd name="T107" fmla="*/ 0 h 1176"/>
                  <a:gd name="T108" fmla="*/ 0 w 954"/>
                  <a:gd name="T109" fmla="*/ 0 h 1176"/>
                  <a:gd name="T110" fmla="*/ 0 w 954"/>
                  <a:gd name="T111" fmla="*/ 0 h 1176"/>
                  <a:gd name="T112" fmla="*/ 0 w 954"/>
                  <a:gd name="T113" fmla="*/ 0 h 1176"/>
                  <a:gd name="T114" fmla="*/ 0 w 954"/>
                  <a:gd name="T115" fmla="*/ 0 h 1176"/>
                  <a:gd name="T116" fmla="*/ 0 w 954"/>
                  <a:gd name="T117" fmla="*/ 0 h 1176"/>
                  <a:gd name="T118" fmla="*/ 0 w 954"/>
                  <a:gd name="T119" fmla="*/ 0 h 1176"/>
                  <a:gd name="T120" fmla="*/ 0 w 954"/>
                  <a:gd name="T121" fmla="*/ 0 h 1176"/>
                  <a:gd name="T122" fmla="*/ 0 w 954"/>
                  <a:gd name="T123" fmla="*/ 0 h 11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954"/>
                  <a:gd name="T187" fmla="*/ 0 h 1176"/>
                  <a:gd name="T188" fmla="*/ 954 w 954"/>
                  <a:gd name="T189" fmla="*/ 1176 h 117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954" h="1176">
                    <a:moveTo>
                      <a:pt x="574" y="0"/>
                    </a:moveTo>
                    <a:lnTo>
                      <a:pt x="574" y="8"/>
                    </a:lnTo>
                    <a:lnTo>
                      <a:pt x="572" y="16"/>
                    </a:lnTo>
                    <a:lnTo>
                      <a:pt x="566" y="22"/>
                    </a:lnTo>
                    <a:lnTo>
                      <a:pt x="558" y="27"/>
                    </a:lnTo>
                    <a:lnTo>
                      <a:pt x="548" y="34"/>
                    </a:lnTo>
                    <a:lnTo>
                      <a:pt x="535" y="41"/>
                    </a:lnTo>
                    <a:lnTo>
                      <a:pt x="519" y="50"/>
                    </a:lnTo>
                    <a:lnTo>
                      <a:pt x="502" y="63"/>
                    </a:lnTo>
                    <a:lnTo>
                      <a:pt x="481" y="76"/>
                    </a:lnTo>
                    <a:lnTo>
                      <a:pt x="457" y="88"/>
                    </a:lnTo>
                    <a:lnTo>
                      <a:pt x="431" y="98"/>
                    </a:lnTo>
                    <a:lnTo>
                      <a:pt x="405" y="107"/>
                    </a:lnTo>
                    <a:lnTo>
                      <a:pt x="382" y="114"/>
                    </a:lnTo>
                    <a:lnTo>
                      <a:pt x="362" y="119"/>
                    </a:lnTo>
                    <a:lnTo>
                      <a:pt x="349" y="122"/>
                    </a:lnTo>
                    <a:lnTo>
                      <a:pt x="344" y="123"/>
                    </a:lnTo>
                    <a:lnTo>
                      <a:pt x="326" y="187"/>
                    </a:lnTo>
                    <a:lnTo>
                      <a:pt x="295" y="121"/>
                    </a:lnTo>
                    <a:lnTo>
                      <a:pt x="292" y="121"/>
                    </a:lnTo>
                    <a:lnTo>
                      <a:pt x="283" y="120"/>
                    </a:lnTo>
                    <a:lnTo>
                      <a:pt x="274" y="118"/>
                    </a:lnTo>
                    <a:lnTo>
                      <a:pt x="267" y="114"/>
                    </a:lnTo>
                    <a:lnTo>
                      <a:pt x="265" y="103"/>
                    </a:lnTo>
                    <a:lnTo>
                      <a:pt x="265" y="85"/>
                    </a:lnTo>
                    <a:lnTo>
                      <a:pt x="265" y="65"/>
                    </a:lnTo>
                    <a:lnTo>
                      <a:pt x="265" y="46"/>
                    </a:lnTo>
                    <a:lnTo>
                      <a:pt x="264" y="43"/>
                    </a:lnTo>
                    <a:lnTo>
                      <a:pt x="260" y="36"/>
                    </a:lnTo>
                    <a:lnTo>
                      <a:pt x="253" y="31"/>
                    </a:lnTo>
                    <a:lnTo>
                      <a:pt x="242" y="33"/>
                    </a:lnTo>
                    <a:lnTo>
                      <a:pt x="235" y="37"/>
                    </a:lnTo>
                    <a:lnTo>
                      <a:pt x="230" y="42"/>
                    </a:lnTo>
                    <a:lnTo>
                      <a:pt x="224" y="49"/>
                    </a:lnTo>
                    <a:lnTo>
                      <a:pt x="218" y="57"/>
                    </a:lnTo>
                    <a:lnTo>
                      <a:pt x="212" y="64"/>
                    </a:lnTo>
                    <a:lnTo>
                      <a:pt x="203" y="72"/>
                    </a:lnTo>
                    <a:lnTo>
                      <a:pt x="193" y="78"/>
                    </a:lnTo>
                    <a:lnTo>
                      <a:pt x="182" y="82"/>
                    </a:lnTo>
                    <a:lnTo>
                      <a:pt x="174" y="84"/>
                    </a:lnTo>
                    <a:lnTo>
                      <a:pt x="165" y="86"/>
                    </a:lnTo>
                    <a:lnTo>
                      <a:pt x="153" y="90"/>
                    </a:lnTo>
                    <a:lnTo>
                      <a:pt x="141" y="93"/>
                    </a:lnTo>
                    <a:lnTo>
                      <a:pt x="127" y="96"/>
                    </a:lnTo>
                    <a:lnTo>
                      <a:pt x="113" y="100"/>
                    </a:lnTo>
                    <a:lnTo>
                      <a:pt x="99" y="104"/>
                    </a:lnTo>
                    <a:lnTo>
                      <a:pt x="85" y="110"/>
                    </a:lnTo>
                    <a:lnTo>
                      <a:pt x="72" y="115"/>
                    </a:lnTo>
                    <a:lnTo>
                      <a:pt x="59" y="121"/>
                    </a:lnTo>
                    <a:lnTo>
                      <a:pt x="46" y="128"/>
                    </a:lnTo>
                    <a:lnTo>
                      <a:pt x="35" y="135"/>
                    </a:lnTo>
                    <a:lnTo>
                      <a:pt x="26" y="143"/>
                    </a:lnTo>
                    <a:lnTo>
                      <a:pt x="18" y="151"/>
                    </a:lnTo>
                    <a:lnTo>
                      <a:pt x="13" y="160"/>
                    </a:lnTo>
                    <a:lnTo>
                      <a:pt x="11" y="170"/>
                    </a:lnTo>
                    <a:lnTo>
                      <a:pt x="7" y="223"/>
                    </a:lnTo>
                    <a:lnTo>
                      <a:pt x="4" y="288"/>
                    </a:lnTo>
                    <a:lnTo>
                      <a:pt x="3" y="349"/>
                    </a:lnTo>
                    <a:lnTo>
                      <a:pt x="1" y="384"/>
                    </a:lnTo>
                    <a:lnTo>
                      <a:pt x="0" y="425"/>
                    </a:lnTo>
                    <a:lnTo>
                      <a:pt x="1" y="494"/>
                    </a:lnTo>
                    <a:lnTo>
                      <a:pt x="6" y="557"/>
                    </a:lnTo>
                    <a:lnTo>
                      <a:pt x="17" y="584"/>
                    </a:lnTo>
                    <a:lnTo>
                      <a:pt x="28" y="583"/>
                    </a:lnTo>
                    <a:lnTo>
                      <a:pt x="37" y="583"/>
                    </a:lnTo>
                    <a:lnTo>
                      <a:pt x="46" y="583"/>
                    </a:lnTo>
                    <a:lnTo>
                      <a:pt x="53" y="583"/>
                    </a:lnTo>
                    <a:lnTo>
                      <a:pt x="59" y="583"/>
                    </a:lnTo>
                    <a:lnTo>
                      <a:pt x="63" y="584"/>
                    </a:lnTo>
                    <a:lnTo>
                      <a:pt x="65" y="584"/>
                    </a:lnTo>
                    <a:lnTo>
                      <a:pt x="66" y="584"/>
                    </a:lnTo>
                    <a:lnTo>
                      <a:pt x="101" y="659"/>
                    </a:lnTo>
                    <a:lnTo>
                      <a:pt x="98" y="679"/>
                    </a:lnTo>
                    <a:lnTo>
                      <a:pt x="90" y="726"/>
                    </a:lnTo>
                    <a:lnTo>
                      <a:pt x="81" y="781"/>
                    </a:lnTo>
                    <a:lnTo>
                      <a:pt x="75" y="822"/>
                    </a:lnTo>
                    <a:lnTo>
                      <a:pt x="79" y="874"/>
                    </a:lnTo>
                    <a:lnTo>
                      <a:pt x="83" y="939"/>
                    </a:lnTo>
                    <a:lnTo>
                      <a:pt x="83" y="1016"/>
                    </a:lnTo>
                    <a:lnTo>
                      <a:pt x="76" y="1107"/>
                    </a:lnTo>
                    <a:lnTo>
                      <a:pt x="89" y="1101"/>
                    </a:lnTo>
                    <a:lnTo>
                      <a:pt x="104" y="1099"/>
                    </a:lnTo>
                    <a:lnTo>
                      <a:pt x="122" y="1098"/>
                    </a:lnTo>
                    <a:lnTo>
                      <a:pt x="143" y="1100"/>
                    </a:lnTo>
                    <a:lnTo>
                      <a:pt x="167" y="1104"/>
                    </a:lnTo>
                    <a:lnTo>
                      <a:pt x="191" y="1109"/>
                    </a:lnTo>
                    <a:lnTo>
                      <a:pt x="218" y="1117"/>
                    </a:lnTo>
                    <a:lnTo>
                      <a:pt x="246" y="1124"/>
                    </a:lnTo>
                    <a:lnTo>
                      <a:pt x="275" y="1133"/>
                    </a:lnTo>
                    <a:lnTo>
                      <a:pt x="305" y="1141"/>
                    </a:lnTo>
                    <a:lnTo>
                      <a:pt x="335" y="1149"/>
                    </a:lnTo>
                    <a:lnTo>
                      <a:pt x="365" y="1157"/>
                    </a:lnTo>
                    <a:lnTo>
                      <a:pt x="395" y="1164"/>
                    </a:lnTo>
                    <a:lnTo>
                      <a:pt x="423" y="1169"/>
                    </a:lnTo>
                    <a:lnTo>
                      <a:pt x="451" y="1174"/>
                    </a:lnTo>
                    <a:lnTo>
                      <a:pt x="478" y="1176"/>
                    </a:lnTo>
                    <a:lnTo>
                      <a:pt x="491" y="1176"/>
                    </a:lnTo>
                    <a:lnTo>
                      <a:pt x="505" y="1176"/>
                    </a:lnTo>
                    <a:lnTo>
                      <a:pt x="521" y="1175"/>
                    </a:lnTo>
                    <a:lnTo>
                      <a:pt x="538" y="1173"/>
                    </a:lnTo>
                    <a:lnTo>
                      <a:pt x="556" y="1172"/>
                    </a:lnTo>
                    <a:lnTo>
                      <a:pt x="575" y="1169"/>
                    </a:lnTo>
                    <a:lnTo>
                      <a:pt x="595" y="1166"/>
                    </a:lnTo>
                    <a:lnTo>
                      <a:pt x="615" y="1163"/>
                    </a:lnTo>
                    <a:lnTo>
                      <a:pt x="634" y="1160"/>
                    </a:lnTo>
                    <a:lnTo>
                      <a:pt x="654" y="1156"/>
                    </a:lnTo>
                    <a:lnTo>
                      <a:pt x="675" y="1153"/>
                    </a:lnTo>
                    <a:lnTo>
                      <a:pt x="694" y="1148"/>
                    </a:lnTo>
                    <a:lnTo>
                      <a:pt x="713" y="1144"/>
                    </a:lnTo>
                    <a:lnTo>
                      <a:pt x="731" y="1139"/>
                    </a:lnTo>
                    <a:lnTo>
                      <a:pt x="749" y="1135"/>
                    </a:lnTo>
                    <a:lnTo>
                      <a:pt x="765" y="1129"/>
                    </a:lnTo>
                    <a:lnTo>
                      <a:pt x="766" y="1129"/>
                    </a:lnTo>
                    <a:lnTo>
                      <a:pt x="768" y="1128"/>
                    </a:lnTo>
                    <a:lnTo>
                      <a:pt x="772" y="1126"/>
                    </a:lnTo>
                    <a:lnTo>
                      <a:pt x="776" y="1124"/>
                    </a:lnTo>
                    <a:lnTo>
                      <a:pt x="782" y="1122"/>
                    </a:lnTo>
                    <a:lnTo>
                      <a:pt x="787" y="1119"/>
                    </a:lnTo>
                    <a:lnTo>
                      <a:pt x="792" y="1116"/>
                    </a:lnTo>
                    <a:lnTo>
                      <a:pt x="797" y="1112"/>
                    </a:lnTo>
                    <a:lnTo>
                      <a:pt x="782" y="1080"/>
                    </a:lnTo>
                    <a:lnTo>
                      <a:pt x="768" y="1034"/>
                    </a:lnTo>
                    <a:lnTo>
                      <a:pt x="756" y="980"/>
                    </a:lnTo>
                    <a:lnTo>
                      <a:pt x="748" y="922"/>
                    </a:lnTo>
                    <a:lnTo>
                      <a:pt x="740" y="864"/>
                    </a:lnTo>
                    <a:lnTo>
                      <a:pt x="736" y="812"/>
                    </a:lnTo>
                    <a:lnTo>
                      <a:pt x="734" y="766"/>
                    </a:lnTo>
                    <a:lnTo>
                      <a:pt x="734" y="736"/>
                    </a:lnTo>
                    <a:lnTo>
                      <a:pt x="734" y="728"/>
                    </a:lnTo>
                    <a:lnTo>
                      <a:pt x="733" y="722"/>
                    </a:lnTo>
                    <a:lnTo>
                      <a:pt x="730" y="717"/>
                    </a:lnTo>
                    <a:lnTo>
                      <a:pt x="730" y="714"/>
                    </a:lnTo>
                    <a:lnTo>
                      <a:pt x="736" y="714"/>
                    </a:lnTo>
                    <a:lnTo>
                      <a:pt x="743" y="714"/>
                    </a:lnTo>
                    <a:lnTo>
                      <a:pt x="753" y="714"/>
                    </a:lnTo>
                    <a:lnTo>
                      <a:pt x="764" y="714"/>
                    </a:lnTo>
                    <a:lnTo>
                      <a:pt x="775" y="713"/>
                    </a:lnTo>
                    <a:lnTo>
                      <a:pt x="787" y="711"/>
                    </a:lnTo>
                    <a:lnTo>
                      <a:pt x="799" y="708"/>
                    </a:lnTo>
                    <a:lnTo>
                      <a:pt x="810" y="703"/>
                    </a:lnTo>
                    <a:lnTo>
                      <a:pt x="821" y="697"/>
                    </a:lnTo>
                    <a:lnTo>
                      <a:pt x="835" y="688"/>
                    </a:lnTo>
                    <a:lnTo>
                      <a:pt x="851" y="680"/>
                    </a:lnTo>
                    <a:lnTo>
                      <a:pt x="868" y="670"/>
                    </a:lnTo>
                    <a:lnTo>
                      <a:pt x="886" y="662"/>
                    </a:lnTo>
                    <a:lnTo>
                      <a:pt x="903" y="654"/>
                    </a:lnTo>
                    <a:lnTo>
                      <a:pt x="917" y="649"/>
                    </a:lnTo>
                    <a:lnTo>
                      <a:pt x="929" y="646"/>
                    </a:lnTo>
                    <a:lnTo>
                      <a:pt x="954" y="645"/>
                    </a:lnTo>
                    <a:lnTo>
                      <a:pt x="942" y="591"/>
                    </a:lnTo>
                    <a:lnTo>
                      <a:pt x="944" y="585"/>
                    </a:lnTo>
                    <a:lnTo>
                      <a:pt x="948" y="571"/>
                    </a:lnTo>
                    <a:lnTo>
                      <a:pt x="949" y="552"/>
                    </a:lnTo>
                    <a:lnTo>
                      <a:pt x="946" y="533"/>
                    </a:lnTo>
                    <a:lnTo>
                      <a:pt x="940" y="512"/>
                    </a:lnTo>
                    <a:lnTo>
                      <a:pt x="927" y="470"/>
                    </a:lnTo>
                    <a:lnTo>
                      <a:pt x="911" y="414"/>
                    </a:lnTo>
                    <a:lnTo>
                      <a:pt x="892" y="351"/>
                    </a:lnTo>
                    <a:lnTo>
                      <a:pt x="874" y="289"/>
                    </a:lnTo>
                    <a:lnTo>
                      <a:pt x="858" y="233"/>
                    </a:lnTo>
                    <a:lnTo>
                      <a:pt x="846" y="191"/>
                    </a:lnTo>
                    <a:lnTo>
                      <a:pt x="841" y="170"/>
                    </a:lnTo>
                    <a:lnTo>
                      <a:pt x="838" y="160"/>
                    </a:lnTo>
                    <a:lnTo>
                      <a:pt x="835" y="151"/>
                    </a:lnTo>
                    <a:lnTo>
                      <a:pt x="830" y="141"/>
                    </a:lnTo>
                    <a:lnTo>
                      <a:pt x="825" y="132"/>
                    </a:lnTo>
                    <a:lnTo>
                      <a:pt x="819" y="123"/>
                    </a:lnTo>
                    <a:lnTo>
                      <a:pt x="812" y="115"/>
                    </a:lnTo>
                    <a:lnTo>
                      <a:pt x="805" y="109"/>
                    </a:lnTo>
                    <a:lnTo>
                      <a:pt x="798" y="103"/>
                    </a:lnTo>
                    <a:lnTo>
                      <a:pt x="792" y="101"/>
                    </a:lnTo>
                    <a:lnTo>
                      <a:pt x="784" y="97"/>
                    </a:lnTo>
                    <a:lnTo>
                      <a:pt x="773" y="94"/>
                    </a:lnTo>
                    <a:lnTo>
                      <a:pt x="759" y="88"/>
                    </a:lnTo>
                    <a:lnTo>
                      <a:pt x="745" y="84"/>
                    </a:lnTo>
                    <a:lnTo>
                      <a:pt x="729" y="79"/>
                    </a:lnTo>
                    <a:lnTo>
                      <a:pt x="713" y="74"/>
                    </a:lnTo>
                    <a:lnTo>
                      <a:pt x="696" y="68"/>
                    </a:lnTo>
                    <a:lnTo>
                      <a:pt x="679" y="63"/>
                    </a:lnTo>
                    <a:lnTo>
                      <a:pt x="664" y="58"/>
                    </a:lnTo>
                    <a:lnTo>
                      <a:pt x="649" y="54"/>
                    </a:lnTo>
                    <a:lnTo>
                      <a:pt x="636" y="50"/>
                    </a:lnTo>
                    <a:lnTo>
                      <a:pt x="626" y="46"/>
                    </a:lnTo>
                    <a:lnTo>
                      <a:pt x="617" y="44"/>
                    </a:lnTo>
                    <a:lnTo>
                      <a:pt x="612" y="43"/>
                    </a:lnTo>
                    <a:lnTo>
                      <a:pt x="610" y="42"/>
                    </a:lnTo>
                    <a:lnTo>
                      <a:pt x="598" y="0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Freeform 1038">
                <a:extLst>
                  <a:ext uri="{FF2B5EF4-FFF2-40B4-BE49-F238E27FC236}">
                    <a16:creationId xmlns:a16="http://schemas.microsoft.com/office/drawing/2014/main" id="{EA2698B2-1BC0-43C6-BCDA-464B4F120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" y="530"/>
                <a:ext cx="47" cy="24"/>
              </a:xfrm>
              <a:custGeom>
                <a:avLst/>
                <a:gdLst>
                  <a:gd name="T0" fmla="*/ 0 w 517"/>
                  <a:gd name="T1" fmla="*/ 0 h 257"/>
                  <a:gd name="T2" fmla="*/ 0 w 517"/>
                  <a:gd name="T3" fmla="*/ 0 h 257"/>
                  <a:gd name="T4" fmla="*/ 0 w 517"/>
                  <a:gd name="T5" fmla="*/ 0 h 257"/>
                  <a:gd name="T6" fmla="*/ 0 w 517"/>
                  <a:gd name="T7" fmla="*/ 0 h 257"/>
                  <a:gd name="T8" fmla="*/ 0 w 517"/>
                  <a:gd name="T9" fmla="*/ 0 h 257"/>
                  <a:gd name="T10" fmla="*/ 0 w 517"/>
                  <a:gd name="T11" fmla="*/ 0 h 257"/>
                  <a:gd name="T12" fmla="*/ 0 w 517"/>
                  <a:gd name="T13" fmla="*/ 0 h 257"/>
                  <a:gd name="T14" fmla="*/ 0 w 517"/>
                  <a:gd name="T15" fmla="*/ 0 h 257"/>
                  <a:gd name="T16" fmla="*/ 0 w 517"/>
                  <a:gd name="T17" fmla="*/ 0 h 257"/>
                  <a:gd name="T18" fmla="*/ 0 w 517"/>
                  <a:gd name="T19" fmla="*/ 0 h 257"/>
                  <a:gd name="T20" fmla="*/ 0 w 517"/>
                  <a:gd name="T21" fmla="*/ 0 h 257"/>
                  <a:gd name="T22" fmla="*/ 0 w 517"/>
                  <a:gd name="T23" fmla="*/ 0 h 257"/>
                  <a:gd name="T24" fmla="*/ 0 w 517"/>
                  <a:gd name="T25" fmla="*/ 0 h 257"/>
                  <a:gd name="T26" fmla="*/ 0 w 517"/>
                  <a:gd name="T27" fmla="*/ 0 h 257"/>
                  <a:gd name="T28" fmla="*/ 0 w 517"/>
                  <a:gd name="T29" fmla="*/ 0 h 257"/>
                  <a:gd name="T30" fmla="*/ 0 w 517"/>
                  <a:gd name="T31" fmla="*/ 0 h 257"/>
                  <a:gd name="T32" fmla="*/ 0 w 517"/>
                  <a:gd name="T33" fmla="*/ 0 h 257"/>
                  <a:gd name="T34" fmla="*/ 0 w 517"/>
                  <a:gd name="T35" fmla="*/ 0 h 257"/>
                  <a:gd name="T36" fmla="*/ 0 w 517"/>
                  <a:gd name="T37" fmla="*/ 0 h 257"/>
                  <a:gd name="T38" fmla="*/ 0 w 517"/>
                  <a:gd name="T39" fmla="*/ 0 h 257"/>
                  <a:gd name="T40" fmla="*/ 0 w 517"/>
                  <a:gd name="T41" fmla="*/ 0 h 257"/>
                  <a:gd name="T42" fmla="*/ 0 w 517"/>
                  <a:gd name="T43" fmla="*/ 0 h 257"/>
                  <a:gd name="T44" fmla="*/ 0 w 517"/>
                  <a:gd name="T45" fmla="*/ 0 h 257"/>
                  <a:gd name="T46" fmla="*/ 0 w 517"/>
                  <a:gd name="T47" fmla="*/ 0 h 257"/>
                  <a:gd name="T48" fmla="*/ 0 w 517"/>
                  <a:gd name="T49" fmla="*/ 0 h 257"/>
                  <a:gd name="T50" fmla="*/ 0 w 517"/>
                  <a:gd name="T51" fmla="*/ 0 h 257"/>
                  <a:gd name="T52" fmla="*/ 0 w 517"/>
                  <a:gd name="T53" fmla="*/ 0 h 257"/>
                  <a:gd name="T54" fmla="*/ 0 w 517"/>
                  <a:gd name="T55" fmla="*/ 0 h 257"/>
                  <a:gd name="T56" fmla="*/ 0 w 517"/>
                  <a:gd name="T57" fmla="*/ 0 h 257"/>
                  <a:gd name="T58" fmla="*/ 0 w 517"/>
                  <a:gd name="T59" fmla="*/ 0 h 257"/>
                  <a:gd name="T60" fmla="*/ 0 w 517"/>
                  <a:gd name="T61" fmla="*/ 0 h 257"/>
                  <a:gd name="T62" fmla="*/ 0 w 517"/>
                  <a:gd name="T63" fmla="*/ 0 h 257"/>
                  <a:gd name="T64" fmla="*/ 0 w 517"/>
                  <a:gd name="T65" fmla="*/ 0 h 257"/>
                  <a:gd name="T66" fmla="*/ 0 w 517"/>
                  <a:gd name="T67" fmla="*/ 0 h 257"/>
                  <a:gd name="T68" fmla="*/ 0 w 517"/>
                  <a:gd name="T69" fmla="*/ 0 h 257"/>
                  <a:gd name="T70" fmla="*/ 0 w 517"/>
                  <a:gd name="T71" fmla="*/ 0 h 257"/>
                  <a:gd name="T72" fmla="*/ 0 w 517"/>
                  <a:gd name="T73" fmla="*/ 0 h 257"/>
                  <a:gd name="T74" fmla="*/ 0 w 517"/>
                  <a:gd name="T75" fmla="*/ 0 h 257"/>
                  <a:gd name="T76" fmla="*/ 0 w 517"/>
                  <a:gd name="T77" fmla="*/ 0 h 257"/>
                  <a:gd name="T78" fmla="*/ 0 w 517"/>
                  <a:gd name="T79" fmla="*/ 0 h 257"/>
                  <a:gd name="T80" fmla="*/ 0 w 517"/>
                  <a:gd name="T81" fmla="*/ 0 h 257"/>
                  <a:gd name="T82" fmla="*/ 0 w 517"/>
                  <a:gd name="T83" fmla="*/ 0 h 257"/>
                  <a:gd name="T84" fmla="*/ 0 w 517"/>
                  <a:gd name="T85" fmla="*/ 0 h 257"/>
                  <a:gd name="T86" fmla="*/ 0 w 517"/>
                  <a:gd name="T87" fmla="*/ 0 h 257"/>
                  <a:gd name="T88" fmla="*/ 0 w 517"/>
                  <a:gd name="T89" fmla="*/ 0 h 257"/>
                  <a:gd name="T90" fmla="*/ 0 w 517"/>
                  <a:gd name="T91" fmla="*/ 0 h 257"/>
                  <a:gd name="T92" fmla="*/ 0 w 517"/>
                  <a:gd name="T93" fmla="*/ 0 h 257"/>
                  <a:gd name="T94" fmla="*/ 0 w 517"/>
                  <a:gd name="T95" fmla="*/ 0 h 257"/>
                  <a:gd name="T96" fmla="*/ 0 w 517"/>
                  <a:gd name="T97" fmla="*/ 0 h 257"/>
                  <a:gd name="T98" fmla="*/ 0 w 517"/>
                  <a:gd name="T99" fmla="*/ 0 h 257"/>
                  <a:gd name="T100" fmla="*/ 0 w 517"/>
                  <a:gd name="T101" fmla="*/ 0 h 257"/>
                  <a:gd name="T102" fmla="*/ 0 w 517"/>
                  <a:gd name="T103" fmla="*/ 0 h 257"/>
                  <a:gd name="T104" fmla="*/ 0 w 517"/>
                  <a:gd name="T105" fmla="*/ 0 h 257"/>
                  <a:gd name="T106" fmla="*/ 0 w 517"/>
                  <a:gd name="T107" fmla="*/ 0 h 257"/>
                  <a:gd name="T108" fmla="*/ 0 w 517"/>
                  <a:gd name="T109" fmla="*/ 0 h 257"/>
                  <a:gd name="T110" fmla="*/ 0 w 517"/>
                  <a:gd name="T111" fmla="*/ 0 h 257"/>
                  <a:gd name="T112" fmla="*/ 0 w 517"/>
                  <a:gd name="T113" fmla="*/ 0 h 257"/>
                  <a:gd name="T114" fmla="*/ 0 w 517"/>
                  <a:gd name="T115" fmla="*/ 0 h 257"/>
                  <a:gd name="T116" fmla="*/ 0 w 517"/>
                  <a:gd name="T117" fmla="*/ 0 h 257"/>
                  <a:gd name="T118" fmla="*/ 0 w 517"/>
                  <a:gd name="T119" fmla="*/ 0 h 257"/>
                  <a:gd name="T120" fmla="*/ 0 w 517"/>
                  <a:gd name="T121" fmla="*/ 0 h 25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17"/>
                  <a:gd name="T184" fmla="*/ 0 h 257"/>
                  <a:gd name="T185" fmla="*/ 517 w 517"/>
                  <a:gd name="T186" fmla="*/ 257 h 25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17" h="257">
                    <a:moveTo>
                      <a:pt x="203" y="0"/>
                    </a:moveTo>
                    <a:lnTo>
                      <a:pt x="203" y="5"/>
                    </a:lnTo>
                    <a:lnTo>
                      <a:pt x="200" y="20"/>
                    </a:lnTo>
                    <a:lnTo>
                      <a:pt x="192" y="39"/>
                    </a:lnTo>
                    <a:lnTo>
                      <a:pt x="175" y="58"/>
                    </a:lnTo>
                    <a:lnTo>
                      <a:pt x="162" y="69"/>
                    </a:lnTo>
                    <a:lnTo>
                      <a:pt x="142" y="81"/>
                    </a:lnTo>
                    <a:lnTo>
                      <a:pt x="119" y="95"/>
                    </a:lnTo>
                    <a:lnTo>
                      <a:pt x="93" y="109"/>
                    </a:lnTo>
                    <a:lnTo>
                      <a:pt x="67" y="124"/>
                    </a:lnTo>
                    <a:lnTo>
                      <a:pt x="45" y="135"/>
                    </a:lnTo>
                    <a:lnTo>
                      <a:pt x="27" y="145"/>
                    </a:lnTo>
                    <a:lnTo>
                      <a:pt x="15" y="151"/>
                    </a:lnTo>
                    <a:lnTo>
                      <a:pt x="5" y="160"/>
                    </a:lnTo>
                    <a:lnTo>
                      <a:pt x="0" y="176"/>
                    </a:lnTo>
                    <a:lnTo>
                      <a:pt x="0" y="195"/>
                    </a:lnTo>
                    <a:lnTo>
                      <a:pt x="9" y="215"/>
                    </a:lnTo>
                    <a:lnTo>
                      <a:pt x="25" y="233"/>
                    </a:lnTo>
                    <a:lnTo>
                      <a:pt x="50" y="248"/>
                    </a:lnTo>
                    <a:lnTo>
                      <a:pt x="88" y="257"/>
                    </a:lnTo>
                    <a:lnTo>
                      <a:pt x="137" y="255"/>
                    </a:lnTo>
                    <a:lnTo>
                      <a:pt x="164" y="251"/>
                    </a:lnTo>
                    <a:lnTo>
                      <a:pt x="186" y="246"/>
                    </a:lnTo>
                    <a:lnTo>
                      <a:pt x="208" y="240"/>
                    </a:lnTo>
                    <a:lnTo>
                      <a:pt x="226" y="232"/>
                    </a:lnTo>
                    <a:lnTo>
                      <a:pt x="242" y="223"/>
                    </a:lnTo>
                    <a:lnTo>
                      <a:pt x="258" y="214"/>
                    </a:lnTo>
                    <a:lnTo>
                      <a:pt x="272" y="205"/>
                    </a:lnTo>
                    <a:lnTo>
                      <a:pt x="286" y="194"/>
                    </a:lnTo>
                    <a:lnTo>
                      <a:pt x="300" y="186"/>
                    </a:lnTo>
                    <a:lnTo>
                      <a:pt x="313" y="176"/>
                    </a:lnTo>
                    <a:lnTo>
                      <a:pt x="328" y="168"/>
                    </a:lnTo>
                    <a:lnTo>
                      <a:pt x="344" y="160"/>
                    </a:lnTo>
                    <a:lnTo>
                      <a:pt x="362" y="154"/>
                    </a:lnTo>
                    <a:lnTo>
                      <a:pt x="381" y="149"/>
                    </a:lnTo>
                    <a:lnTo>
                      <a:pt x="402" y="146"/>
                    </a:lnTo>
                    <a:lnTo>
                      <a:pt x="427" y="144"/>
                    </a:lnTo>
                    <a:lnTo>
                      <a:pt x="470" y="138"/>
                    </a:lnTo>
                    <a:lnTo>
                      <a:pt x="496" y="128"/>
                    </a:lnTo>
                    <a:lnTo>
                      <a:pt x="511" y="112"/>
                    </a:lnTo>
                    <a:lnTo>
                      <a:pt x="517" y="95"/>
                    </a:lnTo>
                    <a:lnTo>
                      <a:pt x="516" y="79"/>
                    </a:lnTo>
                    <a:lnTo>
                      <a:pt x="511" y="64"/>
                    </a:lnTo>
                    <a:lnTo>
                      <a:pt x="507" y="55"/>
                    </a:lnTo>
                    <a:lnTo>
                      <a:pt x="505" y="51"/>
                    </a:lnTo>
                    <a:lnTo>
                      <a:pt x="489" y="51"/>
                    </a:lnTo>
                    <a:lnTo>
                      <a:pt x="472" y="51"/>
                    </a:lnTo>
                    <a:lnTo>
                      <a:pt x="451" y="50"/>
                    </a:lnTo>
                    <a:lnTo>
                      <a:pt x="430" y="49"/>
                    </a:lnTo>
                    <a:lnTo>
                      <a:pt x="406" y="46"/>
                    </a:lnTo>
                    <a:lnTo>
                      <a:pt x="383" y="44"/>
                    </a:lnTo>
                    <a:lnTo>
                      <a:pt x="359" y="42"/>
                    </a:lnTo>
                    <a:lnTo>
                      <a:pt x="336" y="39"/>
                    </a:lnTo>
                    <a:lnTo>
                      <a:pt x="312" y="35"/>
                    </a:lnTo>
                    <a:lnTo>
                      <a:pt x="290" y="32"/>
                    </a:lnTo>
                    <a:lnTo>
                      <a:pt x="270" y="27"/>
                    </a:lnTo>
                    <a:lnTo>
                      <a:pt x="251" y="22"/>
                    </a:lnTo>
                    <a:lnTo>
                      <a:pt x="234" y="17"/>
                    </a:lnTo>
                    <a:lnTo>
                      <a:pt x="220" y="12"/>
                    </a:lnTo>
                    <a:lnTo>
                      <a:pt x="211" y="6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" name="Freeform 1039">
                <a:extLst>
                  <a:ext uri="{FF2B5EF4-FFF2-40B4-BE49-F238E27FC236}">
                    <a16:creationId xmlns:a16="http://schemas.microsoft.com/office/drawing/2014/main" id="{E16C924B-5874-4400-9CD6-B7F10D6B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536"/>
                <a:ext cx="37" cy="26"/>
              </a:xfrm>
              <a:custGeom>
                <a:avLst/>
                <a:gdLst>
                  <a:gd name="T0" fmla="*/ 0 w 407"/>
                  <a:gd name="T1" fmla="*/ 0 h 282"/>
                  <a:gd name="T2" fmla="*/ 0 w 407"/>
                  <a:gd name="T3" fmla="*/ 0 h 282"/>
                  <a:gd name="T4" fmla="*/ 0 w 407"/>
                  <a:gd name="T5" fmla="*/ 0 h 282"/>
                  <a:gd name="T6" fmla="*/ 0 w 407"/>
                  <a:gd name="T7" fmla="*/ 0 h 282"/>
                  <a:gd name="T8" fmla="*/ 0 w 407"/>
                  <a:gd name="T9" fmla="*/ 0 h 282"/>
                  <a:gd name="T10" fmla="*/ 0 w 407"/>
                  <a:gd name="T11" fmla="*/ 0 h 282"/>
                  <a:gd name="T12" fmla="*/ 0 w 407"/>
                  <a:gd name="T13" fmla="*/ 0 h 282"/>
                  <a:gd name="T14" fmla="*/ 0 w 407"/>
                  <a:gd name="T15" fmla="*/ 0 h 282"/>
                  <a:gd name="T16" fmla="*/ 0 w 407"/>
                  <a:gd name="T17" fmla="*/ 0 h 282"/>
                  <a:gd name="T18" fmla="*/ 0 w 407"/>
                  <a:gd name="T19" fmla="*/ 0 h 282"/>
                  <a:gd name="T20" fmla="*/ 0 w 407"/>
                  <a:gd name="T21" fmla="*/ 0 h 282"/>
                  <a:gd name="T22" fmla="*/ 0 w 407"/>
                  <a:gd name="T23" fmla="*/ 0 h 282"/>
                  <a:gd name="T24" fmla="*/ 0 w 407"/>
                  <a:gd name="T25" fmla="*/ 0 h 282"/>
                  <a:gd name="T26" fmla="*/ 0 w 407"/>
                  <a:gd name="T27" fmla="*/ 0 h 282"/>
                  <a:gd name="T28" fmla="*/ 0 w 407"/>
                  <a:gd name="T29" fmla="*/ 0 h 282"/>
                  <a:gd name="T30" fmla="*/ 0 w 407"/>
                  <a:gd name="T31" fmla="*/ 0 h 282"/>
                  <a:gd name="T32" fmla="*/ 0 w 407"/>
                  <a:gd name="T33" fmla="*/ 0 h 282"/>
                  <a:gd name="T34" fmla="*/ 0 w 407"/>
                  <a:gd name="T35" fmla="*/ 0 h 282"/>
                  <a:gd name="T36" fmla="*/ 0 w 407"/>
                  <a:gd name="T37" fmla="*/ 0 h 282"/>
                  <a:gd name="T38" fmla="*/ 0 w 407"/>
                  <a:gd name="T39" fmla="*/ 0 h 282"/>
                  <a:gd name="T40" fmla="*/ 0 w 407"/>
                  <a:gd name="T41" fmla="*/ 0 h 282"/>
                  <a:gd name="T42" fmla="*/ 0 w 407"/>
                  <a:gd name="T43" fmla="*/ 0 h 282"/>
                  <a:gd name="T44" fmla="*/ 0 w 407"/>
                  <a:gd name="T45" fmla="*/ 0 h 282"/>
                  <a:gd name="T46" fmla="*/ 0 w 407"/>
                  <a:gd name="T47" fmla="*/ 0 h 282"/>
                  <a:gd name="T48" fmla="*/ 0 w 407"/>
                  <a:gd name="T49" fmla="*/ 0 h 282"/>
                  <a:gd name="T50" fmla="*/ 0 w 407"/>
                  <a:gd name="T51" fmla="*/ 0 h 282"/>
                  <a:gd name="T52" fmla="*/ 0 w 407"/>
                  <a:gd name="T53" fmla="*/ 0 h 282"/>
                  <a:gd name="T54" fmla="*/ 0 w 407"/>
                  <a:gd name="T55" fmla="*/ 0 h 282"/>
                  <a:gd name="T56" fmla="*/ 0 w 407"/>
                  <a:gd name="T57" fmla="*/ 0 h 282"/>
                  <a:gd name="T58" fmla="*/ 0 w 407"/>
                  <a:gd name="T59" fmla="*/ 0 h 282"/>
                  <a:gd name="T60" fmla="*/ 0 w 407"/>
                  <a:gd name="T61" fmla="*/ 0 h 282"/>
                  <a:gd name="T62" fmla="*/ 0 w 407"/>
                  <a:gd name="T63" fmla="*/ 0 h 2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7"/>
                  <a:gd name="T97" fmla="*/ 0 h 282"/>
                  <a:gd name="T98" fmla="*/ 407 w 407"/>
                  <a:gd name="T99" fmla="*/ 282 h 2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7" h="282">
                    <a:moveTo>
                      <a:pt x="167" y="0"/>
                    </a:moveTo>
                    <a:lnTo>
                      <a:pt x="166" y="3"/>
                    </a:lnTo>
                    <a:lnTo>
                      <a:pt x="162" y="9"/>
                    </a:lnTo>
                    <a:lnTo>
                      <a:pt x="156" y="18"/>
                    </a:lnTo>
                    <a:lnTo>
                      <a:pt x="149" y="30"/>
                    </a:lnTo>
                    <a:lnTo>
                      <a:pt x="140" y="43"/>
                    </a:lnTo>
                    <a:lnTo>
                      <a:pt x="129" y="56"/>
                    </a:lnTo>
                    <a:lnTo>
                      <a:pt x="118" y="69"/>
                    </a:lnTo>
                    <a:lnTo>
                      <a:pt x="105" y="82"/>
                    </a:lnTo>
                    <a:lnTo>
                      <a:pt x="90" y="94"/>
                    </a:lnTo>
                    <a:lnTo>
                      <a:pt x="74" y="108"/>
                    </a:lnTo>
                    <a:lnTo>
                      <a:pt x="58" y="124"/>
                    </a:lnTo>
                    <a:lnTo>
                      <a:pt x="41" y="140"/>
                    </a:lnTo>
                    <a:lnTo>
                      <a:pt x="26" y="157"/>
                    </a:lnTo>
                    <a:lnTo>
                      <a:pt x="13" y="175"/>
                    </a:lnTo>
                    <a:lnTo>
                      <a:pt x="4" y="192"/>
                    </a:lnTo>
                    <a:lnTo>
                      <a:pt x="0" y="209"/>
                    </a:lnTo>
                    <a:lnTo>
                      <a:pt x="0" y="226"/>
                    </a:lnTo>
                    <a:lnTo>
                      <a:pt x="4" y="242"/>
                    </a:lnTo>
                    <a:lnTo>
                      <a:pt x="12" y="256"/>
                    </a:lnTo>
                    <a:lnTo>
                      <a:pt x="23" y="268"/>
                    </a:lnTo>
                    <a:lnTo>
                      <a:pt x="38" y="276"/>
                    </a:lnTo>
                    <a:lnTo>
                      <a:pt x="57" y="281"/>
                    </a:lnTo>
                    <a:lnTo>
                      <a:pt x="79" y="282"/>
                    </a:lnTo>
                    <a:lnTo>
                      <a:pt x="105" y="279"/>
                    </a:lnTo>
                    <a:lnTo>
                      <a:pt x="131" y="275"/>
                    </a:lnTo>
                    <a:lnTo>
                      <a:pt x="158" y="271"/>
                    </a:lnTo>
                    <a:lnTo>
                      <a:pt x="182" y="266"/>
                    </a:lnTo>
                    <a:lnTo>
                      <a:pt x="205" y="260"/>
                    </a:lnTo>
                    <a:lnTo>
                      <a:pt x="226" y="252"/>
                    </a:lnTo>
                    <a:lnTo>
                      <a:pt x="244" y="238"/>
                    </a:lnTo>
                    <a:lnTo>
                      <a:pt x="260" y="220"/>
                    </a:lnTo>
                    <a:lnTo>
                      <a:pt x="273" y="195"/>
                    </a:lnTo>
                    <a:lnTo>
                      <a:pt x="285" y="168"/>
                    </a:lnTo>
                    <a:lnTo>
                      <a:pt x="299" y="148"/>
                    </a:lnTo>
                    <a:lnTo>
                      <a:pt x="314" y="132"/>
                    </a:lnTo>
                    <a:lnTo>
                      <a:pt x="329" y="121"/>
                    </a:lnTo>
                    <a:lnTo>
                      <a:pt x="343" y="112"/>
                    </a:lnTo>
                    <a:lnTo>
                      <a:pt x="356" y="107"/>
                    </a:lnTo>
                    <a:lnTo>
                      <a:pt x="369" y="102"/>
                    </a:lnTo>
                    <a:lnTo>
                      <a:pt x="379" y="98"/>
                    </a:lnTo>
                    <a:lnTo>
                      <a:pt x="387" y="91"/>
                    </a:lnTo>
                    <a:lnTo>
                      <a:pt x="394" y="83"/>
                    </a:lnTo>
                    <a:lnTo>
                      <a:pt x="399" y="72"/>
                    </a:lnTo>
                    <a:lnTo>
                      <a:pt x="403" y="61"/>
                    </a:lnTo>
                    <a:lnTo>
                      <a:pt x="405" y="48"/>
                    </a:lnTo>
                    <a:lnTo>
                      <a:pt x="407" y="37"/>
                    </a:lnTo>
                    <a:lnTo>
                      <a:pt x="407" y="28"/>
                    </a:lnTo>
                    <a:lnTo>
                      <a:pt x="406" y="21"/>
                    </a:lnTo>
                    <a:lnTo>
                      <a:pt x="396" y="21"/>
                    </a:lnTo>
                    <a:lnTo>
                      <a:pt x="384" y="19"/>
                    </a:lnTo>
                    <a:lnTo>
                      <a:pt x="370" y="19"/>
                    </a:lnTo>
                    <a:lnTo>
                      <a:pt x="354" y="18"/>
                    </a:lnTo>
                    <a:lnTo>
                      <a:pt x="338" y="17"/>
                    </a:lnTo>
                    <a:lnTo>
                      <a:pt x="320" y="16"/>
                    </a:lnTo>
                    <a:lnTo>
                      <a:pt x="302" y="15"/>
                    </a:lnTo>
                    <a:lnTo>
                      <a:pt x="283" y="14"/>
                    </a:lnTo>
                    <a:lnTo>
                      <a:pt x="265" y="13"/>
                    </a:lnTo>
                    <a:lnTo>
                      <a:pt x="248" y="12"/>
                    </a:lnTo>
                    <a:lnTo>
                      <a:pt x="231" y="10"/>
                    </a:lnTo>
                    <a:lnTo>
                      <a:pt x="215" y="8"/>
                    </a:lnTo>
                    <a:lnTo>
                      <a:pt x="200" y="7"/>
                    </a:lnTo>
                    <a:lnTo>
                      <a:pt x="187" y="5"/>
                    </a:lnTo>
                    <a:lnTo>
                      <a:pt x="175" y="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0" name="Freeform 1040">
                <a:extLst>
                  <a:ext uri="{FF2B5EF4-FFF2-40B4-BE49-F238E27FC236}">
                    <a16:creationId xmlns:a16="http://schemas.microsoft.com/office/drawing/2014/main" id="{CB4D5156-156A-4BE4-BCF7-F05A8CBE9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" y="323"/>
                <a:ext cx="14" cy="90"/>
              </a:xfrm>
              <a:custGeom>
                <a:avLst/>
                <a:gdLst>
                  <a:gd name="T0" fmla="*/ 0 w 149"/>
                  <a:gd name="T1" fmla="*/ 0 h 997"/>
                  <a:gd name="T2" fmla="*/ 0 w 149"/>
                  <a:gd name="T3" fmla="*/ 0 h 997"/>
                  <a:gd name="T4" fmla="*/ 0 w 149"/>
                  <a:gd name="T5" fmla="*/ 0 h 997"/>
                  <a:gd name="T6" fmla="*/ 0 w 149"/>
                  <a:gd name="T7" fmla="*/ 0 h 997"/>
                  <a:gd name="T8" fmla="*/ 0 w 149"/>
                  <a:gd name="T9" fmla="*/ 0 h 997"/>
                  <a:gd name="T10" fmla="*/ 0 w 149"/>
                  <a:gd name="T11" fmla="*/ 0 h 997"/>
                  <a:gd name="T12" fmla="*/ 0 w 149"/>
                  <a:gd name="T13" fmla="*/ 0 h 997"/>
                  <a:gd name="T14" fmla="*/ 0 w 149"/>
                  <a:gd name="T15" fmla="*/ 0 h 997"/>
                  <a:gd name="T16" fmla="*/ 0 w 149"/>
                  <a:gd name="T17" fmla="*/ 0 h 997"/>
                  <a:gd name="T18" fmla="*/ 0 w 149"/>
                  <a:gd name="T19" fmla="*/ 0 h 997"/>
                  <a:gd name="T20" fmla="*/ 0 w 149"/>
                  <a:gd name="T21" fmla="*/ 0 h 997"/>
                  <a:gd name="T22" fmla="*/ 0 w 149"/>
                  <a:gd name="T23" fmla="*/ 0 h 997"/>
                  <a:gd name="T24" fmla="*/ 0 w 149"/>
                  <a:gd name="T25" fmla="*/ 0 h 997"/>
                  <a:gd name="T26" fmla="*/ 0 w 149"/>
                  <a:gd name="T27" fmla="*/ 0 h 997"/>
                  <a:gd name="T28" fmla="*/ 0 w 149"/>
                  <a:gd name="T29" fmla="*/ 0 h 997"/>
                  <a:gd name="T30" fmla="*/ 0 w 149"/>
                  <a:gd name="T31" fmla="*/ 0 h 997"/>
                  <a:gd name="T32" fmla="*/ 0 w 149"/>
                  <a:gd name="T33" fmla="*/ 0 h 997"/>
                  <a:gd name="T34" fmla="*/ 0 w 149"/>
                  <a:gd name="T35" fmla="*/ 0 h 997"/>
                  <a:gd name="T36" fmla="*/ 0 w 149"/>
                  <a:gd name="T37" fmla="*/ 0 h 997"/>
                  <a:gd name="T38" fmla="*/ 0 w 149"/>
                  <a:gd name="T39" fmla="*/ 0 h 997"/>
                  <a:gd name="T40" fmla="*/ 0 w 149"/>
                  <a:gd name="T41" fmla="*/ 0 h 997"/>
                  <a:gd name="T42" fmla="*/ 0 w 149"/>
                  <a:gd name="T43" fmla="*/ 0 h 997"/>
                  <a:gd name="T44" fmla="*/ 0 w 149"/>
                  <a:gd name="T45" fmla="*/ 0 h 997"/>
                  <a:gd name="T46" fmla="*/ 0 w 149"/>
                  <a:gd name="T47" fmla="*/ 0 h 997"/>
                  <a:gd name="T48" fmla="*/ 0 w 149"/>
                  <a:gd name="T49" fmla="*/ 0 h 997"/>
                  <a:gd name="T50" fmla="*/ 0 w 149"/>
                  <a:gd name="T51" fmla="*/ 0 h 997"/>
                  <a:gd name="T52" fmla="*/ 0 w 149"/>
                  <a:gd name="T53" fmla="*/ 0 h 997"/>
                  <a:gd name="T54" fmla="*/ 0 w 149"/>
                  <a:gd name="T55" fmla="*/ 0 h 997"/>
                  <a:gd name="T56" fmla="*/ 0 w 149"/>
                  <a:gd name="T57" fmla="*/ 0 h 997"/>
                  <a:gd name="T58" fmla="*/ 0 w 149"/>
                  <a:gd name="T59" fmla="*/ 0 h 997"/>
                  <a:gd name="T60" fmla="*/ 0 w 149"/>
                  <a:gd name="T61" fmla="*/ 0 h 997"/>
                  <a:gd name="T62" fmla="*/ 0 w 149"/>
                  <a:gd name="T63" fmla="*/ 0 h 997"/>
                  <a:gd name="T64" fmla="*/ 0 w 149"/>
                  <a:gd name="T65" fmla="*/ 0 h 997"/>
                  <a:gd name="T66" fmla="*/ 0 w 149"/>
                  <a:gd name="T67" fmla="*/ 0 h 997"/>
                  <a:gd name="T68" fmla="*/ 0 w 149"/>
                  <a:gd name="T69" fmla="*/ 0 h 99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9"/>
                  <a:gd name="T106" fmla="*/ 0 h 997"/>
                  <a:gd name="T107" fmla="*/ 149 w 149"/>
                  <a:gd name="T108" fmla="*/ 997 h 99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9" h="997">
                    <a:moveTo>
                      <a:pt x="124" y="524"/>
                    </a:moveTo>
                    <a:lnTo>
                      <a:pt x="122" y="545"/>
                    </a:lnTo>
                    <a:lnTo>
                      <a:pt x="122" y="575"/>
                    </a:lnTo>
                    <a:lnTo>
                      <a:pt x="123" y="603"/>
                    </a:lnTo>
                    <a:lnTo>
                      <a:pt x="124" y="619"/>
                    </a:lnTo>
                    <a:lnTo>
                      <a:pt x="126" y="643"/>
                    </a:lnTo>
                    <a:lnTo>
                      <a:pt x="128" y="688"/>
                    </a:lnTo>
                    <a:lnTo>
                      <a:pt x="129" y="734"/>
                    </a:lnTo>
                    <a:lnTo>
                      <a:pt x="131" y="761"/>
                    </a:lnTo>
                    <a:lnTo>
                      <a:pt x="133" y="803"/>
                    </a:lnTo>
                    <a:lnTo>
                      <a:pt x="136" y="884"/>
                    </a:lnTo>
                    <a:lnTo>
                      <a:pt x="137" y="962"/>
                    </a:lnTo>
                    <a:lnTo>
                      <a:pt x="138" y="997"/>
                    </a:lnTo>
                    <a:lnTo>
                      <a:pt x="137" y="997"/>
                    </a:lnTo>
                    <a:lnTo>
                      <a:pt x="133" y="996"/>
                    </a:lnTo>
                    <a:lnTo>
                      <a:pt x="127" y="994"/>
                    </a:lnTo>
                    <a:lnTo>
                      <a:pt x="121" y="991"/>
                    </a:lnTo>
                    <a:lnTo>
                      <a:pt x="112" y="988"/>
                    </a:lnTo>
                    <a:lnTo>
                      <a:pt x="102" y="982"/>
                    </a:lnTo>
                    <a:lnTo>
                      <a:pt x="93" y="977"/>
                    </a:lnTo>
                    <a:lnTo>
                      <a:pt x="82" y="970"/>
                    </a:lnTo>
                    <a:lnTo>
                      <a:pt x="72" y="960"/>
                    </a:lnTo>
                    <a:lnTo>
                      <a:pt x="65" y="946"/>
                    </a:lnTo>
                    <a:lnTo>
                      <a:pt x="57" y="930"/>
                    </a:lnTo>
                    <a:lnTo>
                      <a:pt x="51" y="911"/>
                    </a:lnTo>
                    <a:lnTo>
                      <a:pt x="45" y="893"/>
                    </a:lnTo>
                    <a:lnTo>
                      <a:pt x="37" y="875"/>
                    </a:lnTo>
                    <a:lnTo>
                      <a:pt x="30" y="859"/>
                    </a:lnTo>
                    <a:lnTo>
                      <a:pt x="20" y="846"/>
                    </a:lnTo>
                    <a:lnTo>
                      <a:pt x="13" y="832"/>
                    </a:lnTo>
                    <a:lnTo>
                      <a:pt x="9" y="812"/>
                    </a:lnTo>
                    <a:lnTo>
                      <a:pt x="9" y="788"/>
                    </a:lnTo>
                    <a:lnTo>
                      <a:pt x="12" y="761"/>
                    </a:lnTo>
                    <a:lnTo>
                      <a:pt x="16" y="734"/>
                    </a:lnTo>
                    <a:lnTo>
                      <a:pt x="20" y="709"/>
                    </a:lnTo>
                    <a:lnTo>
                      <a:pt x="23" y="688"/>
                    </a:lnTo>
                    <a:lnTo>
                      <a:pt x="24" y="673"/>
                    </a:lnTo>
                    <a:lnTo>
                      <a:pt x="20" y="622"/>
                    </a:lnTo>
                    <a:lnTo>
                      <a:pt x="13" y="534"/>
                    </a:lnTo>
                    <a:lnTo>
                      <a:pt x="4" y="438"/>
                    </a:lnTo>
                    <a:lnTo>
                      <a:pt x="0" y="361"/>
                    </a:lnTo>
                    <a:lnTo>
                      <a:pt x="1" y="331"/>
                    </a:lnTo>
                    <a:lnTo>
                      <a:pt x="5" y="300"/>
                    </a:lnTo>
                    <a:lnTo>
                      <a:pt x="10" y="271"/>
                    </a:lnTo>
                    <a:lnTo>
                      <a:pt x="18" y="242"/>
                    </a:lnTo>
                    <a:lnTo>
                      <a:pt x="25" y="215"/>
                    </a:lnTo>
                    <a:lnTo>
                      <a:pt x="33" y="191"/>
                    </a:lnTo>
                    <a:lnTo>
                      <a:pt x="40" y="168"/>
                    </a:lnTo>
                    <a:lnTo>
                      <a:pt x="47" y="149"/>
                    </a:lnTo>
                    <a:lnTo>
                      <a:pt x="56" y="107"/>
                    </a:lnTo>
                    <a:lnTo>
                      <a:pt x="62" y="59"/>
                    </a:lnTo>
                    <a:lnTo>
                      <a:pt x="64" y="17"/>
                    </a:lnTo>
                    <a:lnTo>
                      <a:pt x="65" y="1"/>
                    </a:lnTo>
                    <a:lnTo>
                      <a:pt x="76" y="0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101" y="0"/>
                    </a:lnTo>
                    <a:lnTo>
                      <a:pt x="107" y="0"/>
                    </a:lnTo>
                    <a:lnTo>
                      <a:pt x="111" y="1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49" y="76"/>
                    </a:lnTo>
                    <a:lnTo>
                      <a:pt x="146" y="96"/>
                    </a:lnTo>
                    <a:lnTo>
                      <a:pt x="138" y="143"/>
                    </a:lnTo>
                    <a:lnTo>
                      <a:pt x="129" y="198"/>
                    </a:lnTo>
                    <a:lnTo>
                      <a:pt x="123" y="239"/>
                    </a:lnTo>
                    <a:lnTo>
                      <a:pt x="127" y="291"/>
                    </a:lnTo>
                    <a:lnTo>
                      <a:pt x="131" y="356"/>
                    </a:lnTo>
                    <a:lnTo>
                      <a:pt x="131" y="433"/>
                    </a:lnTo>
                    <a:lnTo>
                      <a:pt x="124" y="524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1" name="Freeform 1041">
                <a:extLst>
                  <a:ext uri="{FF2B5EF4-FFF2-40B4-BE49-F238E27FC236}">
                    <a16:creationId xmlns:a16="http://schemas.microsoft.com/office/drawing/2014/main" id="{620E7544-9D35-4788-9BE0-DD29A5F29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242"/>
                <a:ext cx="28" cy="45"/>
              </a:xfrm>
              <a:custGeom>
                <a:avLst/>
                <a:gdLst>
                  <a:gd name="T0" fmla="*/ 0 w 309"/>
                  <a:gd name="T1" fmla="*/ 0 h 487"/>
                  <a:gd name="T2" fmla="*/ 0 w 309"/>
                  <a:gd name="T3" fmla="*/ 0 h 487"/>
                  <a:gd name="T4" fmla="*/ 0 w 309"/>
                  <a:gd name="T5" fmla="*/ 0 h 487"/>
                  <a:gd name="T6" fmla="*/ 0 w 309"/>
                  <a:gd name="T7" fmla="*/ 0 h 487"/>
                  <a:gd name="T8" fmla="*/ 0 w 309"/>
                  <a:gd name="T9" fmla="*/ 0 h 487"/>
                  <a:gd name="T10" fmla="*/ 0 w 309"/>
                  <a:gd name="T11" fmla="*/ 0 h 487"/>
                  <a:gd name="T12" fmla="*/ 0 w 309"/>
                  <a:gd name="T13" fmla="*/ 0 h 487"/>
                  <a:gd name="T14" fmla="*/ 0 w 309"/>
                  <a:gd name="T15" fmla="*/ 0 h 487"/>
                  <a:gd name="T16" fmla="*/ 0 w 309"/>
                  <a:gd name="T17" fmla="*/ 0 h 487"/>
                  <a:gd name="T18" fmla="*/ 0 w 309"/>
                  <a:gd name="T19" fmla="*/ 0 h 487"/>
                  <a:gd name="T20" fmla="*/ 0 w 309"/>
                  <a:gd name="T21" fmla="*/ 0 h 487"/>
                  <a:gd name="T22" fmla="*/ 0 w 309"/>
                  <a:gd name="T23" fmla="*/ 0 h 487"/>
                  <a:gd name="T24" fmla="*/ 0 w 309"/>
                  <a:gd name="T25" fmla="*/ 0 h 487"/>
                  <a:gd name="T26" fmla="*/ 0 w 309"/>
                  <a:gd name="T27" fmla="*/ 0 h 487"/>
                  <a:gd name="T28" fmla="*/ 0 w 309"/>
                  <a:gd name="T29" fmla="*/ 0 h 487"/>
                  <a:gd name="T30" fmla="*/ 0 w 309"/>
                  <a:gd name="T31" fmla="*/ 0 h 487"/>
                  <a:gd name="T32" fmla="*/ 0 w 309"/>
                  <a:gd name="T33" fmla="*/ 0 h 487"/>
                  <a:gd name="T34" fmla="*/ 0 w 309"/>
                  <a:gd name="T35" fmla="*/ 0 h 487"/>
                  <a:gd name="T36" fmla="*/ 0 w 309"/>
                  <a:gd name="T37" fmla="*/ 0 h 487"/>
                  <a:gd name="T38" fmla="*/ 0 w 309"/>
                  <a:gd name="T39" fmla="*/ 0 h 487"/>
                  <a:gd name="T40" fmla="*/ 0 w 309"/>
                  <a:gd name="T41" fmla="*/ 0 h 487"/>
                  <a:gd name="T42" fmla="*/ 0 w 309"/>
                  <a:gd name="T43" fmla="*/ 0 h 487"/>
                  <a:gd name="T44" fmla="*/ 0 w 309"/>
                  <a:gd name="T45" fmla="*/ 0 h 487"/>
                  <a:gd name="T46" fmla="*/ 0 w 309"/>
                  <a:gd name="T47" fmla="*/ 0 h 487"/>
                  <a:gd name="T48" fmla="*/ 0 w 309"/>
                  <a:gd name="T49" fmla="*/ 0 h 487"/>
                  <a:gd name="T50" fmla="*/ 0 w 309"/>
                  <a:gd name="T51" fmla="*/ 0 h 487"/>
                  <a:gd name="T52" fmla="*/ 0 w 309"/>
                  <a:gd name="T53" fmla="*/ 0 h 487"/>
                  <a:gd name="T54" fmla="*/ 0 w 309"/>
                  <a:gd name="T55" fmla="*/ 0 h 487"/>
                  <a:gd name="T56" fmla="*/ 0 w 309"/>
                  <a:gd name="T57" fmla="*/ 0 h 487"/>
                  <a:gd name="T58" fmla="*/ 0 w 309"/>
                  <a:gd name="T59" fmla="*/ 0 h 487"/>
                  <a:gd name="T60" fmla="*/ 0 w 309"/>
                  <a:gd name="T61" fmla="*/ 0 h 487"/>
                  <a:gd name="T62" fmla="*/ 0 w 309"/>
                  <a:gd name="T63" fmla="*/ 0 h 487"/>
                  <a:gd name="T64" fmla="*/ 0 w 309"/>
                  <a:gd name="T65" fmla="*/ 0 h 487"/>
                  <a:gd name="T66" fmla="*/ 0 w 309"/>
                  <a:gd name="T67" fmla="*/ 0 h 487"/>
                  <a:gd name="T68" fmla="*/ 0 w 309"/>
                  <a:gd name="T69" fmla="*/ 0 h 487"/>
                  <a:gd name="T70" fmla="*/ 0 w 309"/>
                  <a:gd name="T71" fmla="*/ 0 h 487"/>
                  <a:gd name="T72" fmla="*/ 0 w 309"/>
                  <a:gd name="T73" fmla="*/ 0 h 487"/>
                  <a:gd name="T74" fmla="*/ 0 w 309"/>
                  <a:gd name="T75" fmla="*/ 0 h 487"/>
                  <a:gd name="T76" fmla="*/ 0 w 309"/>
                  <a:gd name="T77" fmla="*/ 0 h 487"/>
                  <a:gd name="T78" fmla="*/ 0 w 309"/>
                  <a:gd name="T79" fmla="*/ 0 h 48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09"/>
                  <a:gd name="T121" fmla="*/ 0 h 487"/>
                  <a:gd name="T122" fmla="*/ 309 w 309"/>
                  <a:gd name="T123" fmla="*/ 487 h 48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09" h="487">
                    <a:moveTo>
                      <a:pt x="30" y="289"/>
                    </a:moveTo>
                    <a:lnTo>
                      <a:pt x="59" y="289"/>
                    </a:lnTo>
                    <a:lnTo>
                      <a:pt x="88" y="285"/>
                    </a:lnTo>
                    <a:lnTo>
                      <a:pt x="115" y="279"/>
                    </a:lnTo>
                    <a:lnTo>
                      <a:pt x="139" y="269"/>
                    </a:lnTo>
                    <a:lnTo>
                      <a:pt x="161" y="260"/>
                    </a:lnTo>
                    <a:lnTo>
                      <a:pt x="179" y="249"/>
                    </a:lnTo>
                    <a:lnTo>
                      <a:pt x="192" y="240"/>
                    </a:lnTo>
                    <a:lnTo>
                      <a:pt x="199" y="232"/>
                    </a:lnTo>
                    <a:lnTo>
                      <a:pt x="209" y="217"/>
                    </a:lnTo>
                    <a:lnTo>
                      <a:pt x="216" y="204"/>
                    </a:lnTo>
                    <a:lnTo>
                      <a:pt x="219" y="189"/>
                    </a:lnTo>
                    <a:lnTo>
                      <a:pt x="219" y="175"/>
                    </a:lnTo>
                    <a:lnTo>
                      <a:pt x="216" y="157"/>
                    </a:lnTo>
                    <a:lnTo>
                      <a:pt x="215" y="133"/>
                    </a:lnTo>
                    <a:lnTo>
                      <a:pt x="216" y="112"/>
                    </a:lnTo>
                    <a:lnTo>
                      <a:pt x="217" y="99"/>
                    </a:lnTo>
                    <a:lnTo>
                      <a:pt x="216" y="89"/>
                    </a:lnTo>
                    <a:lnTo>
                      <a:pt x="213" y="72"/>
                    </a:lnTo>
                    <a:lnTo>
                      <a:pt x="211" y="54"/>
                    </a:lnTo>
                    <a:lnTo>
                      <a:pt x="212" y="41"/>
                    </a:lnTo>
                    <a:lnTo>
                      <a:pt x="214" y="36"/>
                    </a:lnTo>
                    <a:lnTo>
                      <a:pt x="217" y="28"/>
                    </a:lnTo>
                    <a:lnTo>
                      <a:pt x="220" y="21"/>
                    </a:lnTo>
                    <a:lnTo>
                      <a:pt x="225" y="14"/>
                    </a:lnTo>
                    <a:lnTo>
                      <a:pt x="231" y="7"/>
                    </a:lnTo>
                    <a:lnTo>
                      <a:pt x="238" y="2"/>
                    </a:lnTo>
                    <a:lnTo>
                      <a:pt x="246" y="0"/>
                    </a:lnTo>
                    <a:lnTo>
                      <a:pt x="257" y="1"/>
                    </a:lnTo>
                    <a:lnTo>
                      <a:pt x="273" y="8"/>
                    </a:lnTo>
                    <a:lnTo>
                      <a:pt x="280" y="20"/>
                    </a:lnTo>
                    <a:lnTo>
                      <a:pt x="280" y="35"/>
                    </a:lnTo>
                    <a:lnTo>
                      <a:pt x="277" y="50"/>
                    </a:lnTo>
                    <a:lnTo>
                      <a:pt x="273" y="64"/>
                    </a:lnTo>
                    <a:lnTo>
                      <a:pt x="268" y="77"/>
                    </a:lnTo>
                    <a:lnTo>
                      <a:pt x="262" y="88"/>
                    </a:lnTo>
                    <a:lnTo>
                      <a:pt x="259" y="95"/>
                    </a:lnTo>
                    <a:lnTo>
                      <a:pt x="259" y="100"/>
                    </a:lnTo>
                    <a:lnTo>
                      <a:pt x="259" y="112"/>
                    </a:lnTo>
                    <a:lnTo>
                      <a:pt x="262" y="126"/>
                    </a:lnTo>
                    <a:lnTo>
                      <a:pt x="268" y="140"/>
                    </a:lnTo>
                    <a:lnTo>
                      <a:pt x="275" y="155"/>
                    </a:lnTo>
                    <a:lnTo>
                      <a:pt x="281" y="169"/>
                    </a:lnTo>
                    <a:lnTo>
                      <a:pt x="289" y="182"/>
                    </a:lnTo>
                    <a:lnTo>
                      <a:pt x="294" y="192"/>
                    </a:lnTo>
                    <a:lnTo>
                      <a:pt x="297" y="199"/>
                    </a:lnTo>
                    <a:lnTo>
                      <a:pt x="309" y="300"/>
                    </a:lnTo>
                    <a:lnTo>
                      <a:pt x="309" y="308"/>
                    </a:lnTo>
                    <a:lnTo>
                      <a:pt x="307" y="316"/>
                    </a:lnTo>
                    <a:lnTo>
                      <a:pt x="301" y="322"/>
                    </a:lnTo>
                    <a:lnTo>
                      <a:pt x="293" y="327"/>
                    </a:lnTo>
                    <a:lnTo>
                      <a:pt x="283" y="334"/>
                    </a:lnTo>
                    <a:lnTo>
                      <a:pt x="270" y="341"/>
                    </a:lnTo>
                    <a:lnTo>
                      <a:pt x="254" y="350"/>
                    </a:lnTo>
                    <a:lnTo>
                      <a:pt x="237" y="363"/>
                    </a:lnTo>
                    <a:lnTo>
                      <a:pt x="216" y="376"/>
                    </a:lnTo>
                    <a:lnTo>
                      <a:pt x="192" y="388"/>
                    </a:lnTo>
                    <a:lnTo>
                      <a:pt x="166" y="398"/>
                    </a:lnTo>
                    <a:lnTo>
                      <a:pt x="140" y="407"/>
                    </a:lnTo>
                    <a:lnTo>
                      <a:pt x="117" y="414"/>
                    </a:lnTo>
                    <a:lnTo>
                      <a:pt x="97" y="419"/>
                    </a:lnTo>
                    <a:lnTo>
                      <a:pt x="84" y="422"/>
                    </a:lnTo>
                    <a:lnTo>
                      <a:pt x="79" y="423"/>
                    </a:lnTo>
                    <a:lnTo>
                      <a:pt x="61" y="487"/>
                    </a:lnTo>
                    <a:lnTo>
                      <a:pt x="30" y="421"/>
                    </a:lnTo>
                    <a:lnTo>
                      <a:pt x="27" y="421"/>
                    </a:lnTo>
                    <a:lnTo>
                      <a:pt x="18" y="420"/>
                    </a:lnTo>
                    <a:lnTo>
                      <a:pt x="9" y="418"/>
                    </a:lnTo>
                    <a:lnTo>
                      <a:pt x="2" y="414"/>
                    </a:lnTo>
                    <a:lnTo>
                      <a:pt x="0" y="403"/>
                    </a:lnTo>
                    <a:lnTo>
                      <a:pt x="0" y="385"/>
                    </a:lnTo>
                    <a:lnTo>
                      <a:pt x="0" y="365"/>
                    </a:lnTo>
                    <a:lnTo>
                      <a:pt x="0" y="346"/>
                    </a:lnTo>
                    <a:lnTo>
                      <a:pt x="11" y="342"/>
                    </a:lnTo>
                    <a:lnTo>
                      <a:pt x="19" y="335"/>
                    </a:lnTo>
                    <a:lnTo>
                      <a:pt x="25" y="326"/>
                    </a:lnTo>
                    <a:lnTo>
                      <a:pt x="28" y="316"/>
                    </a:lnTo>
                    <a:lnTo>
                      <a:pt x="30" y="306"/>
                    </a:lnTo>
                    <a:lnTo>
                      <a:pt x="30" y="298"/>
                    </a:lnTo>
                    <a:lnTo>
                      <a:pt x="30" y="291"/>
                    </a:lnTo>
                    <a:lnTo>
                      <a:pt x="30" y="289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2" name="Freeform 1042">
                <a:extLst>
                  <a:ext uri="{FF2B5EF4-FFF2-40B4-BE49-F238E27FC236}">
                    <a16:creationId xmlns:a16="http://schemas.microsoft.com/office/drawing/2014/main" id="{3E42CB10-4C47-4E7E-80EF-E03FF6DC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" y="227"/>
                <a:ext cx="26" cy="31"/>
              </a:xfrm>
              <a:custGeom>
                <a:avLst/>
                <a:gdLst>
                  <a:gd name="T0" fmla="*/ 0 w 282"/>
                  <a:gd name="T1" fmla="*/ 0 h 342"/>
                  <a:gd name="T2" fmla="*/ 0 w 282"/>
                  <a:gd name="T3" fmla="*/ 0 h 342"/>
                  <a:gd name="T4" fmla="*/ 0 w 282"/>
                  <a:gd name="T5" fmla="*/ 0 h 342"/>
                  <a:gd name="T6" fmla="*/ 0 w 282"/>
                  <a:gd name="T7" fmla="*/ 0 h 342"/>
                  <a:gd name="T8" fmla="*/ 0 w 282"/>
                  <a:gd name="T9" fmla="*/ 0 h 342"/>
                  <a:gd name="T10" fmla="*/ 0 w 282"/>
                  <a:gd name="T11" fmla="*/ 0 h 342"/>
                  <a:gd name="T12" fmla="*/ 0 w 282"/>
                  <a:gd name="T13" fmla="*/ 0 h 342"/>
                  <a:gd name="T14" fmla="*/ 0 w 282"/>
                  <a:gd name="T15" fmla="*/ 0 h 342"/>
                  <a:gd name="T16" fmla="*/ 0 w 282"/>
                  <a:gd name="T17" fmla="*/ 0 h 342"/>
                  <a:gd name="T18" fmla="*/ 0 w 282"/>
                  <a:gd name="T19" fmla="*/ 0 h 342"/>
                  <a:gd name="T20" fmla="*/ 0 w 282"/>
                  <a:gd name="T21" fmla="*/ 0 h 342"/>
                  <a:gd name="T22" fmla="*/ 0 w 282"/>
                  <a:gd name="T23" fmla="*/ 0 h 342"/>
                  <a:gd name="T24" fmla="*/ 0 w 282"/>
                  <a:gd name="T25" fmla="*/ 0 h 342"/>
                  <a:gd name="T26" fmla="*/ 0 w 282"/>
                  <a:gd name="T27" fmla="*/ 0 h 342"/>
                  <a:gd name="T28" fmla="*/ 0 w 282"/>
                  <a:gd name="T29" fmla="*/ 0 h 342"/>
                  <a:gd name="T30" fmla="*/ 0 w 282"/>
                  <a:gd name="T31" fmla="*/ 0 h 342"/>
                  <a:gd name="T32" fmla="*/ 0 w 282"/>
                  <a:gd name="T33" fmla="*/ 0 h 342"/>
                  <a:gd name="T34" fmla="*/ 0 w 282"/>
                  <a:gd name="T35" fmla="*/ 0 h 342"/>
                  <a:gd name="T36" fmla="*/ 0 w 282"/>
                  <a:gd name="T37" fmla="*/ 0 h 342"/>
                  <a:gd name="T38" fmla="*/ 0 w 282"/>
                  <a:gd name="T39" fmla="*/ 0 h 342"/>
                  <a:gd name="T40" fmla="*/ 0 w 282"/>
                  <a:gd name="T41" fmla="*/ 0 h 342"/>
                  <a:gd name="T42" fmla="*/ 0 w 282"/>
                  <a:gd name="T43" fmla="*/ 0 h 342"/>
                  <a:gd name="T44" fmla="*/ 0 w 282"/>
                  <a:gd name="T45" fmla="*/ 0 h 342"/>
                  <a:gd name="T46" fmla="*/ 0 w 282"/>
                  <a:gd name="T47" fmla="*/ 0 h 342"/>
                  <a:gd name="T48" fmla="*/ 0 w 282"/>
                  <a:gd name="T49" fmla="*/ 0 h 342"/>
                  <a:gd name="T50" fmla="*/ 0 w 282"/>
                  <a:gd name="T51" fmla="*/ 0 h 342"/>
                  <a:gd name="T52" fmla="*/ 0 w 282"/>
                  <a:gd name="T53" fmla="*/ 0 h 342"/>
                  <a:gd name="T54" fmla="*/ 0 w 282"/>
                  <a:gd name="T55" fmla="*/ 0 h 342"/>
                  <a:gd name="T56" fmla="*/ 0 w 282"/>
                  <a:gd name="T57" fmla="*/ 0 h 342"/>
                  <a:gd name="T58" fmla="*/ 0 w 282"/>
                  <a:gd name="T59" fmla="*/ 0 h 342"/>
                  <a:gd name="T60" fmla="*/ 0 w 282"/>
                  <a:gd name="T61" fmla="*/ 0 h 342"/>
                  <a:gd name="T62" fmla="*/ 0 w 282"/>
                  <a:gd name="T63" fmla="*/ 0 h 342"/>
                  <a:gd name="T64" fmla="*/ 0 w 282"/>
                  <a:gd name="T65" fmla="*/ 0 h 342"/>
                  <a:gd name="T66" fmla="*/ 0 w 282"/>
                  <a:gd name="T67" fmla="*/ 0 h 342"/>
                  <a:gd name="T68" fmla="*/ 0 w 282"/>
                  <a:gd name="T69" fmla="*/ 0 h 342"/>
                  <a:gd name="T70" fmla="*/ 0 w 282"/>
                  <a:gd name="T71" fmla="*/ 0 h 34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82"/>
                  <a:gd name="T109" fmla="*/ 0 h 342"/>
                  <a:gd name="T110" fmla="*/ 282 w 282"/>
                  <a:gd name="T111" fmla="*/ 342 h 34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82" h="342">
                    <a:moveTo>
                      <a:pt x="35" y="314"/>
                    </a:moveTo>
                    <a:lnTo>
                      <a:pt x="36" y="314"/>
                    </a:lnTo>
                    <a:lnTo>
                      <a:pt x="40" y="314"/>
                    </a:lnTo>
                    <a:lnTo>
                      <a:pt x="44" y="313"/>
                    </a:lnTo>
                    <a:lnTo>
                      <a:pt x="50" y="311"/>
                    </a:lnTo>
                    <a:lnTo>
                      <a:pt x="57" y="310"/>
                    </a:lnTo>
                    <a:lnTo>
                      <a:pt x="65" y="308"/>
                    </a:lnTo>
                    <a:lnTo>
                      <a:pt x="74" y="305"/>
                    </a:lnTo>
                    <a:lnTo>
                      <a:pt x="83" y="301"/>
                    </a:lnTo>
                    <a:lnTo>
                      <a:pt x="94" y="299"/>
                    </a:lnTo>
                    <a:lnTo>
                      <a:pt x="106" y="301"/>
                    </a:lnTo>
                    <a:lnTo>
                      <a:pt x="120" y="306"/>
                    </a:lnTo>
                    <a:lnTo>
                      <a:pt x="133" y="314"/>
                    </a:lnTo>
                    <a:lnTo>
                      <a:pt x="146" y="321"/>
                    </a:lnTo>
                    <a:lnTo>
                      <a:pt x="158" y="329"/>
                    </a:lnTo>
                    <a:lnTo>
                      <a:pt x="168" y="336"/>
                    </a:lnTo>
                    <a:lnTo>
                      <a:pt x="175" y="339"/>
                    </a:lnTo>
                    <a:lnTo>
                      <a:pt x="198" y="342"/>
                    </a:lnTo>
                    <a:lnTo>
                      <a:pt x="218" y="337"/>
                    </a:lnTo>
                    <a:lnTo>
                      <a:pt x="235" y="326"/>
                    </a:lnTo>
                    <a:lnTo>
                      <a:pt x="250" y="311"/>
                    </a:lnTo>
                    <a:lnTo>
                      <a:pt x="261" y="295"/>
                    </a:lnTo>
                    <a:lnTo>
                      <a:pt x="269" y="277"/>
                    </a:lnTo>
                    <a:lnTo>
                      <a:pt x="274" y="261"/>
                    </a:lnTo>
                    <a:lnTo>
                      <a:pt x="274" y="248"/>
                    </a:lnTo>
                    <a:lnTo>
                      <a:pt x="273" y="223"/>
                    </a:lnTo>
                    <a:lnTo>
                      <a:pt x="277" y="192"/>
                    </a:lnTo>
                    <a:lnTo>
                      <a:pt x="281" y="164"/>
                    </a:lnTo>
                    <a:lnTo>
                      <a:pt x="282" y="140"/>
                    </a:lnTo>
                    <a:lnTo>
                      <a:pt x="278" y="131"/>
                    </a:lnTo>
                    <a:lnTo>
                      <a:pt x="266" y="124"/>
                    </a:lnTo>
                    <a:lnTo>
                      <a:pt x="248" y="116"/>
                    </a:lnTo>
                    <a:lnTo>
                      <a:pt x="228" y="110"/>
                    </a:lnTo>
                    <a:lnTo>
                      <a:pt x="204" y="105"/>
                    </a:lnTo>
                    <a:lnTo>
                      <a:pt x="180" y="100"/>
                    </a:lnTo>
                    <a:lnTo>
                      <a:pt x="157" y="98"/>
                    </a:lnTo>
                    <a:lnTo>
                      <a:pt x="137" y="97"/>
                    </a:lnTo>
                    <a:lnTo>
                      <a:pt x="120" y="94"/>
                    </a:lnTo>
                    <a:lnTo>
                      <a:pt x="105" y="88"/>
                    </a:lnTo>
                    <a:lnTo>
                      <a:pt x="92" y="79"/>
                    </a:lnTo>
                    <a:lnTo>
                      <a:pt x="81" y="68"/>
                    </a:lnTo>
                    <a:lnTo>
                      <a:pt x="73" y="56"/>
                    </a:lnTo>
                    <a:lnTo>
                      <a:pt x="65" y="44"/>
                    </a:lnTo>
                    <a:lnTo>
                      <a:pt x="61" y="34"/>
                    </a:lnTo>
                    <a:lnTo>
                      <a:pt x="58" y="24"/>
                    </a:lnTo>
                    <a:lnTo>
                      <a:pt x="51" y="11"/>
                    </a:lnTo>
                    <a:lnTo>
                      <a:pt x="43" y="2"/>
                    </a:lnTo>
                    <a:lnTo>
                      <a:pt x="34" y="0"/>
                    </a:lnTo>
                    <a:lnTo>
                      <a:pt x="30" y="5"/>
                    </a:lnTo>
                    <a:lnTo>
                      <a:pt x="27" y="15"/>
                    </a:lnTo>
                    <a:lnTo>
                      <a:pt x="20" y="24"/>
                    </a:lnTo>
                    <a:lnTo>
                      <a:pt x="12" y="34"/>
                    </a:lnTo>
                    <a:lnTo>
                      <a:pt x="0" y="42"/>
                    </a:lnTo>
                    <a:lnTo>
                      <a:pt x="1" y="52"/>
                    </a:lnTo>
                    <a:lnTo>
                      <a:pt x="3" y="73"/>
                    </a:lnTo>
                    <a:lnTo>
                      <a:pt x="4" y="96"/>
                    </a:lnTo>
                    <a:lnTo>
                      <a:pt x="4" y="111"/>
                    </a:lnTo>
                    <a:lnTo>
                      <a:pt x="2" y="123"/>
                    </a:lnTo>
                    <a:lnTo>
                      <a:pt x="2" y="137"/>
                    </a:lnTo>
                    <a:lnTo>
                      <a:pt x="7" y="153"/>
                    </a:lnTo>
                    <a:lnTo>
                      <a:pt x="19" y="168"/>
                    </a:lnTo>
                    <a:lnTo>
                      <a:pt x="28" y="182"/>
                    </a:lnTo>
                    <a:lnTo>
                      <a:pt x="28" y="193"/>
                    </a:lnTo>
                    <a:lnTo>
                      <a:pt x="22" y="204"/>
                    </a:lnTo>
                    <a:lnTo>
                      <a:pt x="19" y="211"/>
                    </a:lnTo>
                    <a:lnTo>
                      <a:pt x="18" y="221"/>
                    </a:lnTo>
                    <a:lnTo>
                      <a:pt x="17" y="238"/>
                    </a:lnTo>
                    <a:lnTo>
                      <a:pt x="19" y="261"/>
                    </a:lnTo>
                    <a:lnTo>
                      <a:pt x="28" y="289"/>
                    </a:lnTo>
                    <a:lnTo>
                      <a:pt x="31" y="297"/>
                    </a:lnTo>
                    <a:lnTo>
                      <a:pt x="33" y="305"/>
                    </a:lnTo>
                    <a:lnTo>
                      <a:pt x="34" y="311"/>
                    </a:lnTo>
                    <a:lnTo>
                      <a:pt x="35" y="314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Freeform 1043">
                <a:extLst>
                  <a:ext uri="{FF2B5EF4-FFF2-40B4-BE49-F238E27FC236}">
                    <a16:creationId xmlns:a16="http://schemas.microsoft.com/office/drawing/2014/main" id="{1AF2A7DE-C9A3-434B-8958-8873117B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" y="328"/>
                <a:ext cx="67" cy="74"/>
              </a:xfrm>
              <a:custGeom>
                <a:avLst/>
                <a:gdLst>
                  <a:gd name="T0" fmla="*/ 0 w 738"/>
                  <a:gd name="T1" fmla="*/ 0 h 811"/>
                  <a:gd name="T2" fmla="*/ 0 w 738"/>
                  <a:gd name="T3" fmla="*/ 0 h 811"/>
                  <a:gd name="T4" fmla="*/ 0 w 738"/>
                  <a:gd name="T5" fmla="*/ 0 h 811"/>
                  <a:gd name="T6" fmla="*/ 0 w 738"/>
                  <a:gd name="T7" fmla="*/ 0 h 811"/>
                  <a:gd name="T8" fmla="*/ 0 w 738"/>
                  <a:gd name="T9" fmla="*/ 0 h 811"/>
                  <a:gd name="T10" fmla="*/ 0 w 738"/>
                  <a:gd name="T11" fmla="*/ 0 h 811"/>
                  <a:gd name="T12" fmla="*/ 0 w 738"/>
                  <a:gd name="T13" fmla="*/ 0 h 811"/>
                  <a:gd name="T14" fmla="*/ 0 w 738"/>
                  <a:gd name="T15" fmla="*/ 0 h 811"/>
                  <a:gd name="T16" fmla="*/ 0 w 738"/>
                  <a:gd name="T17" fmla="*/ 0 h 811"/>
                  <a:gd name="T18" fmla="*/ 0 w 738"/>
                  <a:gd name="T19" fmla="*/ 0 h 811"/>
                  <a:gd name="T20" fmla="*/ 0 w 738"/>
                  <a:gd name="T21" fmla="*/ 0 h 811"/>
                  <a:gd name="T22" fmla="*/ 0 w 738"/>
                  <a:gd name="T23" fmla="*/ 0 h 811"/>
                  <a:gd name="T24" fmla="*/ 0 w 738"/>
                  <a:gd name="T25" fmla="*/ 0 h 811"/>
                  <a:gd name="T26" fmla="*/ 0 w 738"/>
                  <a:gd name="T27" fmla="*/ 0 h 811"/>
                  <a:gd name="T28" fmla="*/ 0 w 738"/>
                  <a:gd name="T29" fmla="*/ 0 h 811"/>
                  <a:gd name="T30" fmla="*/ 0 w 738"/>
                  <a:gd name="T31" fmla="*/ 0 h 811"/>
                  <a:gd name="T32" fmla="*/ 0 w 738"/>
                  <a:gd name="T33" fmla="*/ 0 h 811"/>
                  <a:gd name="T34" fmla="*/ 0 w 738"/>
                  <a:gd name="T35" fmla="*/ 0 h 811"/>
                  <a:gd name="T36" fmla="*/ 0 w 738"/>
                  <a:gd name="T37" fmla="*/ 0 h 811"/>
                  <a:gd name="T38" fmla="*/ 0 w 738"/>
                  <a:gd name="T39" fmla="*/ 0 h 811"/>
                  <a:gd name="T40" fmla="*/ 0 w 738"/>
                  <a:gd name="T41" fmla="*/ 0 h 811"/>
                  <a:gd name="T42" fmla="*/ 0 w 738"/>
                  <a:gd name="T43" fmla="*/ 0 h 811"/>
                  <a:gd name="T44" fmla="*/ 0 w 738"/>
                  <a:gd name="T45" fmla="*/ 0 h 811"/>
                  <a:gd name="T46" fmla="*/ 0 w 738"/>
                  <a:gd name="T47" fmla="*/ 0 h 811"/>
                  <a:gd name="T48" fmla="*/ 0 w 738"/>
                  <a:gd name="T49" fmla="*/ 0 h 811"/>
                  <a:gd name="T50" fmla="*/ 0 w 738"/>
                  <a:gd name="T51" fmla="*/ 0 h 811"/>
                  <a:gd name="T52" fmla="*/ 0 w 738"/>
                  <a:gd name="T53" fmla="*/ 0 h 811"/>
                  <a:gd name="T54" fmla="*/ 0 w 738"/>
                  <a:gd name="T55" fmla="*/ 0 h 811"/>
                  <a:gd name="T56" fmla="*/ 0 w 738"/>
                  <a:gd name="T57" fmla="*/ 0 h 811"/>
                  <a:gd name="T58" fmla="*/ 0 w 738"/>
                  <a:gd name="T59" fmla="*/ 0 h 811"/>
                  <a:gd name="T60" fmla="*/ 0 w 738"/>
                  <a:gd name="T61" fmla="*/ 0 h 811"/>
                  <a:gd name="T62" fmla="*/ 0 w 738"/>
                  <a:gd name="T63" fmla="*/ 0 h 811"/>
                  <a:gd name="T64" fmla="*/ 0 w 738"/>
                  <a:gd name="T65" fmla="*/ 0 h 811"/>
                  <a:gd name="T66" fmla="*/ 0 w 738"/>
                  <a:gd name="T67" fmla="*/ 0 h 811"/>
                  <a:gd name="T68" fmla="*/ 0 w 738"/>
                  <a:gd name="T69" fmla="*/ 0 h 811"/>
                  <a:gd name="T70" fmla="*/ 0 w 738"/>
                  <a:gd name="T71" fmla="*/ 0 h 811"/>
                  <a:gd name="T72" fmla="*/ 0 w 738"/>
                  <a:gd name="T73" fmla="*/ 0 h 811"/>
                  <a:gd name="T74" fmla="*/ 0 w 738"/>
                  <a:gd name="T75" fmla="*/ 0 h 811"/>
                  <a:gd name="T76" fmla="*/ 0 w 738"/>
                  <a:gd name="T77" fmla="*/ 0 h 811"/>
                  <a:gd name="T78" fmla="*/ 0 w 738"/>
                  <a:gd name="T79" fmla="*/ 0 h 811"/>
                  <a:gd name="T80" fmla="*/ 0 w 738"/>
                  <a:gd name="T81" fmla="*/ 0 h 811"/>
                  <a:gd name="T82" fmla="*/ 0 w 738"/>
                  <a:gd name="T83" fmla="*/ 0 h 811"/>
                  <a:gd name="T84" fmla="*/ 0 w 738"/>
                  <a:gd name="T85" fmla="*/ 0 h 811"/>
                  <a:gd name="T86" fmla="*/ 0 w 738"/>
                  <a:gd name="T87" fmla="*/ 0 h 811"/>
                  <a:gd name="T88" fmla="*/ 0 w 738"/>
                  <a:gd name="T89" fmla="*/ 0 h 811"/>
                  <a:gd name="T90" fmla="*/ 0 w 738"/>
                  <a:gd name="T91" fmla="*/ 0 h 811"/>
                  <a:gd name="T92" fmla="*/ 0 w 738"/>
                  <a:gd name="T93" fmla="*/ 0 h 811"/>
                  <a:gd name="T94" fmla="*/ 0 w 738"/>
                  <a:gd name="T95" fmla="*/ 0 h 811"/>
                  <a:gd name="T96" fmla="*/ 0 w 738"/>
                  <a:gd name="T97" fmla="*/ 0 h 811"/>
                  <a:gd name="T98" fmla="*/ 0 w 738"/>
                  <a:gd name="T99" fmla="*/ 0 h 811"/>
                  <a:gd name="T100" fmla="*/ 0 w 738"/>
                  <a:gd name="T101" fmla="*/ 0 h 811"/>
                  <a:gd name="T102" fmla="*/ 0 w 738"/>
                  <a:gd name="T103" fmla="*/ 0 h 811"/>
                  <a:gd name="T104" fmla="*/ 0 w 738"/>
                  <a:gd name="T105" fmla="*/ 0 h 811"/>
                  <a:gd name="T106" fmla="*/ 0 w 738"/>
                  <a:gd name="T107" fmla="*/ 0 h 811"/>
                  <a:gd name="T108" fmla="*/ 0 w 738"/>
                  <a:gd name="T109" fmla="*/ 0 h 811"/>
                  <a:gd name="T110" fmla="*/ 0 w 738"/>
                  <a:gd name="T111" fmla="*/ 0 h 811"/>
                  <a:gd name="T112" fmla="*/ 0 w 738"/>
                  <a:gd name="T113" fmla="*/ 0 h 811"/>
                  <a:gd name="T114" fmla="*/ 0 w 738"/>
                  <a:gd name="T115" fmla="*/ 0 h 811"/>
                  <a:gd name="T116" fmla="*/ 0 w 738"/>
                  <a:gd name="T117" fmla="*/ 0 h 811"/>
                  <a:gd name="T118" fmla="*/ 0 w 738"/>
                  <a:gd name="T119" fmla="*/ 0 h 81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38"/>
                  <a:gd name="T181" fmla="*/ 0 h 811"/>
                  <a:gd name="T182" fmla="*/ 738 w 738"/>
                  <a:gd name="T183" fmla="*/ 811 h 81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38" h="811">
                    <a:moveTo>
                      <a:pt x="10" y="785"/>
                    </a:moveTo>
                    <a:lnTo>
                      <a:pt x="3" y="789"/>
                    </a:lnTo>
                    <a:lnTo>
                      <a:pt x="0" y="795"/>
                    </a:lnTo>
                    <a:lnTo>
                      <a:pt x="2" y="801"/>
                    </a:lnTo>
                    <a:lnTo>
                      <a:pt x="11" y="808"/>
                    </a:lnTo>
                    <a:lnTo>
                      <a:pt x="20" y="811"/>
                    </a:lnTo>
                    <a:lnTo>
                      <a:pt x="30" y="810"/>
                    </a:lnTo>
                    <a:lnTo>
                      <a:pt x="43" y="805"/>
                    </a:lnTo>
                    <a:lnTo>
                      <a:pt x="55" y="800"/>
                    </a:lnTo>
                    <a:lnTo>
                      <a:pt x="67" y="794"/>
                    </a:lnTo>
                    <a:lnTo>
                      <a:pt x="78" y="786"/>
                    </a:lnTo>
                    <a:lnTo>
                      <a:pt x="85" y="780"/>
                    </a:lnTo>
                    <a:lnTo>
                      <a:pt x="90" y="776"/>
                    </a:lnTo>
                    <a:lnTo>
                      <a:pt x="91" y="778"/>
                    </a:lnTo>
                    <a:lnTo>
                      <a:pt x="93" y="782"/>
                    </a:lnTo>
                    <a:lnTo>
                      <a:pt x="97" y="787"/>
                    </a:lnTo>
                    <a:lnTo>
                      <a:pt x="103" y="792"/>
                    </a:lnTo>
                    <a:lnTo>
                      <a:pt x="113" y="796"/>
                    </a:lnTo>
                    <a:lnTo>
                      <a:pt x="124" y="796"/>
                    </a:lnTo>
                    <a:lnTo>
                      <a:pt x="139" y="791"/>
                    </a:lnTo>
                    <a:lnTo>
                      <a:pt x="156" y="780"/>
                    </a:lnTo>
                    <a:lnTo>
                      <a:pt x="157" y="781"/>
                    </a:lnTo>
                    <a:lnTo>
                      <a:pt x="161" y="784"/>
                    </a:lnTo>
                    <a:lnTo>
                      <a:pt x="168" y="787"/>
                    </a:lnTo>
                    <a:lnTo>
                      <a:pt x="176" y="791"/>
                    </a:lnTo>
                    <a:lnTo>
                      <a:pt x="187" y="791"/>
                    </a:lnTo>
                    <a:lnTo>
                      <a:pt x="199" y="788"/>
                    </a:lnTo>
                    <a:lnTo>
                      <a:pt x="212" y="782"/>
                    </a:lnTo>
                    <a:lnTo>
                      <a:pt x="225" y="769"/>
                    </a:lnTo>
                    <a:lnTo>
                      <a:pt x="226" y="770"/>
                    </a:lnTo>
                    <a:lnTo>
                      <a:pt x="229" y="773"/>
                    </a:lnTo>
                    <a:lnTo>
                      <a:pt x="234" y="774"/>
                    </a:lnTo>
                    <a:lnTo>
                      <a:pt x="239" y="774"/>
                    </a:lnTo>
                    <a:lnTo>
                      <a:pt x="246" y="772"/>
                    </a:lnTo>
                    <a:lnTo>
                      <a:pt x="254" y="765"/>
                    </a:lnTo>
                    <a:lnTo>
                      <a:pt x="263" y="755"/>
                    </a:lnTo>
                    <a:lnTo>
                      <a:pt x="271" y="737"/>
                    </a:lnTo>
                    <a:lnTo>
                      <a:pt x="280" y="720"/>
                    </a:lnTo>
                    <a:lnTo>
                      <a:pt x="286" y="704"/>
                    </a:lnTo>
                    <a:lnTo>
                      <a:pt x="291" y="690"/>
                    </a:lnTo>
                    <a:lnTo>
                      <a:pt x="295" y="680"/>
                    </a:lnTo>
                    <a:lnTo>
                      <a:pt x="297" y="665"/>
                    </a:lnTo>
                    <a:lnTo>
                      <a:pt x="299" y="641"/>
                    </a:lnTo>
                    <a:lnTo>
                      <a:pt x="303" y="615"/>
                    </a:lnTo>
                    <a:lnTo>
                      <a:pt x="312" y="596"/>
                    </a:lnTo>
                    <a:lnTo>
                      <a:pt x="336" y="579"/>
                    </a:lnTo>
                    <a:lnTo>
                      <a:pt x="338" y="577"/>
                    </a:lnTo>
                    <a:lnTo>
                      <a:pt x="344" y="573"/>
                    </a:lnTo>
                    <a:lnTo>
                      <a:pt x="355" y="566"/>
                    </a:lnTo>
                    <a:lnTo>
                      <a:pt x="368" y="556"/>
                    </a:lnTo>
                    <a:lnTo>
                      <a:pt x="384" y="544"/>
                    </a:lnTo>
                    <a:lnTo>
                      <a:pt x="402" y="531"/>
                    </a:lnTo>
                    <a:lnTo>
                      <a:pt x="421" y="516"/>
                    </a:lnTo>
                    <a:lnTo>
                      <a:pt x="443" y="500"/>
                    </a:lnTo>
                    <a:lnTo>
                      <a:pt x="463" y="484"/>
                    </a:lnTo>
                    <a:lnTo>
                      <a:pt x="484" y="468"/>
                    </a:lnTo>
                    <a:lnTo>
                      <a:pt x="505" y="452"/>
                    </a:lnTo>
                    <a:lnTo>
                      <a:pt x="524" y="436"/>
                    </a:lnTo>
                    <a:lnTo>
                      <a:pt x="542" y="421"/>
                    </a:lnTo>
                    <a:lnTo>
                      <a:pt x="558" y="407"/>
                    </a:lnTo>
                    <a:lnTo>
                      <a:pt x="571" y="396"/>
                    </a:lnTo>
                    <a:lnTo>
                      <a:pt x="581" y="386"/>
                    </a:lnTo>
                    <a:lnTo>
                      <a:pt x="594" y="370"/>
                    </a:lnTo>
                    <a:lnTo>
                      <a:pt x="608" y="355"/>
                    </a:lnTo>
                    <a:lnTo>
                      <a:pt x="621" y="340"/>
                    </a:lnTo>
                    <a:lnTo>
                      <a:pt x="634" y="325"/>
                    </a:lnTo>
                    <a:lnTo>
                      <a:pt x="645" y="311"/>
                    </a:lnTo>
                    <a:lnTo>
                      <a:pt x="655" y="300"/>
                    </a:lnTo>
                    <a:lnTo>
                      <a:pt x="664" y="289"/>
                    </a:lnTo>
                    <a:lnTo>
                      <a:pt x="670" y="282"/>
                    </a:lnTo>
                    <a:lnTo>
                      <a:pt x="674" y="277"/>
                    </a:lnTo>
                    <a:lnTo>
                      <a:pt x="682" y="267"/>
                    </a:lnTo>
                    <a:lnTo>
                      <a:pt x="694" y="251"/>
                    </a:lnTo>
                    <a:lnTo>
                      <a:pt x="707" y="232"/>
                    </a:lnTo>
                    <a:lnTo>
                      <a:pt x="720" y="209"/>
                    </a:lnTo>
                    <a:lnTo>
                      <a:pt x="730" y="185"/>
                    </a:lnTo>
                    <a:lnTo>
                      <a:pt x="737" y="161"/>
                    </a:lnTo>
                    <a:lnTo>
                      <a:pt x="738" y="138"/>
                    </a:lnTo>
                    <a:lnTo>
                      <a:pt x="731" y="92"/>
                    </a:lnTo>
                    <a:lnTo>
                      <a:pt x="724" y="47"/>
                    </a:lnTo>
                    <a:lnTo>
                      <a:pt x="718" y="14"/>
                    </a:lnTo>
                    <a:lnTo>
                      <a:pt x="716" y="0"/>
                    </a:lnTo>
                    <a:lnTo>
                      <a:pt x="704" y="3"/>
                    </a:lnTo>
                    <a:lnTo>
                      <a:pt x="690" y="8"/>
                    </a:lnTo>
                    <a:lnTo>
                      <a:pt x="673" y="16"/>
                    </a:lnTo>
                    <a:lnTo>
                      <a:pt x="655" y="24"/>
                    </a:lnTo>
                    <a:lnTo>
                      <a:pt x="638" y="34"/>
                    </a:lnTo>
                    <a:lnTo>
                      <a:pt x="622" y="42"/>
                    </a:lnTo>
                    <a:lnTo>
                      <a:pt x="608" y="51"/>
                    </a:lnTo>
                    <a:lnTo>
                      <a:pt x="597" y="57"/>
                    </a:lnTo>
                    <a:lnTo>
                      <a:pt x="586" y="62"/>
                    </a:lnTo>
                    <a:lnTo>
                      <a:pt x="574" y="65"/>
                    </a:lnTo>
                    <a:lnTo>
                      <a:pt x="562" y="67"/>
                    </a:lnTo>
                    <a:lnTo>
                      <a:pt x="551" y="68"/>
                    </a:lnTo>
                    <a:lnTo>
                      <a:pt x="540" y="68"/>
                    </a:lnTo>
                    <a:lnTo>
                      <a:pt x="530" y="68"/>
                    </a:lnTo>
                    <a:lnTo>
                      <a:pt x="523" y="68"/>
                    </a:lnTo>
                    <a:lnTo>
                      <a:pt x="517" y="68"/>
                    </a:lnTo>
                    <a:lnTo>
                      <a:pt x="517" y="71"/>
                    </a:lnTo>
                    <a:lnTo>
                      <a:pt x="520" y="76"/>
                    </a:lnTo>
                    <a:lnTo>
                      <a:pt x="521" y="82"/>
                    </a:lnTo>
                    <a:lnTo>
                      <a:pt x="521" y="90"/>
                    </a:lnTo>
                    <a:lnTo>
                      <a:pt x="521" y="99"/>
                    </a:lnTo>
                    <a:lnTo>
                      <a:pt x="516" y="109"/>
                    </a:lnTo>
                    <a:lnTo>
                      <a:pt x="511" y="116"/>
                    </a:lnTo>
                    <a:lnTo>
                      <a:pt x="506" y="121"/>
                    </a:lnTo>
                    <a:lnTo>
                      <a:pt x="499" y="129"/>
                    </a:lnTo>
                    <a:lnTo>
                      <a:pt x="487" y="143"/>
                    </a:lnTo>
                    <a:lnTo>
                      <a:pt x="472" y="165"/>
                    </a:lnTo>
                    <a:lnTo>
                      <a:pt x="455" y="188"/>
                    </a:lnTo>
                    <a:lnTo>
                      <a:pt x="438" y="213"/>
                    </a:lnTo>
                    <a:lnTo>
                      <a:pt x="422" y="236"/>
                    </a:lnTo>
                    <a:lnTo>
                      <a:pt x="408" y="256"/>
                    </a:lnTo>
                    <a:lnTo>
                      <a:pt x="399" y="270"/>
                    </a:lnTo>
                    <a:lnTo>
                      <a:pt x="388" y="283"/>
                    </a:lnTo>
                    <a:lnTo>
                      <a:pt x="374" y="301"/>
                    </a:lnTo>
                    <a:lnTo>
                      <a:pt x="356" y="322"/>
                    </a:lnTo>
                    <a:lnTo>
                      <a:pt x="337" y="343"/>
                    </a:lnTo>
                    <a:lnTo>
                      <a:pt x="317" y="364"/>
                    </a:lnTo>
                    <a:lnTo>
                      <a:pt x="299" y="383"/>
                    </a:lnTo>
                    <a:lnTo>
                      <a:pt x="285" y="398"/>
                    </a:lnTo>
                    <a:lnTo>
                      <a:pt x="275" y="407"/>
                    </a:lnTo>
                    <a:lnTo>
                      <a:pt x="270" y="403"/>
                    </a:lnTo>
                    <a:lnTo>
                      <a:pt x="233" y="433"/>
                    </a:lnTo>
                    <a:lnTo>
                      <a:pt x="233" y="438"/>
                    </a:lnTo>
                    <a:lnTo>
                      <a:pt x="232" y="439"/>
                    </a:lnTo>
                    <a:lnTo>
                      <a:pt x="230" y="442"/>
                    </a:lnTo>
                    <a:lnTo>
                      <a:pt x="225" y="447"/>
                    </a:lnTo>
                    <a:lnTo>
                      <a:pt x="220" y="453"/>
                    </a:lnTo>
                    <a:lnTo>
                      <a:pt x="213" y="459"/>
                    </a:lnTo>
                    <a:lnTo>
                      <a:pt x="204" y="466"/>
                    </a:lnTo>
                    <a:lnTo>
                      <a:pt x="194" y="472"/>
                    </a:lnTo>
                    <a:lnTo>
                      <a:pt x="184" y="477"/>
                    </a:lnTo>
                    <a:lnTo>
                      <a:pt x="173" y="481"/>
                    </a:lnTo>
                    <a:lnTo>
                      <a:pt x="163" y="484"/>
                    </a:lnTo>
                    <a:lnTo>
                      <a:pt x="155" y="489"/>
                    </a:lnTo>
                    <a:lnTo>
                      <a:pt x="147" y="492"/>
                    </a:lnTo>
                    <a:lnTo>
                      <a:pt x="141" y="496"/>
                    </a:lnTo>
                    <a:lnTo>
                      <a:pt x="134" y="500"/>
                    </a:lnTo>
                    <a:lnTo>
                      <a:pt x="128" y="506"/>
                    </a:lnTo>
                    <a:lnTo>
                      <a:pt x="122" y="512"/>
                    </a:lnTo>
                    <a:lnTo>
                      <a:pt x="115" y="518"/>
                    </a:lnTo>
                    <a:lnTo>
                      <a:pt x="108" y="526"/>
                    </a:lnTo>
                    <a:lnTo>
                      <a:pt x="101" y="532"/>
                    </a:lnTo>
                    <a:lnTo>
                      <a:pt x="95" y="539"/>
                    </a:lnTo>
                    <a:lnTo>
                      <a:pt x="87" y="546"/>
                    </a:lnTo>
                    <a:lnTo>
                      <a:pt x="82" y="553"/>
                    </a:lnTo>
                    <a:lnTo>
                      <a:pt x="76" y="558"/>
                    </a:lnTo>
                    <a:lnTo>
                      <a:pt x="70" y="564"/>
                    </a:lnTo>
                    <a:lnTo>
                      <a:pt x="65" y="569"/>
                    </a:lnTo>
                    <a:lnTo>
                      <a:pt x="59" y="574"/>
                    </a:lnTo>
                    <a:lnTo>
                      <a:pt x="51" y="579"/>
                    </a:lnTo>
                    <a:lnTo>
                      <a:pt x="46" y="585"/>
                    </a:lnTo>
                    <a:lnTo>
                      <a:pt x="40" y="589"/>
                    </a:lnTo>
                    <a:lnTo>
                      <a:pt x="37" y="593"/>
                    </a:lnTo>
                    <a:lnTo>
                      <a:pt x="36" y="597"/>
                    </a:lnTo>
                    <a:lnTo>
                      <a:pt x="37" y="601"/>
                    </a:lnTo>
                    <a:lnTo>
                      <a:pt x="41" y="603"/>
                    </a:lnTo>
                    <a:lnTo>
                      <a:pt x="48" y="605"/>
                    </a:lnTo>
                    <a:lnTo>
                      <a:pt x="55" y="606"/>
                    </a:lnTo>
                    <a:lnTo>
                      <a:pt x="65" y="606"/>
                    </a:lnTo>
                    <a:lnTo>
                      <a:pt x="75" y="605"/>
                    </a:lnTo>
                    <a:lnTo>
                      <a:pt x="85" y="603"/>
                    </a:lnTo>
                    <a:lnTo>
                      <a:pt x="95" y="598"/>
                    </a:lnTo>
                    <a:lnTo>
                      <a:pt x="103" y="593"/>
                    </a:lnTo>
                    <a:lnTo>
                      <a:pt x="109" y="591"/>
                    </a:lnTo>
                    <a:lnTo>
                      <a:pt x="109" y="598"/>
                    </a:lnTo>
                    <a:lnTo>
                      <a:pt x="105" y="611"/>
                    </a:lnTo>
                    <a:lnTo>
                      <a:pt x="97" y="628"/>
                    </a:lnTo>
                    <a:lnTo>
                      <a:pt x="88" y="648"/>
                    </a:lnTo>
                    <a:lnTo>
                      <a:pt x="80" y="667"/>
                    </a:lnTo>
                    <a:lnTo>
                      <a:pt x="71" y="685"/>
                    </a:lnTo>
                    <a:lnTo>
                      <a:pt x="66" y="698"/>
                    </a:lnTo>
                    <a:lnTo>
                      <a:pt x="62" y="707"/>
                    </a:lnTo>
                    <a:lnTo>
                      <a:pt x="57" y="718"/>
                    </a:lnTo>
                    <a:lnTo>
                      <a:pt x="52" y="728"/>
                    </a:lnTo>
                    <a:lnTo>
                      <a:pt x="46" y="740"/>
                    </a:lnTo>
                    <a:lnTo>
                      <a:pt x="38" y="751"/>
                    </a:lnTo>
                    <a:lnTo>
                      <a:pt x="30" y="763"/>
                    </a:lnTo>
                    <a:lnTo>
                      <a:pt x="21" y="775"/>
                    </a:lnTo>
                    <a:lnTo>
                      <a:pt x="10" y="785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4" name="Freeform 1044">
                <a:extLst>
                  <a:ext uri="{FF2B5EF4-FFF2-40B4-BE49-F238E27FC236}">
                    <a16:creationId xmlns:a16="http://schemas.microsoft.com/office/drawing/2014/main" id="{031F7D62-B7EF-41A9-A0E7-C4215114B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365"/>
                <a:ext cx="14" cy="16"/>
              </a:xfrm>
              <a:custGeom>
                <a:avLst/>
                <a:gdLst>
                  <a:gd name="T0" fmla="*/ 0 w 149"/>
                  <a:gd name="T1" fmla="*/ 0 h 175"/>
                  <a:gd name="T2" fmla="*/ 0 w 149"/>
                  <a:gd name="T3" fmla="*/ 0 h 175"/>
                  <a:gd name="T4" fmla="*/ 0 w 149"/>
                  <a:gd name="T5" fmla="*/ 0 h 175"/>
                  <a:gd name="T6" fmla="*/ 0 w 149"/>
                  <a:gd name="T7" fmla="*/ 0 h 175"/>
                  <a:gd name="T8" fmla="*/ 0 w 149"/>
                  <a:gd name="T9" fmla="*/ 0 h 175"/>
                  <a:gd name="T10" fmla="*/ 0 w 149"/>
                  <a:gd name="T11" fmla="*/ 0 h 175"/>
                  <a:gd name="T12" fmla="*/ 0 w 149"/>
                  <a:gd name="T13" fmla="*/ 0 h 175"/>
                  <a:gd name="T14" fmla="*/ 0 w 149"/>
                  <a:gd name="T15" fmla="*/ 0 h 175"/>
                  <a:gd name="T16" fmla="*/ 0 w 149"/>
                  <a:gd name="T17" fmla="*/ 0 h 175"/>
                  <a:gd name="T18" fmla="*/ 0 w 149"/>
                  <a:gd name="T19" fmla="*/ 0 h 175"/>
                  <a:gd name="T20" fmla="*/ 0 w 149"/>
                  <a:gd name="T21" fmla="*/ 0 h 175"/>
                  <a:gd name="T22" fmla="*/ 0 w 149"/>
                  <a:gd name="T23" fmla="*/ 0 h 175"/>
                  <a:gd name="T24" fmla="*/ 0 w 149"/>
                  <a:gd name="T25" fmla="*/ 0 h 175"/>
                  <a:gd name="T26" fmla="*/ 0 w 149"/>
                  <a:gd name="T27" fmla="*/ 0 h 175"/>
                  <a:gd name="T28" fmla="*/ 0 w 149"/>
                  <a:gd name="T29" fmla="*/ 0 h 175"/>
                  <a:gd name="T30" fmla="*/ 0 w 149"/>
                  <a:gd name="T31" fmla="*/ 0 h 175"/>
                  <a:gd name="T32" fmla="*/ 0 w 149"/>
                  <a:gd name="T33" fmla="*/ 0 h 175"/>
                  <a:gd name="T34" fmla="*/ 0 w 149"/>
                  <a:gd name="T35" fmla="*/ 0 h 175"/>
                  <a:gd name="T36" fmla="*/ 0 w 149"/>
                  <a:gd name="T37" fmla="*/ 0 h 175"/>
                  <a:gd name="T38" fmla="*/ 0 w 149"/>
                  <a:gd name="T39" fmla="*/ 0 h 175"/>
                  <a:gd name="T40" fmla="*/ 0 w 149"/>
                  <a:gd name="T41" fmla="*/ 0 h 175"/>
                  <a:gd name="T42" fmla="*/ 0 w 149"/>
                  <a:gd name="T43" fmla="*/ 0 h 175"/>
                  <a:gd name="T44" fmla="*/ 0 w 149"/>
                  <a:gd name="T45" fmla="*/ 0 h 175"/>
                  <a:gd name="T46" fmla="*/ 0 w 149"/>
                  <a:gd name="T47" fmla="*/ 0 h 175"/>
                  <a:gd name="T48" fmla="*/ 0 w 149"/>
                  <a:gd name="T49" fmla="*/ 0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9"/>
                  <a:gd name="T76" fmla="*/ 0 h 175"/>
                  <a:gd name="T77" fmla="*/ 149 w 149"/>
                  <a:gd name="T78" fmla="*/ 175 h 1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9" h="175">
                    <a:moveTo>
                      <a:pt x="149" y="143"/>
                    </a:moveTo>
                    <a:lnTo>
                      <a:pt x="114" y="92"/>
                    </a:lnTo>
                    <a:lnTo>
                      <a:pt x="113" y="85"/>
                    </a:lnTo>
                    <a:lnTo>
                      <a:pt x="111" y="78"/>
                    </a:lnTo>
                    <a:lnTo>
                      <a:pt x="108" y="72"/>
                    </a:lnTo>
                    <a:lnTo>
                      <a:pt x="104" y="66"/>
                    </a:lnTo>
                    <a:lnTo>
                      <a:pt x="97" y="61"/>
                    </a:lnTo>
                    <a:lnTo>
                      <a:pt x="91" y="58"/>
                    </a:lnTo>
                    <a:lnTo>
                      <a:pt x="83" y="56"/>
                    </a:lnTo>
                    <a:lnTo>
                      <a:pt x="76" y="55"/>
                    </a:lnTo>
                    <a:lnTo>
                      <a:pt x="42" y="4"/>
                    </a:lnTo>
                    <a:lnTo>
                      <a:pt x="37" y="0"/>
                    </a:lnTo>
                    <a:lnTo>
                      <a:pt x="0" y="30"/>
                    </a:lnTo>
                    <a:lnTo>
                      <a:pt x="0" y="35"/>
                    </a:lnTo>
                    <a:lnTo>
                      <a:pt x="38" y="92"/>
                    </a:lnTo>
                    <a:lnTo>
                      <a:pt x="39" y="99"/>
                    </a:lnTo>
                    <a:lnTo>
                      <a:pt x="42" y="107"/>
                    </a:lnTo>
                    <a:lnTo>
                      <a:pt x="45" y="113"/>
                    </a:lnTo>
                    <a:lnTo>
                      <a:pt x="49" y="118"/>
                    </a:lnTo>
                    <a:lnTo>
                      <a:pt x="56" y="124"/>
                    </a:lnTo>
                    <a:lnTo>
                      <a:pt x="62" y="127"/>
                    </a:lnTo>
                    <a:lnTo>
                      <a:pt x="68" y="129"/>
                    </a:lnTo>
                    <a:lnTo>
                      <a:pt x="76" y="130"/>
                    </a:lnTo>
                    <a:lnTo>
                      <a:pt x="105" y="175"/>
                    </a:lnTo>
                    <a:lnTo>
                      <a:pt x="14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5" name="Freeform 1045">
                <a:extLst>
                  <a:ext uri="{FF2B5EF4-FFF2-40B4-BE49-F238E27FC236}">
                    <a16:creationId xmlns:a16="http://schemas.microsoft.com/office/drawing/2014/main" id="{DC3C0CB0-C49D-4BD9-99DA-8489A96B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" y="214"/>
                <a:ext cx="44" cy="55"/>
              </a:xfrm>
              <a:custGeom>
                <a:avLst/>
                <a:gdLst>
                  <a:gd name="T0" fmla="*/ 0 w 487"/>
                  <a:gd name="T1" fmla="*/ 0 h 601"/>
                  <a:gd name="T2" fmla="*/ 0 w 487"/>
                  <a:gd name="T3" fmla="*/ 0 h 601"/>
                  <a:gd name="T4" fmla="*/ 0 w 487"/>
                  <a:gd name="T5" fmla="*/ 0 h 601"/>
                  <a:gd name="T6" fmla="*/ 0 w 487"/>
                  <a:gd name="T7" fmla="*/ 0 h 601"/>
                  <a:gd name="T8" fmla="*/ 0 w 487"/>
                  <a:gd name="T9" fmla="*/ 0 h 601"/>
                  <a:gd name="T10" fmla="*/ 0 w 487"/>
                  <a:gd name="T11" fmla="*/ 0 h 601"/>
                  <a:gd name="T12" fmla="*/ 0 w 487"/>
                  <a:gd name="T13" fmla="*/ 0 h 601"/>
                  <a:gd name="T14" fmla="*/ 0 w 487"/>
                  <a:gd name="T15" fmla="*/ 0 h 601"/>
                  <a:gd name="T16" fmla="*/ 0 w 487"/>
                  <a:gd name="T17" fmla="*/ 0 h 601"/>
                  <a:gd name="T18" fmla="*/ 0 w 487"/>
                  <a:gd name="T19" fmla="*/ 0 h 601"/>
                  <a:gd name="T20" fmla="*/ 0 w 487"/>
                  <a:gd name="T21" fmla="*/ 0 h 601"/>
                  <a:gd name="T22" fmla="*/ 0 w 487"/>
                  <a:gd name="T23" fmla="*/ 0 h 601"/>
                  <a:gd name="T24" fmla="*/ 0 w 487"/>
                  <a:gd name="T25" fmla="*/ 0 h 601"/>
                  <a:gd name="T26" fmla="*/ 0 w 487"/>
                  <a:gd name="T27" fmla="*/ 0 h 601"/>
                  <a:gd name="T28" fmla="*/ 0 w 487"/>
                  <a:gd name="T29" fmla="*/ 0 h 601"/>
                  <a:gd name="T30" fmla="*/ 0 w 487"/>
                  <a:gd name="T31" fmla="*/ 0 h 601"/>
                  <a:gd name="T32" fmla="*/ 0 w 487"/>
                  <a:gd name="T33" fmla="*/ 0 h 601"/>
                  <a:gd name="T34" fmla="*/ 0 w 487"/>
                  <a:gd name="T35" fmla="*/ 0 h 601"/>
                  <a:gd name="T36" fmla="*/ 0 w 487"/>
                  <a:gd name="T37" fmla="*/ 0 h 601"/>
                  <a:gd name="T38" fmla="*/ 0 w 487"/>
                  <a:gd name="T39" fmla="*/ 0 h 601"/>
                  <a:gd name="T40" fmla="*/ 0 w 487"/>
                  <a:gd name="T41" fmla="*/ 0 h 601"/>
                  <a:gd name="T42" fmla="*/ 0 w 487"/>
                  <a:gd name="T43" fmla="*/ 0 h 601"/>
                  <a:gd name="T44" fmla="*/ 0 w 487"/>
                  <a:gd name="T45" fmla="*/ 0 h 601"/>
                  <a:gd name="T46" fmla="*/ 0 w 487"/>
                  <a:gd name="T47" fmla="*/ 0 h 601"/>
                  <a:gd name="T48" fmla="*/ 0 w 487"/>
                  <a:gd name="T49" fmla="*/ 0 h 601"/>
                  <a:gd name="T50" fmla="*/ 0 w 487"/>
                  <a:gd name="T51" fmla="*/ 0 h 601"/>
                  <a:gd name="T52" fmla="*/ 0 w 487"/>
                  <a:gd name="T53" fmla="*/ 0 h 601"/>
                  <a:gd name="T54" fmla="*/ 0 w 487"/>
                  <a:gd name="T55" fmla="*/ 0 h 601"/>
                  <a:gd name="T56" fmla="*/ 0 w 487"/>
                  <a:gd name="T57" fmla="*/ 0 h 601"/>
                  <a:gd name="T58" fmla="*/ 0 w 487"/>
                  <a:gd name="T59" fmla="*/ 0 h 601"/>
                  <a:gd name="T60" fmla="*/ 0 w 487"/>
                  <a:gd name="T61" fmla="*/ 0 h 601"/>
                  <a:gd name="T62" fmla="*/ 0 w 487"/>
                  <a:gd name="T63" fmla="*/ 0 h 601"/>
                  <a:gd name="T64" fmla="*/ 0 w 487"/>
                  <a:gd name="T65" fmla="*/ 0 h 601"/>
                  <a:gd name="T66" fmla="*/ 0 w 487"/>
                  <a:gd name="T67" fmla="*/ 0 h 601"/>
                  <a:gd name="T68" fmla="*/ 0 w 487"/>
                  <a:gd name="T69" fmla="*/ 0 h 601"/>
                  <a:gd name="T70" fmla="*/ 0 w 487"/>
                  <a:gd name="T71" fmla="*/ 0 h 601"/>
                  <a:gd name="T72" fmla="*/ 0 w 487"/>
                  <a:gd name="T73" fmla="*/ 0 h 601"/>
                  <a:gd name="T74" fmla="*/ 0 w 487"/>
                  <a:gd name="T75" fmla="*/ 0 h 601"/>
                  <a:gd name="T76" fmla="*/ 0 w 487"/>
                  <a:gd name="T77" fmla="*/ 0 h 601"/>
                  <a:gd name="T78" fmla="*/ 0 w 487"/>
                  <a:gd name="T79" fmla="*/ 0 h 601"/>
                  <a:gd name="T80" fmla="*/ 0 w 487"/>
                  <a:gd name="T81" fmla="*/ 0 h 601"/>
                  <a:gd name="T82" fmla="*/ 0 w 487"/>
                  <a:gd name="T83" fmla="*/ 0 h 601"/>
                  <a:gd name="T84" fmla="*/ 0 w 487"/>
                  <a:gd name="T85" fmla="*/ 0 h 601"/>
                  <a:gd name="T86" fmla="*/ 0 w 487"/>
                  <a:gd name="T87" fmla="*/ 0 h 601"/>
                  <a:gd name="T88" fmla="*/ 0 w 487"/>
                  <a:gd name="T89" fmla="*/ 0 h 601"/>
                  <a:gd name="T90" fmla="*/ 0 w 487"/>
                  <a:gd name="T91" fmla="*/ 0 h 601"/>
                  <a:gd name="T92" fmla="*/ 0 w 487"/>
                  <a:gd name="T93" fmla="*/ 0 h 601"/>
                  <a:gd name="T94" fmla="*/ 0 w 487"/>
                  <a:gd name="T95" fmla="*/ 0 h 601"/>
                  <a:gd name="T96" fmla="*/ 0 w 487"/>
                  <a:gd name="T97" fmla="*/ 0 h 601"/>
                  <a:gd name="T98" fmla="*/ 0 w 487"/>
                  <a:gd name="T99" fmla="*/ 0 h 601"/>
                  <a:gd name="T100" fmla="*/ 0 w 487"/>
                  <a:gd name="T101" fmla="*/ 0 h 601"/>
                  <a:gd name="T102" fmla="*/ 0 w 487"/>
                  <a:gd name="T103" fmla="*/ 0 h 601"/>
                  <a:gd name="T104" fmla="*/ 0 w 487"/>
                  <a:gd name="T105" fmla="*/ 0 h 601"/>
                  <a:gd name="T106" fmla="*/ 0 w 487"/>
                  <a:gd name="T107" fmla="*/ 0 h 601"/>
                  <a:gd name="T108" fmla="*/ 0 w 487"/>
                  <a:gd name="T109" fmla="*/ 0 h 601"/>
                  <a:gd name="T110" fmla="*/ 0 w 487"/>
                  <a:gd name="T111" fmla="*/ 0 h 601"/>
                  <a:gd name="T112" fmla="*/ 0 w 487"/>
                  <a:gd name="T113" fmla="*/ 0 h 601"/>
                  <a:gd name="T114" fmla="*/ 0 w 487"/>
                  <a:gd name="T115" fmla="*/ 0 h 601"/>
                  <a:gd name="T116" fmla="*/ 0 w 487"/>
                  <a:gd name="T117" fmla="*/ 0 h 60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87"/>
                  <a:gd name="T178" fmla="*/ 0 h 601"/>
                  <a:gd name="T179" fmla="*/ 487 w 487"/>
                  <a:gd name="T180" fmla="*/ 601 h 60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87" h="601">
                    <a:moveTo>
                      <a:pt x="23" y="185"/>
                    </a:moveTo>
                    <a:lnTo>
                      <a:pt x="35" y="177"/>
                    </a:lnTo>
                    <a:lnTo>
                      <a:pt x="43" y="167"/>
                    </a:lnTo>
                    <a:lnTo>
                      <a:pt x="50" y="158"/>
                    </a:lnTo>
                    <a:lnTo>
                      <a:pt x="53" y="148"/>
                    </a:lnTo>
                    <a:lnTo>
                      <a:pt x="57" y="143"/>
                    </a:lnTo>
                    <a:lnTo>
                      <a:pt x="66" y="145"/>
                    </a:lnTo>
                    <a:lnTo>
                      <a:pt x="74" y="154"/>
                    </a:lnTo>
                    <a:lnTo>
                      <a:pt x="81" y="167"/>
                    </a:lnTo>
                    <a:lnTo>
                      <a:pt x="84" y="177"/>
                    </a:lnTo>
                    <a:lnTo>
                      <a:pt x="88" y="187"/>
                    </a:lnTo>
                    <a:lnTo>
                      <a:pt x="96" y="199"/>
                    </a:lnTo>
                    <a:lnTo>
                      <a:pt x="104" y="211"/>
                    </a:lnTo>
                    <a:lnTo>
                      <a:pt x="115" y="222"/>
                    </a:lnTo>
                    <a:lnTo>
                      <a:pt x="128" y="231"/>
                    </a:lnTo>
                    <a:lnTo>
                      <a:pt x="143" y="237"/>
                    </a:lnTo>
                    <a:lnTo>
                      <a:pt x="160" y="240"/>
                    </a:lnTo>
                    <a:lnTo>
                      <a:pt x="180" y="241"/>
                    </a:lnTo>
                    <a:lnTo>
                      <a:pt x="203" y="243"/>
                    </a:lnTo>
                    <a:lnTo>
                      <a:pt x="227" y="248"/>
                    </a:lnTo>
                    <a:lnTo>
                      <a:pt x="251" y="253"/>
                    </a:lnTo>
                    <a:lnTo>
                      <a:pt x="271" y="259"/>
                    </a:lnTo>
                    <a:lnTo>
                      <a:pt x="289" y="267"/>
                    </a:lnTo>
                    <a:lnTo>
                      <a:pt x="301" y="274"/>
                    </a:lnTo>
                    <a:lnTo>
                      <a:pt x="305" y="283"/>
                    </a:lnTo>
                    <a:lnTo>
                      <a:pt x="304" y="307"/>
                    </a:lnTo>
                    <a:lnTo>
                      <a:pt x="300" y="335"/>
                    </a:lnTo>
                    <a:lnTo>
                      <a:pt x="296" y="366"/>
                    </a:lnTo>
                    <a:lnTo>
                      <a:pt x="297" y="391"/>
                    </a:lnTo>
                    <a:lnTo>
                      <a:pt x="297" y="404"/>
                    </a:lnTo>
                    <a:lnTo>
                      <a:pt x="292" y="420"/>
                    </a:lnTo>
                    <a:lnTo>
                      <a:pt x="284" y="438"/>
                    </a:lnTo>
                    <a:lnTo>
                      <a:pt x="273" y="454"/>
                    </a:lnTo>
                    <a:lnTo>
                      <a:pt x="258" y="469"/>
                    </a:lnTo>
                    <a:lnTo>
                      <a:pt x="241" y="480"/>
                    </a:lnTo>
                    <a:lnTo>
                      <a:pt x="221" y="485"/>
                    </a:lnTo>
                    <a:lnTo>
                      <a:pt x="198" y="482"/>
                    </a:lnTo>
                    <a:lnTo>
                      <a:pt x="191" y="479"/>
                    </a:lnTo>
                    <a:lnTo>
                      <a:pt x="181" y="472"/>
                    </a:lnTo>
                    <a:lnTo>
                      <a:pt x="169" y="464"/>
                    </a:lnTo>
                    <a:lnTo>
                      <a:pt x="156" y="457"/>
                    </a:lnTo>
                    <a:lnTo>
                      <a:pt x="143" y="449"/>
                    </a:lnTo>
                    <a:lnTo>
                      <a:pt x="129" y="444"/>
                    </a:lnTo>
                    <a:lnTo>
                      <a:pt x="117" y="442"/>
                    </a:lnTo>
                    <a:lnTo>
                      <a:pt x="106" y="444"/>
                    </a:lnTo>
                    <a:lnTo>
                      <a:pt x="97" y="448"/>
                    </a:lnTo>
                    <a:lnTo>
                      <a:pt x="88" y="451"/>
                    </a:lnTo>
                    <a:lnTo>
                      <a:pt x="80" y="453"/>
                    </a:lnTo>
                    <a:lnTo>
                      <a:pt x="73" y="454"/>
                    </a:lnTo>
                    <a:lnTo>
                      <a:pt x="67" y="456"/>
                    </a:lnTo>
                    <a:lnTo>
                      <a:pt x="63" y="457"/>
                    </a:lnTo>
                    <a:lnTo>
                      <a:pt x="59" y="457"/>
                    </a:lnTo>
                    <a:lnTo>
                      <a:pt x="58" y="457"/>
                    </a:lnTo>
                    <a:lnTo>
                      <a:pt x="56" y="460"/>
                    </a:lnTo>
                    <a:lnTo>
                      <a:pt x="54" y="466"/>
                    </a:lnTo>
                    <a:lnTo>
                      <a:pt x="55" y="476"/>
                    </a:lnTo>
                    <a:lnTo>
                      <a:pt x="63" y="485"/>
                    </a:lnTo>
                    <a:lnTo>
                      <a:pt x="65" y="487"/>
                    </a:lnTo>
                    <a:lnTo>
                      <a:pt x="68" y="491"/>
                    </a:lnTo>
                    <a:lnTo>
                      <a:pt x="70" y="497"/>
                    </a:lnTo>
                    <a:lnTo>
                      <a:pt x="68" y="504"/>
                    </a:lnTo>
                    <a:lnTo>
                      <a:pt x="63" y="515"/>
                    </a:lnTo>
                    <a:lnTo>
                      <a:pt x="59" y="533"/>
                    </a:lnTo>
                    <a:lnTo>
                      <a:pt x="60" y="553"/>
                    </a:lnTo>
                    <a:lnTo>
                      <a:pt x="70" y="571"/>
                    </a:lnTo>
                    <a:lnTo>
                      <a:pt x="79" y="578"/>
                    </a:lnTo>
                    <a:lnTo>
                      <a:pt x="90" y="584"/>
                    </a:lnTo>
                    <a:lnTo>
                      <a:pt x="103" y="590"/>
                    </a:lnTo>
                    <a:lnTo>
                      <a:pt x="116" y="594"/>
                    </a:lnTo>
                    <a:lnTo>
                      <a:pt x="128" y="597"/>
                    </a:lnTo>
                    <a:lnTo>
                      <a:pt x="138" y="599"/>
                    </a:lnTo>
                    <a:lnTo>
                      <a:pt x="146" y="601"/>
                    </a:lnTo>
                    <a:lnTo>
                      <a:pt x="148" y="601"/>
                    </a:lnTo>
                    <a:lnTo>
                      <a:pt x="177" y="601"/>
                    </a:lnTo>
                    <a:lnTo>
                      <a:pt x="206" y="597"/>
                    </a:lnTo>
                    <a:lnTo>
                      <a:pt x="233" y="591"/>
                    </a:lnTo>
                    <a:lnTo>
                      <a:pt x="257" y="581"/>
                    </a:lnTo>
                    <a:lnTo>
                      <a:pt x="279" y="572"/>
                    </a:lnTo>
                    <a:lnTo>
                      <a:pt x="297" y="561"/>
                    </a:lnTo>
                    <a:lnTo>
                      <a:pt x="310" y="552"/>
                    </a:lnTo>
                    <a:lnTo>
                      <a:pt x="317" y="544"/>
                    </a:lnTo>
                    <a:lnTo>
                      <a:pt x="327" y="529"/>
                    </a:lnTo>
                    <a:lnTo>
                      <a:pt x="334" y="516"/>
                    </a:lnTo>
                    <a:lnTo>
                      <a:pt x="337" y="501"/>
                    </a:lnTo>
                    <a:lnTo>
                      <a:pt x="337" y="487"/>
                    </a:lnTo>
                    <a:lnTo>
                      <a:pt x="334" y="469"/>
                    </a:lnTo>
                    <a:lnTo>
                      <a:pt x="333" y="445"/>
                    </a:lnTo>
                    <a:lnTo>
                      <a:pt x="334" y="424"/>
                    </a:lnTo>
                    <a:lnTo>
                      <a:pt x="335" y="411"/>
                    </a:lnTo>
                    <a:lnTo>
                      <a:pt x="334" y="401"/>
                    </a:lnTo>
                    <a:lnTo>
                      <a:pt x="331" y="384"/>
                    </a:lnTo>
                    <a:lnTo>
                      <a:pt x="329" y="366"/>
                    </a:lnTo>
                    <a:lnTo>
                      <a:pt x="330" y="353"/>
                    </a:lnTo>
                    <a:lnTo>
                      <a:pt x="332" y="348"/>
                    </a:lnTo>
                    <a:lnTo>
                      <a:pt x="335" y="340"/>
                    </a:lnTo>
                    <a:lnTo>
                      <a:pt x="338" y="333"/>
                    </a:lnTo>
                    <a:lnTo>
                      <a:pt x="343" y="326"/>
                    </a:lnTo>
                    <a:lnTo>
                      <a:pt x="349" y="319"/>
                    </a:lnTo>
                    <a:lnTo>
                      <a:pt x="356" y="314"/>
                    </a:lnTo>
                    <a:lnTo>
                      <a:pt x="364" y="312"/>
                    </a:lnTo>
                    <a:lnTo>
                      <a:pt x="375" y="313"/>
                    </a:lnTo>
                    <a:lnTo>
                      <a:pt x="391" y="320"/>
                    </a:lnTo>
                    <a:lnTo>
                      <a:pt x="398" y="332"/>
                    </a:lnTo>
                    <a:lnTo>
                      <a:pt x="398" y="347"/>
                    </a:lnTo>
                    <a:lnTo>
                      <a:pt x="395" y="362"/>
                    </a:lnTo>
                    <a:lnTo>
                      <a:pt x="391" y="376"/>
                    </a:lnTo>
                    <a:lnTo>
                      <a:pt x="386" y="389"/>
                    </a:lnTo>
                    <a:lnTo>
                      <a:pt x="380" y="400"/>
                    </a:lnTo>
                    <a:lnTo>
                      <a:pt x="377" y="407"/>
                    </a:lnTo>
                    <a:lnTo>
                      <a:pt x="377" y="412"/>
                    </a:lnTo>
                    <a:lnTo>
                      <a:pt x="377" y="424"/>
                    </a:lnTo>
                    <a:lnTo>
                      <a:pt x="380" y="438"/>
                    </a:lnTo>
                    <a:lnTo>
                      <a:pt x="386" y="452"/>
                    </a:lnTo>
                    <a:lnTo>
                      <a:pt x="393" y="467"/>
                    </a:lnTo>
                    <a:lnTo>
                      <a:pt x="399" y="481"/>
                    </a:lnTo>
                    <a:lnTo>
                      <a:pt x="407" y="494"/>
                    </a:lnTo>
                    <a:lnTo>
                      <a:pt x="412" y="504"/>
                    </a:lnTo>
                    <a:lnTo>
                      <a:pt x="415" y="511"/>
                    </a:lnTo>
                    <a:lnTo>
                      <a:pt x="418" y="511"/>
                    </a:lnTo>
                    <a:lnTo>
                      <a:pt x="423" y="513"/>
                    </a:lnTo>
                    <a:lnTo>
                      <a:pt x="430" y="514"/>
                    </a:lnTo>
                    <a:lnTo>
                      <a:pt x="440" y="513"/>
                    </a:lnTo>
                    <a:lnTo>
                      <a:pt x="449" y="509"/>
                    </a:lnTo>
                    <a:lnTo>
                      <a:pt x="456" y="503"/>
                    </a:lnTo>
                    <a:lnTo>
                      <a:pt x="461" y="494"/>
                    </a:lnTo>
                    <a:lnTo>
                      <a:pt x="464" y="479"/>
                    </a:lnTo>
                    <a:lnTo>
                      <a:pt x="465" y="454"/>
                    </a:lnTo>
                    <a:lnTo>
                      <a:pt x="469" y="419"/>
                    </a:lnTo>
                    <a:lnTo>
                      <a:pt x="473" y="376"/>
                    </a:lnTo>
                    <a:lnTo>
                      <a:pt x="479" y="332"/>
                    </a:lnTo>
                    <a:lnTo>
                      <a:pt x="484" y="288"/>
                    </a:lnTo>
                    <a:lnTo>
                      <a:pt x="487" y="248"/>
                    </a:lnTo>
                    <a:lnTo>
                      <a:pt x="487" y="217"/>
                    </a:lnTo>
                    <a:lnTo>
                      <a:pt x="485" y="198"/>
                    </a:lnTo>
                    <a:lnTo>
                      <a:pt x="480" y="183"/>
                    </a:lnTo>
                    <a:lnTo>
                      <a:pt x="473" y="162"/>
                    </a:lnTo>
                    <a:lnTo>
                      <a:pt x="465" y="138"/>
                    </a:lnTo>
                    <a:lnTo>
                      <a:pt x="453" y="111"/>
                    </a:lnTo>
                    <a:lnTo>
                      <a:pt x="440" y="86"/>
                    </a:lnTo>
                    <a:lnTo>
                      <a:pt x="424" y="63"/>
                    </a:lnTo>
                    <a:lnTo>
                      <a:pt x="406" y="45"/>
                    </a:lnTo>
                    <a:lnTo>
                      <a:pt x="386" y="34"/>
                    </a:lnTo>
                    <a:lnTo>
                      <a:pt x="375" y="31"/>
                    </a:lnTo>
                    <a:lnTo>
                      <a:pt x="363" y="27"/>
                    </a:lnTo>
                    <a:lnTo>
                      <a:pt x="351" y="24"/>
                    </a:lnTo>
                    <a:lnTo>
                      <a:pt x="340" y="20"/>
                    </a:lnTo>
                    <a:lnTo>
                      <a:pt x="327" y="16"/>
                    </a:lnTo>
                    <a:lnTo>
                      <a:pt x="314" y="12"/>
                    </a:lnTo>
                    <a:lnTo>
                      <a:pt x="301" y="9"/>
                    </a:lnTo>
                    <a:lnTo>
                      <a:pt x="288" y="7"/>
                    </a:lnTo>
                    <a:lnTo>
                      <a:pt x="274" y="4"/>
                    </a:lnTo>
                    <a:lnTo>
                      <a:pt x="260" y="2"/>
                    </a:lnTo>
                    <a:lnTo>
                      <a:pt x="245" y="1"/>
                    </a:lnTo>
                    <a:lnTo>
                      <a:pt x="232" y="0"/>
                    </a:lnTo>
                    <a:lnTo>
                      <a:pt x="217" y="0"/>
                    </a:lnTo>
                    <a:lnTo>
                      <a:pt x="202" y="0"/>
                    </a:lnTo>
                    <a:lnTo>
                      <a:pt x="187" y="1"/>
                    </a:lnTo>
                    <a:lnTo>
                      <a:pt x="171" y="3"/>
                    </a:lnTo>
                    <a:lnTo>
                      <a:pt x="161" y="5"/>
                    </a:lnTo>
                    <a:lnTo>
                      <a:pt x="149" y="8"/>
                    </a:lnTo>
                    <a:lnTo>
                      <a:pt x="135" y="13"/>
                    </a:lnTo>
                    <a:lnTo>
                      <a:pt x="121" y="20"/>
                    </a:lnTo>
                    <a:lnTo>
                      <a:pt x="106" y="27"/>
                    </a:lnTo>
                    <a:lnTo>
                      <a:pt x="91" y="35"/>
                    </a:lnTo>
                    <a:lnTo>
                      <a:pt x="76" y="44"/>
                    </a:lnTo>
                    <a:lnTo>
                      <a:pt x="61" y="53"/>
                    </a:lnTo>
                    <a:lnTo>
                      <a:pt x="48" y="63"/>
                    </a:lnTo>
                    <a:lnTo>
                      <a:pt x="35" y="73"/>
                    </a:lnTo>
                    <a:lnTo>
                      <a:pt x="23" y="84"/>
                    </a:lnTo>
                    <a:lnTo>
                      <a:pt x="14" y="95"/>
                    </a:lnTo>
                    <a:lnTo>
                      <a:pt x="7" y="106"/>
                    </a:lnTo>
                    <a:lnTo>
                      <a:pt x="2" y="116"/>
                    </a:lnTo>
                    <a:lnTo>
                      <a:pt x="0" y="126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63"/>
                    </a:lnTo>
                    <a:lnTo>
                      <a:pt x="14" y="177"/>
                    </a:lnTo>
                    <a:lnTo>
                      <a:pt x="23" y="1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Freeform 1046">
                <a:extLst>
                  <a:ext uri="{FF2B5EF4-FFF2-40B4-BE49-F238E27FC236}">
                    <a16:creationId xmlns:a16="http://schemas.microsoft.com/office/drawing/2014/main" id="{CEB5E5BC-3E4A-410E-A61F-A097E1E02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240"/>
                <a:ext cx="8" cy="2"/>
              </a:xfrm>
              <a:custGeom>
                <a:avLst/>
                <a:gdLst>
                  <a:gd name="T0" fmla="*/ 0 w 88"/>
                  <a:gd name="T1" fmla="*/ 0 h 17"/>
                  <a:gd name="T2" fmla="*/ 0 w 88"/>
                  <a:gd name="T3" fmla="*/ 0 h 17"/>
                  <a:gd name="T4" fmla="*/ 0 w 88"/>
                  <a:gd name="T5" fmla="*/ 0 h 17"/>
                  <a:gd name="T6" fmla="*/ 0 w 88"/>
                  <a:gd name="T7" fmla="*/ 0 h 17"/>
                  <a:gd name="T8" fmla="*/ 0 w 88"/>
                  <a:gd name="T9" fmla="*/ 0 h 17"/>
                  <a:gd name="T10" fmla="*/ 0 w 88"/>
                  <a:gd name="T11" fmla="*/ 0 h 17"/>
                  <a:gd name="T12" fmla="*/ 0 w 88"/>
                  <a:gd name="T13" fmla="*/ 0 h 17"/>
                  <a:gd name="T14" fmla="*/ 0 w 88"/>
                  <a:gd name="T15" fmla="*/ 0 h 17"/>
                  <a:gd name="T16" fmla="*/ 0 w 88"/>
                  <a:gd name="T17" fmla="*/ 0 h 17"/>
                  <a:gd name="T18" fmla="*/ 0 w 88"/>
                  <a:gd name="T19" fmla="*/ 0 h 17"/>
                  <a:gd name="T20" fmla="*/ 0 w 88"/>
                  <a:gd name="T21" fmla="*/ 0 h 17"/>
                  <a:gd name="T22" fmla="*/ 0 w 88"/>
                  <a:gd name="T23" fmla="*/ 0 h 17"/>
                  <a:gd name="T24" fmla="*/ 0 w 88"/>
                  <a:gd name="T25" fmla="*/ 0 h 17"/>
                  <a:gd name="T26" fmla="*/ 0 w 88"/>
                  <a:gd name="T27" fmla="*/ 0 h 17"/>
                  <a:gd name="T28" fmla="*/ 0 w 88"/>
                  <a:gd name="T29" fmla="*/ 0 h 17"/>
                  <a:gd name="T30" fmla="*/ 0 w 88"/>
                  <a:gd name="T31" fmla="*/ 0 h 17"/>
                  <a:gd name="T32" fmla="*/ 0 w 88"/>
                  <a:gd name="T33" fmla="*/ 0 h 17"/>
                  <a:gd name="T34" fmla="*/ 0 w 88"/>
                  <a:gd name="T35" fmla="*/ 0 h 17"/>
                  <a:gd name="T36" fmla="*/ 0 w 88"/>
                  <a:gd name="T37" fmla="*/ 0 h 17"/>
                  <a:gd name="T38" fmla="*/ 0 w 88"/>
                  <a:gd name="T39" fmla="*/ 0 h 17"/>
                  <a:gd name="T40" fmla="*/ 0 w 88"/>
                  <a:gd name="T41" fmla="*/ 0 h 17"/>
                  <a:gd name="T42" fmla="*/ 0 w 88"/>
                  <a:gd name="T43" fmla="*/ 0 h 17"/>
                  <a:gd name="T44" fmla="*/ 0 w 88"/>
                  <a:gd name="T45" fmla="*/ 0 h 17"/>
                  <a:gd name="T46" fmla="*/ 0 w 88"/>
                  <a:gd name="T47" fmla="*/ 0 h 17"/>
                  <a:gd name="T48" fmla="*/ 0 w 88"/>
                  <a:gd name="T49" fmla="*/ 0 h 17"/>
                  <a:gd name="T50" fmla="*/ 0 w 88"/>
                  <a:gd name="T51" fmla="*/ 0 h 17"/>
                  <a:gd name="T52" fmla="*/ 0 w 88"/>
                  <a:gd name="T53" fmla="*/ 0 h 17"/>
                  <a:gd name="T54" fmla="*/ 0 w 88"/>
                  <a:gd name="T55" fmla="*/ 0 h 17"/>
                  <a:gd name="T56" fmla="*/ 0 w 88"/>
                  <a:gd name="T57" fmla="*/ 0 h 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8"/>
                  <a:gd name="T88" fmla="*/ 0 h 17"/>
                  <a:gd name="T89" fmla="*/ 88 w 88"/>
                  <a:gd name="T90" fmla="*/ 17 h 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8" h="17">
                    <a:moveTo>
                      <a:pt x="0" y="7"/>
                    </a:moveTo>
                    <a:lnTo>
                      <a:pt x="11" y="10"/>
                    </a:lnTo>
                    <a:lnTo>
                      <a:pt x="19" y="7"/>
                    </a:lnTo>
                    <a:lnTo>
                      <a:pt x="23" y="3"/>
                    </a:lnTo>
                    <a:lnTo>
                      <a:pt x="28" y="1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9" y="5"/>
                    </a:lnTo>
                    <a:lnTo>
                      <a:pt x="85" y="8"/>
                    </a:lnTo>
                    <a:lnTo>
                      <a:pt x="88" y="11"/>
                    </a:lnTo>
                    <a:lnTo>
                      <a:pt x="83" y="11"/>
                    </a:lnTo>
                    <a:lnTo>
                      <a:pt x="77" y="11"/>
                    </a:lnTo>
                    <a:lnTo>
                      <a:pt x="70" y="10"/>
                    </a:lnTo>
                    <a:lnTo>
                      <a:pt x="63" y="10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11"/>
                    </a:lnTo>
                    <a:lnTo>
                      <a:pt x="38" y="12"/>
                    </a:lnTo>
                    <a:lnTo>
                      <a:pt x="34" y="15"/>
                    </a:lnTo>
                    <a:lnTo>
                      <a:pt x="29" y="16"/>
                    </a:lnTo>
                    <a:lnTo>
                      <a:pt x="23" y="17"/>
                    </a:lnTo>
                    <a:lnTo>
                      <a:pt x="18" y="17"/>
                    </a:lnTo>
                    <a:lnTo>
                      <a:pt x="13" y="17"/>
                    </a:lnTo>
                    <a:lnTo>
                      <a:pt x="8" y="15"/>
                    </a:lnTo>
                    <a:lnTo>
                      <a:pt x="4" y="1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7" name="Freeform 1047">
                <a:extLst>
                  <a:ext uri="{FF2B5EF4-FFF2-40B4-BE49-F238E27FC236}">
                    <a16:creationId xmlns:a16="http://schemas.microsoft.com/office/drawing/2014/main" id="{D33CBA33-9896-4A22-B690-5FF2CD01F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42"/>
                <a:ext cx="7" cy="3"/>
              </a:xfrm>
              <a:custGeom>
                <a:avLst/>
                <a:gdLst>
                  <a:gd name="T0" fmla="*/ 0 w 69"/>
                  <a:gd name="T1" fmla="*/ 0 h 28"/>
                  <a:gd name="T2" fmla="*/ 0 w 69"/>
                  <a:gd name="T3" fmla="*/ 0 h 28"/>
                  <a:gd name="T4" fmla="*/ 0 w 69"/>
                  <a:gd name="T5" fmla="*/ 0 h 28"/>
                  <a:gd name="T6" fmla="*/ 0 w 69"/>
                  <a:gd name="T7" fmla="*/ 0 h 28"/>
                  <a:gd name="T8" fmla="*/ 0 w 69"/>
                  <a:gd name="T9" fmla="*/ 0 h 28"/>
                  <a:gd name="T10" fmla="*/ 0 w 69"/>
                  <a:gd name="T11" fmla="*/ 0 h 28"/>
                  <a:gd name="T12" fmla="*/ 0 w 69"/>
                  <a:gd name="T13" fmla="*/ 0 h 28"/>
                  <a:gd name="T14" fmla="*/ 0 w 69"/>
                  <a:gd name="T15" fmla="*/ 0 h 28"/>
                  <a:gd name="T16" fmla="*/ 0 w 69"/>
                  <a:gd name="T17" fmla="*/ 0 h 28"/>
                  <a:gd name="T18" fmla="*/ 0 w 69"/>
                  <a:gd name="T19" fmla="*/ 0 h 28"/>
                  <a:gd name="T20" fmla="*/ 0 w 69"/>
                  <a:gd name="T21" fmla="*/ 0 h 28"/>
                  <a:gd name="T22" fmla="*/ 0 w 69"/>
                  <a:gd name="T23" fmla="*/ 0 h 28"/>
                  <a:gd name="T24" fmla="*/ 0 w 69"/>
                  <a:gd name="T25" fmla="*/ 0 h 28"/>
                  <a:gd name="T26" fmla="*/ 0 w 69"/>
                  <a:gd name="T27" fmla="*/ 0 h 28"/>
                  <a:gd name="T28" fmla="*/ 0 w 69"/>
                  <a:gd name="T29" fmla="*/ 0 h 28"/>
                  <a:gd name="T30" fmla="*/ 0 w 69"/>
                  <a:gd name="T31" fmla="*/ 0 h 28"/>
                  <a:gd name="T32" fmla="*/ 0 w 69"/>
                  <a:gd name="T33" fmla="*/ 0 h 28"/>
                  <a:gd name="T34" fmla="*/ 0 w 69"/>
                  <a:gd name="T35" fmla="*/ 0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9"/>
                  <a:gd name="T55" fmla="*/ 0 h 28"/>
                  <a:gd name="T56" fmla="*/ 69 w 69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9" h="28">
                    <a:moveTo>
                      <a:pt x="0" y="2"/>
                    </a:moveTo>
                    <a:lnTo>
                      <a:pt x="6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7" y="6"/>
                    </a:lnTo>
                    <a:lnTo>
                      <a:pt x="44" y="10"/>
                    </a:lnTo>
                    <a:lnTo>
                      <a:pt x="52" y="14"/>
                    </a:lnTo>
                    <a:lnTo>
                      <a:pt x="58" y="17"/>
                    </a:lnTo>
                    <a:lnTo>
                      <a:pt x="63" y="19"/>
                    </a:lnTo>
                    <a:lnTo>
                      <a:pt x="68" y="21"/>
                    </a:lnTo>
                    <a:lnTo>
                      <a:pt x="69" y="22"/>
                    </a:lnTo>
                    <a:lnTo>
                      <a:pt x="11" y="28"/>
                    </a:lnTo>
                    <a:lnTo>
                      <a:pt x="9" y="25"/>
                    </a:lnTo>
                    <a:lnTo>
                      <a:pt x="4" y="21"/>
                    </a:lnTo>
                    <a:lnTo>
                      <a:pt x="1" y="1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" name="Freeform 1048">
                <a:extLst>
                  <a:ext uri="{FF2B5EF4-FFF2-40B4-BE49-F238E27FC236}">
                    <a16:creationId xmlns:a16="http://schemas.microsoft.com/office/drawing/2014/main" id="{A0650171-03FE-4382-9311-63F37B699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243"/>
                <a:ext cx="2" cy="2"/>
              </a:xfrm>
              <a:custGeom>
                <a:avLst/>
                <a:gdLst>
                  <a:gd name="T0" fmla="*/ 0 w 24"/>
                  <a:gd name="T1" fmla="*/ 0 h 22"/>
                  <a:gd name="T2" fmla="*/ 0 w 24"/>
                  <a:gd name="T3" fmla="*/ 0 h 22"/>
                  <a:gd name="T4" fmla="*/ 0 w 24"/>
                  <a:gd name="T5" fmla="*/ 0 h 22"/>
                  <a:gd name="T6" fmla="*/ 0 w 24"/>
                  <a:gd name="T7" fmla="*/ 0 h 22"/>
                  <a:gd name="T8" fmla="*/ 0 w 24"/>
                  <a:gd name="T9" fmla="*/ 0 h 22"/>
                  <a:gd name="T10" fmla="*/ 0 w 24"/>
                  <a:gd name="T11" fmla="*/ 0 h 22"/>
                  <a:gd name="T12" fmla="*/ 0 w 24"/>
                  <a:gd name="T13" fmla="*/ 0 h 22"/>
                  <a:gd name="T14" fmla="*/ 0 w 24"/>
                  <a:gd name="T15" fmla="*/ 0 h 22"/>
                  <a:gd name="T16" fmla="*/ 0 w 24"/>
                  <a:gd name="T17" fmla="*/ 0 h 22"/>
                  <a:gd name="T18" fmla="*/ 0 w 24"/>
                  <a:gd name="T19" fmla="*/ 0 h 22"/>
                  <a:gd name="T20" fmla="*/ 0 w 24"/>
                  <a:gd name="T21" fmla="*/ 0 h 22"/>
                  <a:gd name="T22" fmla="*/ 0 w 24"/>
                  <a:gd name="T23" fmla="*/ 0 h 22"/>
                  <a:gd name="T24" fmla="*/ 0 w 24"/>
                  <a:gd name="T25" fmla="*/ 0 h 22"/>
                  <a:gd name="T26" fmla="*/ 0 w 24"/>
                  <a:gd name="T27" fmla="*/ 0 h 22"/>
                  <a:gd name="T28" fmla="*/ 0 w 24"/>
                  <a:gd name="T29" fmla="*/ 0 h 22"/>
                  <a:gd name="T30" fmla="*/ 0 w 24"/>
                  <a:gd name="T31" fmla="*/ 0 h 22"/>
                  <a:gd name="T32" fmla="*/ 0 w 24"/>
                  <a:gd name="T33" fmla="*/ 0 h 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"/>
                  <a:gd name="T52" fmla="*/ 0 h 22"/>
                  <a:gd name="T53" fmla="*/ 24 w 24"/>
                  <a:gd name="T54" fmla="*/ 22 h 2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" h="22">
                    <a:moveTo>
                      <a:pt x="24" y="10"/>
                    </a:moveTo>
                    <a:lnTo>
                      <a:pt x="19" y="6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3" y="15"/>
                    </a:lnTo>
                    <a:lnTo>
                      <a:pt x="1" y="20"/>
                    </a:lnTo>
                    <a:lnTo>
                      <a:pt x="5" y="22"/>
                    </a:lnTo>
                    <a:lnTo>
                      <a:pt x="11" y="22"/>
                    </a:lnTo>
                    <a:lnTo>
                      <a:pt x="18" y="21"/>
                    </a:lnTo>
                    <a:lnTo>
                      <a:pt x="23" y="20"/>
                    </a:lnTo>
                    <a:lnTo>
                      <a:pt x="24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9" name="Freeform 1049">
                <a:extLst>
                  <a:ext uri="{FF2B5EF4-FFF2-40B4-BE49-F238E27FC236}">
                    <a16:creationId xmlns:a16="http://schemas.microsoft.com/office/drawing/2014/main" id="{8568A934-EEE2-4F06-8EE3-B7606C66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" y="258"/>
                <a:ext cx="7" cy="2"/>
              </a:xfrm>
              <a:custGeom>
                <a:avLst/>
                <a:gdLst>
                  <a:gd name="T0" fmla="*/ 0 w 75"/>
                  <a:gd name="T1" fmla="*/ 0 h 20"/>
                  <a:gd name="T2" fmla="*/ 0 w 75"/>
                  <a:gd name="T3" fmla="*/ 0 h 20"/>
                  <a:gd name="T4" fmla="*/ 0 w 75"/>
                  <a:gd name="T5" fmla="*/ 0 h 20"/>
                  <a:gd name="T6" fmla="*/ 0 w 75"/>
                  <a:gd name="T7" fmla="*/ 0 h 20"/>
                  <a:gd name="T8" fmla="*/ 0 w 75"/>
                  <a:gd name="T9" fmla="*/ 0 h 20"/>
                  <a:gd name="T10" fmla="*/ 0 w 75"/>
                  <a:gd name="T11" fmla="*/ 0 h 20"/>
                  <a:gd name="T12" fmla="*/ 0 w 75"/>
                  <a:gd name="T13" fmla="*/ 0 h 20"/>
                  <a:gd name="T14" fmla="*/ 0 w 75"/>
                  <a:gd name="T15" fmla="*/ 0 h 20"/>
                  <a:gd name="T16" fmla="*/ 0 w 75"/>
                  <a:gd name="T17" fmla="*/ 0 h 20"/>
                  <a:gd name="T18" fmla="*/ 0 w 75"/>
                  <a:gd name="T19" fmla="*/ 0 h 20"/>
                  <a:gd name="T20" fmla="*/ 0 w 75"/>
                  <a:gd name="T21" fmla="*/ 0 h 20"/>
                  <a:gd name="T22" fmla="*/ 0 w 75"/>
                  <a:gd name="T23" fmla="*/ 0 h 20"/>
                  <a:gd name="T24" fmla="*/ 0 w 75"/>
                  <a:gd name="T25" fmla="*/ 0 h 20"/>
                  <a:gd name="T26" fmla="*/ 0 w 75"/>
                  <a:gd name="T27" fmla="*/ 0 h 20"/>
                  <a:gd name="T28" fmla="*/ 0 w 75"/>
                  <a:gd name="T29" fmla="*/ 0 h 20"/>
                  <a:gd name="T30" fmla="*/ 0 w 75"/>
                  <a:gd name="T31" fmla="*/ 0 h 20"/>
                  <a:gd name="T32" fmla="*/ 0 w 75"/>
                  <a:gd name="T33" fmla="*/ 0 h 20"/>
                  <a:gd name="T34" fmla="*/ 0 w 75"/>
                  <a:gd name="T35" fmla="*/ 0 h 20"/>
                  <a:gd name="T36" fmla="*/ 0 w 75"/>
                  <a:gd name="T37" fmla="*/ 0 h 20"/>
                  <a:gd name="T38" fmla="*/ 0 w 75"/>
                  <a:gd name="T39" fmla="*/ 0 h 20"/>
                  <a:gd name="T40" fmla="*/ 0 w 75"/>
                  <a:gd name="T41" fmla="*/ 0 h 20"/>
                  <a:gd name="T42" fmla="*/ 0 w 75"/>
                  <a:gd name="T43" fmla="*/ 0 h 20"/>
                  <a:gd name="T44" fmla="*/ 0 w 75"/>
                  <a:gd name="T45" fmla="*/ 0 h 20"/>
                  <a:gd name="T46" fmla="*/ 0 w 75"/>
                  <a:gd name="T47" fmla="*/ 0 h 20"/>
                  <a:gd name="T48" fmla="*/ 0 w 75"/>
                  <a:gd name="T49" fmla="*/ 0 h 20"/>
                  <a:gd name="T50" fmla="*/ 0 w 75"/>
                  <a:gd name="T51" fmla="*/ 0 h 20"/>
                  <a:gd name="T52" fmla="*/ 0 w 75"/>
                  <a:gd name="T53" fmla="*/ 0 h 20"/>
                  <a:gd name="T54" fmla="*/ 0 w 75"/>
                  <a:gd name="T55" fmla="*/ 0 h 20"/>
                  <a:gd name="T56" fmla="*/ 0 w 75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20"/>
                  <a:gd name="T89" fmla="*/ 75 w 75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20">
                    <a:moveTo>
                      <a:pt x="1" y="7"/>
                    </a:moveTo>
                    <a:lnTo>
                      <a:pt x="6" y="7"/>
                    </a:lnTo>
                    <a:lnTo>
                      <a:pt x="12" y="4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1" y="1"/>
                    </a:lnTo>
                    <a:lnTo>
                      <a:pt x="47" y="3"/>
                    </a:lnTo>
                    <a:lnTo>
                      <a:pt x="59" y="9"/>
                    </a:lnTo>
                    <a:lnTo>
                      <a:pt x="67" y="12"/>
                    </a:lnTo>
                    <a:lnTo>
                      <a:pt x="73" y="14"/>
                    </a:lnTo>
                    <a:lnTo>
                      <a:pt x="75" y="14"/>
                    </a:lnTo>
                    <a:lnTo>
                      <a:pt x="74" y="14"/>
                    </a:lnTo>
                    <a:lnTo>
                      <a:pt x="69" y="15"/>
                    </a:lnTo>
                    <a:lnTo>
                      <a:pt x="63" y="17"/>
                    </a:lnTo>
                    <a:lnTo>
                      <a:pt x="56" y="18"/>
                    </a:lnTo>
                    <a:lnTo>
                      <a:pt x="48" y="19"/>
                    </a:lnTo>
                    <a:lnTo>
                      <a:pt x="40" y="20"/>
                    </a:lnTo>
                    <a:lnTo>
                      <a:pt x="32" y="20"/>
                    </a:lnTo>
                    <a:lnTo>
                      <a:pt x="27" y="19"/>
                    </a:lnTo>
                    <a:lnTo>
                      <a:pt x="18" y="17"/>
                    </a:lnTo>
                    <a:lnTo>
                      <a:pt x="12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1050">
              <a:extLst>
                <a:ext uri="{FF2B5EF4-FFF2-40B4-BE49-F238E27FC236}">
                  <a16:creationId xmlns:a16="http://schemas.microsoft.com/office/drawing/2014/main" id="{08B90E76-EB53-4754-8374-FCD7FB5A3112}"/>
                </a:ext>
              </a:extLst>
            </p:cNvPr>
            <p:cNvGrpSpPr>
              <a:grpSpLocks/>
            </p:cNvGrpSpPr>
            <p:nvPr/>
          </p:nvGrpSpPr>
          <p:grpSpPr bwMode="auto">
            <a:xfrm rot="43651">
              <a:off x="2493" y="1420"/>
              <a:ext cx="147" cy="66"/>
              <a:chOff x="2972" y="1152"/>
              <a:chExt cx="628" cy="240"/>
            </a:xfrm>
          </p:grpSpPr>
          <p:sp>
            <p:nvSpPr>
              <p:cNvPr id="270" name="Freeform 1051">
                <a:extLst>
                  <a:ext uri="{FF2B5EF4-FFF2-40B4-BE49-F238E27FC236}">
                    <a16:creationId xmlns:a16="http://schemas.microsoft.com/office/drawing/2014/main" id="{5D37C4E3-7E5E-42DE-BA76-D549661CB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1" name="Freeform 1052">
                <a:extLst>
                  <a:ext uri="{FF2B5EF4-FFF2-40B4-BE49-F238E27FC236}">
                    <a16:creationId xmlns:a16="http://schemas.microsoft.com/office/drawing/2014/main" id="{B799D3BC-345D-4D86-A76F-65C92539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2" name="Freeform 1053">
                <a:extLst>
                  <a:ext uri="{FF2B5EF4-FFF2-40B4-BE49-F238E27FC236}">
                    <a16:creationId xmlns:a16="http://schemas.microsoft.com/office/drawing/2014/main" id="{F8B403A9-D339-4B62-BF4B-B51DC734B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3" name="Freeform 1054">
                <a:extLst>
                  <a:ext uri="{FF2B5EF4-FFF2-40B4-BE49-F238E27FC236}">
                    <a16:creationId xmlns:a16="http://schemas.microsoft.com/office/drawing/2014/main" id="{A4A6FAAD-A209-44BD-AF66-AA4DF22CE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4" name="Freeform 1055">
                <a:extLst>
                  <a:ext uri="{FF2B5EF4-FFF2-40B4-BE49-F238E27FC236}">
                    <a16:creationId xmlns:a16="http://schemas.microsoft.com/office/drawing/2014/main" id="{9D6ADF77-61EE-4170-88B3-CE0DBBE4D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5" name="Freeform 1056">
                <a:extLst>
                  <a:ext uri="{FF2B5EF4-FFF2-40B4-BE49-F238E27FC236}">
                    <a16:creationId xmlns:a16="http://schemas.microsoft.com/office/drawing/2014/main" id="{86B61E7F-52D5-41F7-8FCB-1A438D59D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6" name="Freeform 1057">
                <a:extLst>
                  <a:ext uri="{FF2B5EF4-FFF2-40B4-BE49-F238E27FC236}">
                    <a16:creationId xmlns:a16="http://schemas.microsoft.com/office/drawing/2014/main" id="{F920757F-B81E-4168-91A6-144702DAF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7" name="Freeform 1058">
                <a:extLst>
                  <a:ext uri="{FF2B5EF4-FFF2-40B4-BE49-F238E27FC236}">
                    <a16:creationId xmlns:a16="http://schemas.microsoft.com/office/drawing/2014/main" id="{242C11AF-26EE-4C52-89C2-154214108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8" name="Freeform 1059">
                <a:extLst>
                  <a:ext uri="{FF2B5EF4-FFF2-40B4-BE49-F238E27FC236}">
                    <a16:creationId xmlns:a16="http://schemas.microsoft.com/office/drawing/2014/main" id="{41625C8F-44F2-44BE-AD6F-F4F2543E4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9" name="Freeform 1060">
                <a:extLst>
                  <a:ext uri="{FF2B5EF4-FFF2-40B4-BE49-F238E27FC236}">
                    <a16:creationId xmlns:a16="http://schemas.microsoft.com/office/drawing/2014/main" id="{FFF5AD89-AEDF-4A42-B28A-685FB03B9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0" name="Freeform 1061">
                <a:extLst>
                  <a:ext uri="{FF2B5EF4-FFF2-40B4-BE49-F238E27FC236}">
                    <a16:creationId xmlns:a16="http://schemas.microsoft.com/office/drawing/2014/main" id="{7CD37533-099C-47DD-87DC-8489799F3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1" name="Freeform 1062">
                <a:extLst>
                  <a:ext uri="{FF2B5EF4-FFF2-40B4-BE49-F238E27FC236}">
                    <a16:creationId xmlns:a16="http://schemas.microsoft.com/office/drawing/2014/main" id="{6314950D-919D-48AC-A1A9-53759B697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2" name="Freeform 1063">
                <a:extLst>
                  <a:ext uri="{FF2B5EF4-FFF2-40B4-BE49-F238E27FC236}">
                    <a16:creationId xmlns:a16="http://schemas.microsoft.com/office/drawing/2014/main" id="{7ABF5EBC-86BC-472B-AA06-FD010673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3" name="Freeform 1064">
                <a:extLst>
                  <a:ext uri="{FF2B5EF4-FFF2-40B4-BE49-F238E27FC236}">
                    <a16:creationId xmlns:a16="http://schemas.microsoft.com/office/drawing/2014/main" id="{C3F42986-AC4C-407D-B1FB-C7759E55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4" name="Freeform 1065">
                <a:extLst>
                  <a:ext uri="{FF2B5EF4-FFF2-40B4-BE49-F238E27FC236}">
                    <a16:creationId xmlns:a16="http://schemas.microsoft.com/office/drawing/2014/main" id="{2F63B405-CE81-4814-B29D-2560EBAFC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5" name="Freeform 1066">
                <a:extLst>
                  <a:ext uri="{FF2B5EF4-FFF2-40B4-BE49-F238E27FC236}">
                    <a16:creationId xmlns:a16="http://schemas.microsoft.com/office/drawing/2014/main" id="{1A15543E-5E44-4143-8927-E511A8808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6" name="Freeform 1067">
                <a:extLst>
                  <a:ext uri="{FF2B5EF4-FFF2-40B4-BE49-F238E27FC236}">
                    <a16:creationId xmlns:a16="http://schemas.microsoft.com/office/drawing/2014/main" id="{9F06BFF1-2F8B-41FC-8BB4-D16FAA0C6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7" name="Freeform 1068">
                <a:extLst>
                  <a:ext uri="{FF2B5EF4-FFF2-40B4-BE49-F238E27FC236}">
                    <a16:creationId xmlns:a16="http://schemas.microsoft.com/office/drawing/2014/main" id="{FA47A7B9-33DD-47E6-8E9D-0342BEEDE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8" name="Freeform 1069">
                <a:extLst>
                  <a:ext uri="{FF2B5EF4-FFF2-40B4-BE49-F238E27FC236}">
                    <a16:creationId xmlns:a16="http://schemas.microsoft.com/office/drawing/2014/main" id="{8BC42EE8-2601-446B-B6EB-C6E27865B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9" name="Freeform 1070">
                <a:extLst>
                  <a:ext uri="{FF2B5EF4-FFF2-40B4-BE49-F238E27FC236}">
                    <a16:creationId xmlns:a16="http://schemas.microsoft.com/office/drawing/2014/main" id="{92DCBEF1-FD48-4B4C-91EF-1AE1A513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0" name="Freeform 1071">
                <a:extLst>
                  <a:ext uri="{FF2B5EF4-FFF2-40B4-BE49-F238E27FC236}">
                    <a16:creationId xmlns:a16="http://schemas.microsoft.com/office/drawing/2014/main" id="{8EFBAE72-D9AB-426F-B9F2-BFFF90A3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1" name="Freeform 1072">
                <a:extLst>
                  <a:ext uri="{FF2B5EF4-FFF2-40B4-BE49-F238E27FC236}">
                    <a16:creationId xmlns:a16="http://schemas.microsoft.com/office/drawing/2014/main" id="{B300C5C1-666C-4F11-9EB4-CCFA10EE9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2" name="Freeform 1073">
                <a:extLst>
                  <a:ext uri="{FF2B5EF4-FFF2-40B4-BE49-F238E27FC236}">
                    <a16:creationId xmlns:a16="http://schemas.microsoft.com/office/drawing/2014/main" id="{B5F2D750-5CDD-4B86-9526-F44197B5D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3" name="Freeform 1074">
                <a:extLst>
                  <a:ext uri="{FF2B5EF4-FFF2-40B4-BE49-F238E27FC236}">
                    <a16:creationId xmlns:a16="http://schemas.microsoft.com/office/drawing/2014/main" id="{0C254DD1-EBC0-4875-997D-F57A99B6F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4" name="Freeform 1075">
                <a:extLst>
                  <a:ext uri="{FF2B5EF4-FFF2-40B4-BE49-F238E27FC236}">
                    <a16:creationId xmlns:a16="http://schemas.microsoft.com/office/drawing/2014/main" id="{DA0E4E3A-5263-44F6-8892-96216E41A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58"/>
                <a:ext cx="10" cy="34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5" name="Freeform 1076">
                <a:extLst>
                  <a:ext uri="{FF2B5EF4-FFF2-40B4-BE49-F238E27FC236}">
                    <a16:creationId xmlns:a16="http://schemas.microsoft.com/office/drawing/2014/main" id="{18345989-C48D-4F83-BE0F-4DC5CE93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6" name="Freeform 1077">
                <a:extLst>
                  <a:ext uri="{FF2B5EF4-FFF2-40B4-BE49-F238E27FC236}">
                    <a16:creationId xmlns:a16="http://schemas.microsoft.com/office/drawing/2014/main" id="{499E6857-5299-42A8-9F22-FD1F34F9E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292"/>
                <a:ext cx="202" cy="79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" name="Freeform 1078">
                <a:extLst>
                  <a:ext uri="{FF2B5EF4-FFF2-40B4-BE49-F238E27FC236}">
                    <a16:creationId xmlns:a16="http://schemas.microsoft.com/office/drawing/2014/main" id="{6259303C-1742-4C2B-81E5-8DD1660E6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8" name="Freeform 1079">
                <a:extLst>
                  <a:ext uri="{FF2B5EF4-FFF2-40B4-BE49-F238E27FC236}">
                    <a16:creationId xmlns:a16="http://schemas.microsoft.com/office/drawing/2014/main" id="{5D4E0849-F4D8-434B-A6C9-A2E10CFC1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9" name="Freeform 1080">
                <a:extLst>
                  <a:ext uri="{FF2B5EF4-FFF2-40B4-BE49-F238E27FC236}">
                    <a16:creationId xmlns:a16="http://schemas.microsoft.com/office/drawing/2014/main" id="{9ABE3FED-1E77-4001-AA2A-6E43C3B7D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0" name="Freeform 1081">
                <a:extLst>
                  <a:ext uri="{FF2B5EF4-FFF2-40B4-BE49-F238E27FC236}">
                    <a16:creationId xmlns:a16="http://schemas.microsoft.com/office/drawing/2014/main" id="{07C6C0BA-43C4-4EED-929C-8074AF78A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1" name="Freeform 1082">
                <a:extLst>
                  <a:ext uri="{FF2B5EF4-FFF2-40B4-BE49-F238E27FC236}">
                    <a16:creationId xmlns:a16="http://schemas.microsoft.com/office/drawing/2014/main" id="{9487E05C-84C9-41E0-906D-65971F84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2" name="Freeform 1083">
                <a:extLst>
                  <a:ext uri="{FF2B5EF4-FFF2-40B4-BE49-F238E27FC236}">
                    <a16:creationId xmlns:a16="http://schemas.microsoft.com/office/drawing/2014/main" id="{6CECA29F-5333-4A5B-8B55-A09C6BE58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58"/>
                <a:ext cx="10" cy="34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3" name="Freeform 1084">
                <a:extLst>
                  <a:ext uri="{FF2B5EF4-FFF2-40B4-BE49-F238E27FC236}">
                    <a16:creationId xmlns:a16="http://schemas.microsoft.com/office/drawing/2014/main" id="{043C3121-B928-4F56-BD1E-24A32766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4" name="Freeform 1085">
                <a:extLst>
                  <a:ext uri="{FF2B5EF4-FFF2-40B4-BE49-F238E27FC236}">
                    <a16:creationId xmlns:a16="http://schemas.microsoft.com/office/drawing/2014/main" id="{398AAED5-F324-4DC2-A741-81A36803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292"/>
                <a:ext cx="202" cy="79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5" name="Freeform 1086">
                <a:extLst>
                  <a:ext uri="{FF2B5EF4-FFF2-40B4-BE49-F238E27FC236}">
                    <a16:creationId xmlns:a16="http://schemas.microsoft.com/office/drawing/2014/main" id="{4167ACC6-8718-4078-BE90-41E387A04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6" name="Freeform 1087">
                <a:extLst>
                  <a:ext uri="{FF2B5EF4-FFF2-40B4-BE49-F238E27FC236}">
                    <a16:creationId xmlns:a16="http://schemas.microsoft.com/office/drawing/2014/main" id="{27B2C442-B7BD-454D-890B-70555F5E1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7" name="Freeform 1088">
                <a:extLst>
                  <a:ext uri="{FF2B5EF4-FFF2-40B4-BE49-F238E27FC236}">
                    <a16:creationId xmlns:a16="http://schemas.microsoft.com/office/drawing/2014/main" id="{B52B25E9-035E-4E6C-8CD3-1628EB6B0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8" name="Freeform 1089">
                <a:extLst>
                  <a:ext uri="{FF2B5EF4-FFF2-40B4-BE49-F238E27FC236}">
                    <a16:creationId xmlns:a16="http://schemas.microsoft.com/office/drawing/2014/main" id="{D3CDD89A-4165-4BEE-8CF0-65EEF5EB8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9" name="Freeform 1090">
                <a:extLst>
                  <a:ext uri="{FF2B5EF4-FFF2-40B4-BE49-F238E27FC236}">
                    <a16:creationId xmlns:a16="http://schemas.microsoft.com/office/drawing/2014/main" id="{C56FCE5C-1C51-40FF-99A1-6D7046EB6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0" name="Freeform 1091">
                <a:extLst>
                  <a:ext uri="{FF2B5EF4-FFF2-40B4-BE49-F238E27FC236}">
                    <a16:creationId xmlns:a16="http://schemas.microsoft.com/office/drawing/2014/main" id="{E3F5948C-9E83-48B5-A682-563839A8D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1" name="Freeform 1092">
                <a:extLst>
                  <a:ext uri="{FF2B5EF4-FFF2-40B4-BE49-F238E27FC236}">
                    <a16:creationId xmlns:a16="http://schemas.microsoft.com/office/drawing/2014/main" id="{F9EEAF74-2BDA-4104-9A5D-9053F712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2" name="Freeform 1093">
                <a:extLst>
                  <a:ext uri="{FF2B5EF4-FFF2-40B4-BE49-F238E27FC236}">
                    <a16:creationId xmlns:a16="http://schemas.microsoft.com/office/drawing/2014/main" id="{FE1AE18E-ED66-4D41-9884-F9A8DD295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3" name="Freeform 1094">
                <a:extLst>
                  <a:ext uri="{FF2B5EF4-FFF2-40B4-BE49-F238E27FC236}">
                    <a16:creationId xmlns:a16="http://schemas.microsoft.com/office/drawing/2014/main" id="{AB237082-4787-4423-AC40-311E99356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4" name="Freeform 1095">
                <a:extLst>
                  <a:ext uri="{FF2B5EF4-FFF2-40B4-BE49-F238E27FC236}">
                    <a16:creationId xmlns:a16="http://schemas.microsoft.com/office/drawing/2014/main" id="{1AF2B773-FE20-4D9C-B900-88F8A7F7F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5" name="Freeform 1096">
                <a:extLst>
                  <a:ext uri="{FF2B5EF4-FFF2-40B4-BE49-F238E27FC236}">
                    <a16:creationId xmlns:a16="http://schemas.microsoft.com/office/drawing/2014/main" id="{1F719804-74EF-4F5E-BFF6-84BE56E0A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6" name="Freeform 1097">
                <a:extLst>
                  <a:ext uri="{FF2B5EF4-FFF2-40B4-BE49-F238E27FC236}">
                    <a16:creationId xmlns:a16="http://schemas.microsoft.com/office/drawing/2014/main" id="{1C4DFE6B-C87F-4F2B-93CA-919A3D977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" name="Freeform 1098">
                <a:extLst>
                  <a:ext uri="{FF2B5EF4-FFF2-40B4-BE49-F238E27FC236}">
                    <a16:creationId xmlns:a16="http://schemas.microsoft.com/office/drawing/2014/main" id="{0A20852E-9185-46C2-8396-C955036F5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8" name="Freeform 1099">
                <a:extLst>
                  <a:ext uri="{FF2B5EF4-FFF2-40B4-BE49-F238E27FC236}">
                    <a16:creationId xmlns:a16="http://schemas.microsoft.com/office/drawing/2014/main" id="{AE701142-B42D-40FB-8438-45FCDBF86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9" name="Freeform 1100">
                <a:extLst>
                  <a:ext uri="{FF2B5EF4-FFF2-40B4-BE49-F238E27FC236}">
                    <a16:creationId xmlns:a16="http://schemas.microsoft.com/office/drawing/2014/main" id="{D7DB7C31-63DE-4125-9F52-593CEF0F6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Freeform 1101">
                <a:extLst>
                  <a:ext uri="{FF2B5EF4-FFF2-40B4-BE49-F238E27FC236}">
                    <a16:creationId xmlns:a16="http://schemas.microsoft.com/office/drawing/2014/main" id="{ABEBAC1E-524A-40F5-BD03-D9F76206A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1" name="Freeform 1102">
                <a:extLst>
                  <a:ext uri="{FF2B5EF4-FFF2-40B4-BE49-F238E27FC236}">
                    <a16:creationId xmlns:a16="http://schemas.microsoft.com/office/drawing/2014/main" id="{638751C8-A650-4E75-BC45-059F6C325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2" name="Freeform 1103">
                <a:extLst>
                  <a:ext uri="{FF2B5EF4-FFF2-40B4-BE49-F238E27FC236}">
                    <a16:creationId xmlns:a16="http://schemas.microsoft.com/office/drawing/2014/main" id="{6774D8DD-04AE-4EF3-AFED-1441CF8E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3" name="Freeform 1104">
                <a:extLst>
                  <a:ext uri="{FF2B5EF4-FFF2-40B4-BE49-F238E27FC236}">
                    <a16:creationId xmlns:a16="http://schemas.microsoft.com/office/drawing/2014/main" id="{25252513-F9A5-4113-8621-BB6B8A47E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4" name="Freeform 1105">
                <a:extLst>
                  <a:ext uri="{FF2B5EF4-FFF2-40B4-BE49-F238E27FC236}">
                    <a16:creationId xmlns:a16="http://schemas.microsoft.com/office/drawing/2014/main" id="{F3323EAA-C173-4E5D-B0A8-FDF21AA1B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1106">
                <a:extLst>
                  <a:ext uri="{FF2B5EF4-FFF2-40B4-BE49-F238E27FC236}">
                    <a16:creationId xmlns:a16="http://schemas.microsoft.com/office/drawing/2014/main" id="{9120AAA8-909F-402E-9F38-93B3720BE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pic>
        <p:nvPicPr>
          <p:cNvPr id="437" name="Imagem 436">
            <a:extLst>
              <a:ext uri="{FF2B5EF4-FFF2-40B4-BE49-F238E27FC236}">
                <a16:creationId xmlns:a16="http://schemas.microsoft.com/office/drawing/2014/main" id="{33B23703-1C00-4B30-9780-C3631126DB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2797">
            <a:off x="5128479" y="1488391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267" name="Picture 21">
            <a:extLst>
              <a:ext uri="{FF2B5EF4-FFF2-40B4-BE49-F238E27FC236}">
                <a16:creationId xmlns:a16="http://schemas.microsoft.com/office/drawing/2014/main" id="{661A610A-FD7B-4E9A-9588-D79317A6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7686">
            <a:off x="3981954" y="1608658"/>
            <a:ext cx="642483" cy="19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A1CE392-2F27-400F-BF10-DF179263FC1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51" y="7501719"/>
            <a:ext cx="712714" cy="1270759"/>
          </a:xfrm>
          <a:prstGeom prst="rect">
            <a:avLst/>
          </a:prstGeom>
        </p:spPr>
      </p:pic>
      <p:sp>
        <p:nvSpPr>
          <p:cNvPr id="199" name="AutoShape 12">
            <a:extLst>
              <a:ext uri="{FF2B5EF4-FFF2-40B4-BE49-F238E27FC236}">
                <a16:creationId xmlns:a16="http://schemas.microsoft.com/office/drawing/2014/main" id="{CA06C5BB-5C23-4C7A-8E12-AB7187EE4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027" y="5159252"/>
            <a:ext cx="1929028" cy="921141"/>
          </a:xfrm>
          <a:prstGeom prst="cloudCallout">
            <a:avLst>
              <a:gd name="adj1" fmla="val 69054"/>
              <a:gd name="adj2" fmla="val -11736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F6C9E83-0962-4BBC-80F8-BAF1B5C29D13}"/>
              </a:ext>
            </a:extLst>
          </p:cNvPr>
          <p:cNvSpPr/>
          <p:nvPr/>
        </p:nvSpPr>
        <p:spPr>
          <a:xfrm>
            <a:off x="5050066" y="7167224"/>
            <a:ext cx="160514" cy="22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Retângulo 202">
            <a:extLst>
              <a:ext uri="{FF2B5EF4-FFF2-40B4-BE49-F238E27FC236}">
                <a16:creationId xmlns:a16="http://schemas.microsoft.com/office/drawing/2014/main" id="{5EB2A1D9-5BC5-46B7-A1F9-BF5C7EBB20D0}"/>
              </a:ext>
            </a:extLst>
          </p:cNvPr>
          <p:cNvSpPr/>
          <p:nvPr/>
        </p:nvSpPr>
        <p:spPr>
          <a:xfrm>
            <a:off x="7077524" y="4792306"/>
            <a:ext cx="10573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400" b="1">
                <a:ln/>
                <a:solidFill>
                  <a:srgbClr val="FF0000"/>
                </a:solidFill>
              </a:rPr>
              <a:t>PRINCIPAIS </a:t>
            </a:r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45B1A259-EC6C-444E-ABD7-CC15FB9375E6}"/>
              </a:ext>
            </a:extLst>
          </p:cNvPr>
          <p:cNvSpPr/>
          <p:nvPr/>
        </p:nvSpPr>
        <p:spPr>
          <a:xfrm>
            <a:off x="6507193" y="5251456"/>
            <a:ext cx="18228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1h Almoço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-15min Lanche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- 45min Outros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-~14:15hs após expediente</a:t>
            </a:r>
          </a:p>
        </p:txBody>
      </p: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B20F4098-CFF1-4B7F-94B5-3E0A09CD0E0F}"/>
              </a:ext>
            </a:extLst>
          </p:cNvPr>
          <p:cNvSpPr/>
          <p:nvPr/>
        </p:nvSpPr>
        <p:spPr>
          <a:xfrm>
            <a:off x="7521065" y="4946195"/>
            <a:ext cx="12665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400" b="1">
                <a:ln/>
                <a:solidFill>
                  <a:srgbClr val="FF0000"/>
                </a:solidFill>
              </a:rPr>
              <a:t>DESPERDÍCIOS</a:t>
            </a:r>
          </a:p>
        </p:txBody>
      </p:sp>
      <p:sp>
        <p:nvSpPr>
          <p:cNvPr id="207" name="Retângulo Arredondado 39">
            <a:extLst>
              <a:ext uri="{FF2B5EF4-FFF2-40B4-BE49-F238E27FC236}">
                <a16:creationId xmlns:a16="http://schemas.microsoft.com/office/drawing/2014/main" id="{C940FD66-4073-4EFF-94B5-26AFEE698523}"/>
              </a:ext>
            </a:extLst>
          </p:cNvPr>
          <p:cNvSpPr/>
          <p:nvPr/>
        </p:nvSpPr>
        <p:spPr>
          <a:xfrm>
            <a:off x="103993" y="2976518"/>
            <a:ext cx="1759494" cy="17176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" name="Retângulo Arredondado 39">
            <a:extLst>
              <a:ext uri="{FF2B5EF4-FFF2-40B4-BE49-F238E27FC236}">
                <a16:creationId xmlns:a16="http://schemas.microsoft.com/office/drawing/2014/main" id="{E12D55EF-CF9D-4158-8DAB-6C2377B98BC8}"/>
              </a:ext>
            </a:extLst>
          </p:cNvPr>
          <p:cNvSpPr/>
          <p:nvPr/>
        </p:nvSpPr>
        <p:spPr>
          <a:xfrm>
            <a:off x="112988" y="3377341"/>
            <a:ext cx="1759494" cy="17176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1EAC1D29-16F4-4E02-A7B7-E7083049A621}"/>
              </a:ext>
            </a:extLst>
          </p:cNvPr>
          <p:cNvGrpSpPr/>
          <p:nvPr/>
        </p:nvGrpSpPr>
        <p:grpSpPr>
          <a:xfrm>
            <a:off x="5676632" y="3155388"/>
            <a:ext cx="411048" cy="412858"/>
            <a:chOff x="9919389" y="2422659"/>
            <a:chExt cx="2228850" cy="2216495"/>
          </a:xfrm>
        </p:grpSpPr>
        <p:sp>
          <p:nvSpPr>
            <p:cNvPr id="210" name="Triângulo isósceles 209">
              <a:extLst>
                <a:ext uri="{FF2B5EF4-FFF2-40B4-BE49-F238E27FC236}">
                  <a16:creationId xmlns:a16="http://schemas.microsoft.com/office/drawing/2014/main" id="{D2BFE246-7850-49FB-A909-83D040A3DAD9}"/>
                </a:ext>
              </a:extLst>
            </p:cNvPr>
            <p:cNvSpPr/>
            <p:nvPr/>
          </p:nvSpPr>
          <p:spPr>
            <a:xfrm>
              <a:off x="10153152" y="2768200"/>
              <a:ext cx="1761324" cy="13567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1" name="Imagem 210">
              <a:extLst>
                <a:ext uri="{FF2B5EF4-FFF2-40B4-BE49-F238E27FC236}">
                  <a16:creationId xmlns:a16="http://schemas.microsoft.com/office/drawing/2014/main" id="{F34987C0-3838-4F3F-A0AE-BAED64BB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21" b="95814" l="2137" r="987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389" y="2422659"/>
              <a:ext cx="2228850" cy="2047875"/>
            </a:xfrm>
            <a:prstGeom prst="rect">
              <a:avLst/>
            </a:prstGeom>
          </p:spPr>
        </p:pic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E4F3BC2D-B24F-41F1-99BB-25594CAEFA4F}"/>
                </a:ext>
              </a:extLst>
            </p:cNvPr>
            <p:cNvSpPr txBox="1"/>
            <p:nvPr/>
          </p:nvSpPr>
          <p:spPr>
            <a:xfrm>
              <a:off x="10464423" y="2656335"/>
              <a:ext cx="1208552" cy="198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solidFill>
                    <a:srgbClr val="C00000"/>
                  </a:solidFill>
                  <a:latin typeface="+mj-lt"/>
                </a:rPr>
                <a:t>!</a:t>
              </a:r>
              <a:endParaRPr lang="pt-BR" sz="6600" b="1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213" name="Agrupar 212">
            <a:extLst>
              <a:ext uri="{FF2B5EF4-FFF2-40B4-BE49-F238E27FC236}">
                <a16:creationId xmlns:a16="http://schemas.microsoft.com/office/drawing/2014/main" id="{50D64B12-9C95-40D9-AB42-BBED02210DA7}"/>
              </a:ext>
            </a:extLst>
          </p:cNvPr>
          <p:cNvGrpSpPr/>
          <p:nvPr/>
        </p:nvGrpSpPr>
        <p:grpSpPr>
          <a:xfrm>
            <a:off x="2426526" y="3142344"/>
            <a:ext cx="411048" cy="412858"/>
            <a:chOff x="9919389" y="2422659"/>
            <a:chExt cx="2228850" cy="2216495"/>
          </a:xfrm>
        </p:grpSpPr>
        <p:sp>
          <p:nvSpPr>
            <p:cNvPr id="214" name="Triângulo isósceles 213">
              <a:extLst>
                <a:ext uri="{FF2B5EF4-FFF2-40B4-BE49-F238E27FC236}">
                  <a16:creationId xmlns:a16="http://schemas.microsoft.com/office/drawing/2014/main" id="{C7E5A69E-24F8-411E-8843-E9244532A97B}"/>
                </a:ext>
              </a:extLst>
            </p:cNvPr>
            <p:cNvSpPr/>
            <p:nvPr/>
          </p:nvSpPr>
          <p:spPr>
            <a:xfrm>
              <a:off x="10153152" y="2768200"/>
              <a:ext cx="1761324" cy="13567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5" name="Imagem 214">
              <a:extLst>
                <a:ext uri="{FF2B5EF4-FFF2-40B4-BE49-F238E27FC236}">
                  <a16:creationId xmlns:a16="http://schemas.microsoft.com/office/drawing/2014/main" id="{D1F07159-15F4-4C50-94A7-38E4A3BA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21" b="95814" l="2137" r="987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389" y="2422659"/>
              <a:ext cx="2228850" cy="2047875"/>
            </a:xfrm>
            <a:prstGeom prst="rect">
              <a:avLst/>
            </a:prstGeom>
          </p:spPr>
        </p:pic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5E62AB46-09FA-4FDE-953C-3F58578B1DCF}"/>
                </a:ext>
              </a:extLst>
            </p:cNvPr>
            <p:cNvSpPr txBox="1"/>
            <p:nvPr/>
          </p:nvSpPr>
          <p:spPr>
            <a:xfrm>
              <a:off x="10464423" y="2656335"/>
              <a:ext cx="1208552" cy="198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solidFill>
                    <a:srgbClr val="C00000"/>
                  </a:solidFill>
                  <a:latin typeface="+mj-lt"/>
                </a:rPr>
                <a:t>!</a:t>
              </a:r>
              <a:endParaRPr lang="pt-BR" sz="6600" b="1">
                <a:solidFill>
                  <a:srgbClr val="C00000"/>
                </a:solidFill>
                <a:latin typeface="+mj-lt"/>
              </a:endParaRPr>
            </a:p>
          </p:txBody>
        </p:sp>
      </p:grp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151AB46-520B-9705-1466-95908FCF32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93" y="7286544"/>
            <a:ext cx="712714" cy="127075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F80FE89-F29D-D159-48DB-3151777174F4}"/>
              </a:ext>
            </a:extLst>
          </p:cNvPr>
          <p:cNvSpPr/>
          <p:nvPr/>
        </p:nvSpPr>
        <p:spPr>
          <a:xfrm>
            <a:off x="-12643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Constatamos que existe um desperdício de energia considerável nos períodos </a:t>
            </a:r>
          </a:p>
          <a:p>
            <a:pPr algn="ctr"/>
            <a:r>
              <a:rPr lang="pt-BR"/>
              <a:t>de ociosidade nos micro computadores e monitores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6D28693-28F1-7F44-0DFC-82AD53F8F8D2}"/>
              </a:ext>
            </a:extLst>
          </p:cNvPr>
          <p:cNvSpPr/>
          <p:nvPr/>
        </p:nvSpPr>
        <p:spPr>
          <a:xfrm>
            <a:off x="8213126" y="5477259"/>
            <a:ext cx="1686202" cy="18574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D50DF08-F895-103C-CE41-7FAED655C23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5574762"/>
            <a:ext cx="1272750" cy="17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202" grpId="0" animBg="1"/>
      <p:bldP spid="488" grpId="0" animBg="1"/>
      <p:bldP spid="480" grpId="0" animBg="1"/>
      <p:bldP spid="474" grpId="0" animBg="1"/>
      <p:bldP spid="473" grpId="0" animBg="1"/>
      <p:bldP spid="2" grpId="0" animBg="1"/>
      <p:bldP spid="436" grpId="0" animBg="1"/>
      <p:bldP spid="38" grpId="0" animBg="1"/>
      <p:bldP spid="399" grpId="0"/>
      <p:bldP spid="421" grpId="0" animBg="1"/>
      <p:bldP spid="422" grpId="0" animBg="1"/>
      <p:bldP spid="435" grpId="0" animBg="1"/>
      <p:bldP spid="459" grpId="0"/>
      <p:bldP spid="467" grpId="0" animBg="1"/>
      <p:bldP spid="199" grpId="0" animBg="1"/>
      <p:bldP spid="5" grpId="0" animBg="1"/>
      <p:bldP spid="203" grpId="0"/>
      <p:bldP spid="204" grpId="0"/>
      <p:bldP spid="205" grpId="0"/>
      <p:bldP spid="207" grpId="0" animBg="1"/>
      <p:bldP spid="208" grpId="0" animBg="1"/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BFAB5B51D5C84C90A7034C833F06C4" ma:contentTypeVersion="18" ma:contentTypeDescription="新しいドキュメントを作成します。" ma:contentTypeScope="" ma:versionID="160f99e7bb8e7b4fa709d771ac07ddbe">
  <xsd:schema xmlns:xsd="http://www.w3.org/2001/XMLSchema" xmlns:xs="http://www.w3.org/2001/XMLSchema" xmlns:p="http://schemas.microsoft.com/office/2006/metadata/properties" xmlns:ns3="9d6a7039-cd4d-4c91-9738-5c97fe448850" xmlns:ns4="40082bf8-40bb-44e0-bc8e-867312f41a3f" targetNamespace="http://schemas.microsoft.com/office/2006/metadata/properties" ma:root="true" ma:fieldsID="352c015f5bc5febca0c100f91b486074" ns3:_="" ns4:_="">
    <xsd:import namespace="9d6a7039-cd4d-4c91-9738-5c97fe448850"/>
    <xsd:import namespace="40082bf8-40bb-44e0-bc8e-867312f41a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a7039-cd4d-4c91-9738-5c97fe448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82bf8-40bb-44e0-bc8e-867312f41a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a7039-cd4d-4c91-9738-5c97fe44885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9531EC-DAF4-4913-A288-BF751420EF60}">
  <ds:schemaRefs>
    <ds:schemaRef ds:uri="40082bf8-40bb-44e0-bc8e-867312f41a3f"/>
    <ds:schemaRef ds:uri="9d6a7039-cd4d-4c91-9738-5c97fe4488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BCBEE8-FF42-4FB4-9BDE-0DAAF022896E}">
  <ds:schemaRefs>
    <ds:schemaRef ds:uri="9d6a7039-cd4d-4c91-9738-5c97fe448850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0082bf8-40bb-44e0-bc8e-867312f41a3f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7D2326B-DC2F-4EF9-83D9-8B0D6A4C64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Tema7</Template>
  <TotalTime>423</TotalTime>
  <Words>3386</Words>
  <Application>Microsoft Office PowerPoint</Application>
  <PresentationFormat>Apresentação na tela (4:3)</PresentationFormat>
  <Paragraphs>882</Paragraphs>
  <Slides>20</Slides>
  <Notes>10</Notes>
  <HiddenSlides>2</HiddenSlides>
  <MMClips>0</MMClips>
  <ScaleCrop>false</ScaleCrop>
  <HeadingPairs>
    <vt:vector size="8" baseType="variant">
      <vt:variant>
        <vt:lpstr>Fontes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9" baseType="lpstr">
      <vt:lpstr>Albertus MT</vt:lpstr>
      <vt:lpstr>BankGothic Lt BT</vt:lpstr>
      <vt:lpstr>GungsuhChe</vt:lpstr>
      <vt:lpstr>ADLaM Display</vt:lpstr>
      <vt:lpstr>Arial</vt:lpstr>
      <vt:lpstr>Arial Black</vt:lpstr>
      <vt:lpstr>Berlin Sans FB Demi</vt:lpstr>
      <vt:lpstr>Calibri</vt:lpstr>
      <vt:lpstr>Cambria</vt:lpstr>
      <vt:lpstr>Candara</vt:lpstr>
      <vt:lpstr>Elephant</vt:lpstr>
      <vt:lpstr>Ink Free</vt:lpstr>
      <vt:lpstr>Lato Light</vt:lpstr>
      <vt:lpstr>Stencil</vt:lpstr>
      <vt:lpstr>Tahoma</vt:lpstr>
      <vt:lpstr>Wingdings</vt:lpstr>
      <vt:lpstr>Tema do Office</vt:lpstr>
      <vt:lpstr>Design padrão</vt:lpstr>
      <vt:lpstr>Clip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MOTO HONDA DA AMAZONIA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ACMLOG01</dc:creator>
  <cp:lastModifiedBy>Christyan Antonio Arruda Mendonca</cp:lastModifiedBy>
  <cp:revision>2</cp:revision>
  <dcterms:created xsi:type="dcterms:W3CDTF">2012-07-03T12:00:53Z</dcterms:created>
  <dcterms:modified xsi:type="dcterms:W3CDTF">2024-04-29T21:51:46Z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0x01010095BFAB5B51D5C84C90A7034C833F06C4</vt:lpwstr>
  </property>
</Properties>
</file>